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omments/modernComment_7FFE5933_CACA61F.xml" ContentType="application/vnd.ms-powerpoint.comments+xml"/>
  <Override PartName="/ppt/comments/modernComment_7FFE5938_BE77628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35"/>
  </p:notesMasterIdLst>
  <p:sldIdLst>
    <p:sldId id="2147375142" r:id="rId6"/>
    <p:sldId id="2147375426" r:id="rId7"/>
    <p:sldId id="2147375425" r:id="rId8"/>
    <p:sldId id="2147375423" r:id="rId9"/>
    <p:sldId id="1796" r:id="rId10"/>
    <p:sldId id="2147375424" r:id="rId11"/>
    <p:sldId id="2147375406" r:id="rId12"/>
    <p:sldId id="2147375132" r:id="rId13"/>
    <p:sldId id="2147375399" r:id="rId14"/>
    <p:sldId id="2147375403" r:id="rId15"/>
    <p:sldId id="2147375404" r:id="rId16"/>
    <p:sldId id="2147375407" r:id="rId17"/>
    <p:sldId id="2147375405" r:id="rId18"/>
    <p:sldId id="2147375408" r:id="rId19"/>
    <p:sldId id="2147375409" r:id="rId20"/>
    <p:sldId id="2147375410" r:id="rId21"/>
    <p:sldId id="2147375411" r:id="rId22"/>
    <p:sldId id="2147375412" r:id="rId23"/>
    <p:sldId id="2147483601" r:id="rId24"/>
    <p:sldId id="2147483607" r:id="rId25"/>
    <p:sldId id="2147483608" r:id="rId26"/>
    <p:sldId id="2147483612" r:id="rId27"/>
    <p:sldId id="2147483614" r:id="rId28"/>
    <p:sldId id="2147483611" r:id="rId29"/>
    <p:sldId id="2147375416" r:id="rId30"/>
    <p:sldId id="2147375417" r:id="rId31"/>
    <p:sldId id="2147375421" r:id="rId32"/>
    <p:sldId id="2147483622" r:id="rId33"/>
    <p:sldId id="2147375052" r:id="rId3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37CC0D-F0F9-5A29-4B99-65468C0D1476}" name="Colby Barth" initials="CB" userId="S::cbarth@juniper.net::1ba9898b-88f8-48fd-a260-71e807bc847c" providerId="AD"/>
  <p188:author id="{778ACB39-BEE9-BA5F-11D8-706A3B76EB1F}" name="Julian Lucek" initials="JL" userId="S::jlucek@juniper.net::24bd3395-8e0e-467d-86fe-3e98c70e839c" providerId="AD"/>
  <p188:author id="{C0752396-4C4E-81A2-B01C-BD87F1BF2990}" name="Kireeti Kompella" initials="" userId="S::kireeti@juniper.net::e9945e05-b171-4397-b986-3230f3e6749c" providerId="AD"/>
  <p188:author id="{77CFE098-625E-795F-FE3E-1F6A58770D84}" name="Vishnu Pavan Kumar Beeram" initials="VB" userId="S::vbeeram@juniper.net::4b7b2375-6c12-4e1d-8978-0b10285f4f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in Lloyd" initials="CL" lastIdx="1" clrIdx="0">
    <p:extLst>
      <p:ext uri="{19B8F6BF-5375-455C-9EA6-DF929625EA0E}">
        <p15:presenceInfo xmlns:p15="http://schemas.microsoft.com/office/powerpoint/2012/main" userId="S::clloyd@juniper.net::8b25ca12-4885-4e4a-8ab4-5227835778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82D9"/>
    <a:srgbClr val="83B135"/>
    <a:srgbClr val="E87200"/>
    <a:srgbClr val="E87201"/>
    <a:srgbClr val="FF2600"/>
    <a:srgbClr val="7A81FF"/>
    <a:srgbClr val="FF40FF"/>
    <a:srgbClr val="000000"/>
    <a:srgbClr val="FFFFFE"/>
    <a:srgbClr val="2D6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7031AF-F9D7-6541-AE50-41D949768F78}" v="855" dt="2025-06-07T11:55:18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726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omments/modernComment_7FFE5933_CACA61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D834582-A418-B64C-B175-56A206C41DFB}" authorId="{778ACB39-BEE9-BA5F-11D8-706A3B76EB1F}" created="2025-05-06T13:16:29.720">
    <pc:sldMkLst xmlns:pc="http://schemas.microsoft.com/office/powerpoint/2013/main/command">
      <pc:docMk/>
      <pc:sldMk cId="212641311" sldId="2147375411"/>
    </pc:sldMkLst>
    <p188:replyLst>
      <p188:reply id="{639216E0-6294-8343-ABCD-E60037F8EA22}" authorId="{C0752396-4C4E-81A2-B01C-BD87F1BF2990}" created="2025-05-06T13:24:01.254">
        <p188:txBody>
          <a:bodyPr/>
          <a:lstStyle/>
          <a:p>
            <a:r>
              <a:rPr lang="en-US"/>
              <a:t>Well, first let’s get MPTE support on paragon :)
I’d like to understand how ACA works without bandwidth reservations, though</a:t>
            </a:r>
          </a:p>
        </p188:txBody>
      </p188:reply>
    </p188:replyLst>
    <p188:txBody>
      <a:bodyPr/>
      <a:lstStyle/>
      <a:p>
        <a:r>
          <a:rPr lang="en-US"/>
          <a:t>Also some customers (TIWS, STC) use the Automated Congestion Avoidance on Northstar which is telemetry-driven (i.e. no bw reservation and no auto-bandwidth is configured on the routers). Would be great to have a MPTE version of this on Paragon. </a:t>
        </a:r>
      </a:p>
    </p188:txBody>
  </p188:cm>
</p188:cmLst>
</file>

<file path=ppt/comments/modernComment_7FFE5938_BE7762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9B518D-587A-481D-90C4-68004A39562F}" authorId="{FC37CC0D-F0F9-5A29-4B99-65468C0D1476}" created="2025-05-05T20:09:14.487">
    <pc:sldMkLst xmlns:pc="http://schemas.microsoft.com/office/powerpoint/2013/main/command">
      <pc:docMk/>
      <pc:sldMk cId="3195495040" sldId="2147375416"/>
    </pc:sldMkLst>
    <p188:replyLst>
      <p188:reply id="{83EC797D-CF8A-2041-85D9-4F834BF11A4E}" authorId="{C0752396-4C4E-81A2-B01C-BD87F1BF2990}" created="2025-05-06T13:34:53.948">
        <p188:txBody>
          <a:bodyPr/>
          <a:lstStyle/>
          <a:p>
            <a:r>
              <a:rPr lang="en-US"/>
              <a:t>There are several slides that speak to the WAN use case, no?</a:t>
            </a:r>
          </a:p>
        </p188:txBody>
      </p188:reply>
    </p188:replyLst>
    <p188:txBody>
      <a:bodyPr/>
      <a:lstStyle/>
      <a:p>
        <a:r>
          <a:rPr lang="en-US"/>
          <a:t>I would have another version of this slide deck that uses a WAN example instead of an AI cluster.  Or maybe an example of how AI work-loads traversing the WAN might work ... if you like the AI subject.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5151A-0386-4823-AC01-EFBFFAC9509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6A1E44E-7481-4348-9C53-8D7E49AC0945}">
      <dgm:prSet/>
      <dgm:spPr/>
      <dgm:t>
        <a:bodyPr/>
        <a:lstStyle/>
        <a:p>
          <a:r>
            <a:rPr lang="en-US"/>
            <a:t>To better utilize network capacity</a:t>
          </a:r>
        </a:p>
      </dgm:t>
    </dgm:pt>
    <dgm:pt modelId="{E661EB6E-9CD5-4F92-833D-071BC11507C8}" type="parTrans" cxnId="{E5DE84C7-7A73-4E2C-9EBF-FC3EC6065748}">
      <dgm:prSet/>
      <dgm:spPr/>
      <dgm:t>
        <a:bodyPr/>
        <a:lstStyle/>
        <a:p>
          <a:endParaRPr lang="en-US"/>
        </a:p>
      </dgm:t>
    </dgm:pt>
    <dgm:pt modelId="{E5063BD6-A0AE-44B4-AB59-7D4DDE0B0FC1}" type="sibTrans" cxnId="{E5DE84C7-7A73-4E2C-9EBF-FC3EC6065748}">
      <dgm:prSet/>
      <dgm:spPr/>
      <dgm:t>
        <a:bodyPr/>
        <a:lstStyle/>
        <a:p>
          <a:endParaRPr lang="en-US"/>
        </a:p>
      </dgm:t>
    </dgm:pt>
    <dgm:pt modelId="{22A9A03D-8374-452C-B239-2662C0655D8E}">
      <dgm:prSet/>
      <dgm:spPr/>
      <dgm:t>
        <a:bodyPr/>
        <a:lstStyle/>
        <a:p>
          <a:r>
            <a:rPr lang="en-US"/>
            <a:t>To handle faults and network outages</a:t>
          </a:r>
        </a:p>
      </dgm:t>
    </dgm:pt>
    <dgm:pt modelId="{16E5BBD2-B290-4BF5-A2F8-6B5930DDDCAE}" type="parTrans" cxnId="{7AAE44E1-1827-462C-BEFF-08ACFEB31B32}">
      <dgm:prSet/>
      <dgm:spPr/>
      <dgm:t>
        <a:bodyPr/>
        <a:lstStyle/>
        <a:p>
          <a:endParaRPr lang="en-US"/>
        </a:p>
      </dgm:t>
    </dgm:pt>
    <dgm:pt modelId="{8C9420DA-7578-4CF7-B39F-EFE8A7845DF2}" type="sibTrans" cxnId="{7AAE44E1-1827-462C-BEFF-08ACFEB31B32}">
      <dgm:prSet/>
      <dgm:spPr/>
      <dgm:t>
        <a:bodyPr/>
        <a:lstStyle/>
        <a:p>
          <a:endParaRPr lang="en-US"/>
        </a:p>
      </dgm:t>
    </dgm:pt>
    <dgm:pt modelId="{9BFF1EE0-B3D0-4C99-A507-FD1EF412FCFE}">
      <dgm:prSet/>
      <dgm:spPr/>
      <dgm:t>
        <a:bodyPr/>
        <a:lstStyle/>
        <a:p>
          <a:r>
            <a:rPr lang="en-US"/>
            <a:t>To improve (end) customer experience</a:t>
          </a:r>
        </a:p>
      </dgm:t>
    </dgm:pt>
    <dgm:pt modelId="{51EBC78D-7543-476A-9AB1-3D05F5391C08}" type="parTrans" cxnId="{81215FBD-94FE-4DD7-97C6-E8438A71C59D}">
      <dgm:prSet/>
      <dgm:spPr/>
      <dgm:t>
        <a:bodyPr/>
        <a:lstStyle/>
        <a:p>
          <a:endParaRPr lang="en-US"/>
        </a:p>
      </dgm:t>
    </dgm:pt>
    <dgm:pt modelId="{0690369D-70B5-46EF-83DA-2CB2B51F24EB}" type="sibTrans" cxnId="{81215FBD-94FE-4DD7-97C6-E8438A71C59D}">
      <dgm:prSet/>
      <dgm:spPr/>
      <dgm:t>
        <a:bodyPr/>
        <a:lstStyle/>
        <a:p>
          <a:endParaRPr lang="en-US"/>
        </a:p>
      </dgm:t>
    </dgm:pt>
    <dgm:pt modelId="{6F09919C-8C4D-44E6-AFA7-181069D61F7E}">
      <dgm:prSet/>
      <dgm:spPr/>
      <dgm:t>
        <a:bodyPr/>
        <a:lstStyle/>
        <a:p>
          <a:r>
            <a:rPr lang="en-US"/>
            <a:t>To get more insights into network traffic patterns</a:t>
          </a:r>
        </a:p>
      </dgm:t>
    </dgm:pt>
    <dgm:pt modelId="{E9B85D26-A9BE-4448-93C5-7A7B3AA0FCDD}" type="parTrans" cxnId="{608725D4-7209-40F1-9AA2-87B4BB745624}">
      <dgm:prSet/>
      <dgm:spPr/>
      <dgm:t>
        <a:bodyPr/>
        <a:lstStyle/>
        <a:p>
          <a:endParaRPr lang="en-US"/>
        </a:p>
      </dgm:t>
    </dgm:pt>
    <dgm:pt modelId="{2BF7E718-DD5C-48B8-B27E-87E1624AFACA}" type="sibTrans" cxnId="{608725D4-7209-40F1-9AA2-87B4BB745624}">
      <dgm:prSet/>
      <dgm:spPr/>
      <dgm:t>
        <a:bodyPr/>
        <a:lstStyle/>
        <a:p>
          <a:endParaRPr lang="en-US"/>
        </a:p>
      </dgm:t>
    </dgm:pt>
    <dgm:pt modelId="{40A7B426-3702-4B29-B5E0-4E30F3B931BD}" type="pres">
      <dgm:prSet presAssocID="{C575151A-0386-4823-AC01-EFBFFAC9509C}" presName="root" presStyleCnt="0">
        <dgm:presLayoutVars>
          <dgm:dir/>
          <dgm:resizeHandles val="exact"/>
        </dgm:presLayoutVars>
      </dgm:prSet>
      <dgm:spPr/>
    </dgm:pt>
    <dgm:pt modelId="{20BDFAA5-C276-4594-81B4-B54836B889D6}" type="pres">
      <dgm:prSet presAssocID="{D6A1E44E-7481-4348-9C53-8D7E49AC0945}" presName="compNode" presStyleCnt="0"/>
      <dgm:spPr/>
    </dgm:pt>
    <dgm:pt modelId="{F5901F41-4CF4-46FD-93C2-EA6D848587C3}" type="pres">
      <dgm:prSet presAssocID="{D6A1E44E-7481-4348-9C53-8D7E49AC0945}" presName="bgRect" presStyleLbl="bgShp" presStyleIdx="0" presStyleCnt="4"/>
      <dgm:spPr/>
    </dgm:pt>
    <dgm:pt modelId="{7110A8F3-6206-4B27-9C19-F3C9C7D65213}" type="pres">
      <dgm:prSet presAssocID="{D6A1E44E-7481-4348-9C53-8D7E49AC094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E8FF6731-5E96-4298-A9EE-0F5C6222C39F}" type="pres">
      <dgm:prSet presAssocID="{D6A1E44E-7481-4348-9C53-8D7E49AC0945}" presName="spaceRect" presStyleCnt="0"/>
      <dgm:spPr/>
    </dgm:pt>
    <dgm:pt modelId="{D7F916B3-D6F0-462E-8ADC-7AB12DA86AAD}" type="pres">
      <dgm:prSet presAssocID="{D6A1E44E-7481-4348-9C53-8D7E49AC0945}" presName="parTx" presStyleLbl="revTx" presStyleIdx="0" presStyleCnt="4">
        <dgm:presLayoutVars>
          <dgm:chMax val="0"/>
          <dgm:chPref val="0"/>
        </dgm:presLayoutVars>
      </dgm:prSet>
      <dgm:spPr/>
    </dgm:pt>
    <dgm:pt modelId="{E827E4A3-BE33-49AD-9E85-68E9FCA488E4}" type="pres">
      <dgm:prSet presAssocID="{E5063BD6-A0AE-44B4-AB59-7D4DDE0B0FC1}" presName="sibTrans" presStyleCnt="0"/>
      <dgm:spPr/>
    </dgm:pt>
    <dgm:pt modelId="{817ECB76-B966-4D3C-B735-695FC130AE01}" type="pres">
      <dgm:prSet presAssocID="{22A9A03D-8374-452C-B239-2662C0655D8E}" presName="compNode" presStyleCnt="0"/>
      <dgm:spPr/>
    </dgm:pt>
    <dgm:pt modelId="{A6B44BE6-B569-48F0-ABB7-5B14803B6A94}" type="pres">
      <dgm:prSet presAssocID="{22A9A03D-8374-452C-B239-2662C0655D8E}" presName="bgRect" presStyleLbl="bgShp" presStyleIdx="1" presStyleCnt="4"/>
      <dgm:spPr/>
    </dgm:pt>
    <dgm:pt modelId="{B3E247F6-29D9-4B49-A3D9-CDF9EDF8BE06}" type="pres">
      <dgm:prSet presAssocID="{22A9A03D-8374-452C-B239-2662C0655D8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3987AC1-F1DC-46FE-8221-BFAF3AAC6725}" type="pres">
      <dgm:prSet presAssocID="{22A9A03D-8374-452C-B239-2662C0655D8E}" presName="spaceRect" presStyleCnt="0"/>
      <dgm:spPr/>
    </dgm:pt>
    <dgm:pt modelId="{3202559E-8774-4179-B03D-719FA25CEC7A}" type="pres">
      <dgm:prSet presAssocID="{22A9A03D-8374-452C-B239-2662C0655D8E}" presName="parTx" presStyleLbl="revTx" presStyleIdx="1" presStyleCnt="4">
        <dgm:presLayoutVars>
          <dgm:chMax val="0"/>
          <dgm:chPref val="0"/>
        </dgm:presLayoutVars>
      </dgm:prSet>
      <dgm:spPr/>
    </dgm:pt>
    <dgm:pt modelId="{11AC6D27-AFE8-4ABD-AC21-CBA0561D3E55}" type="pres">
      <dgm:prSet presAssocID="{8C9420DA-7578-4CF7-B39F-EFE8A7845DF2}" presName="sibTrans" presStyleCnt="0"/>
      <dgm:spPr/>
    </dgm:pt>
    <dgm:pt modelId="{EFDB1AAA-E98C-441E-BC28-E2EE8BD9994C}" type="pres">
      <dgm:prSet presAssocID="{9BFF1EE0-B3D0-4C99-A507-FD1EF412FCFE}" presName="compNode" presStyleCnt="0"/>
      <dgm:spPr/>
    </dgm:pt>
    <dgm:pt modelId="{8C9CC46C-AF5B-4DBB-83F1-E0D4509F5EA5}" type="pres">
      <dgm:prSet presAssocID="{9BFF1EE0-B3D0-4C99-A507-FD1EF412FCFE}" presName="bgRect" presStyleLbl="bgShp" presStyleIdx="2" presStyleCnt="4"/>
      <dgm:spPr/>
    </dgm:pt>
    <dgm:pt modelId="{B08FAD17-A831-4FE7-B5C7-139E35C2BCFB}" type="pres">
      <dgm:prSet presAssocID="{9BFF1EE0-B3D0-4C99-A507-FD1EF412FCF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EFBC87A8-A2EA-4EED-998C-5E1BBE2F0345}" type="pres">
      <dgm:prSet presAssocID="{9BFF1EE0-B3D0-4C99-A507-FD1EF412FCFE}" presName="spaceRect" presStyleCnt="0"/>
      <dgm:spPr/>
    </dgm:pt>
    <dgm:pt modelId="{D4EB43D5-0D7F-40B0-9DB8-80EE39DC166D}" type="pres">
      <dgm:prSet presAssocID="{9BFF1EE0-B3D0-4C99-A507-FD1EF412FCFE}" presName="parTx" presStyleLbl="revTx" presStyleIdx="2" presStyleCnt="4">
        <dgm:presLayoutVars>
          <dgm:chMax val="0"/>
          <dgm:chPref val="0"/>
        </dgm:presLayoutVars>
      </dgm:prSet>
      <dgm:spPr/>
    </dgm:pt>
    <dgm:pt modelId="{39252942-E12D-4FF4-A534-1B74E66340C8}" type="pres">
      <dgm:prSet presAssocID="{0690369D-70B5-46EF-83DA-2CB2B51F24EB}" presName="sibTrans" presStyleCnt="0"/>
      <dgm:spPr/>
    </dgm:pt>
    <dgm:pt modelId="{29D6E239-B5A6-40BC-97C4-E0BE2A28FF6D}" type="pres">
      <dgm:prSet presAssocID="{6F09919C-8C4D-44E6-AFA7-181069D61F7E}" presName="compNode" presStyleCnt="0"/>
      <dgm:spPr/>
    </dgm:pt>
    <dgm:pt modelId="{85C07103-66F2-4675-9F83-640764EAE9E3}" type="pres">
      <dgm:prSet presAssocID="{6F09919C-8C4D-44E6-AFA7-181069D61F7E}" presName="bgRect" presStyleLbl="bgShp" presStyleIdx="3" presStyleCnt="4"/>
      <dgm:spPr/>
    </dgm:pt>
    <dgm:pt modelId="{8774D08A-F6E5-457A-99EA-24864D5DE2A0}" type="pres">
      <dgm:prSet presAssocID="{6F09919C-8C4D-44E6-AFA7-181069D61F7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7FD83B9-9387-4E6E-B6AC-C5B932B8F40C}" type="pres">
      <dgm:prSet presAssocID="{6F09919C-8C4D-44E6-AFA7-181069D61F7E}" presName="spaceRect" presStyleCnt="0"/>
      <dgm:spPr/>
    </dgm:pt>
    <dgm:pt modelId="{93808F02-73A7-4DB2-8E33-EA6B9051B5AB}" type="pres">
      <dgm:prSet presAssocID="{6F09919C-8C4D-44E6-AFA7-181069D61F7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F0D9215-FD63-4963-8EF9-6675457E5BF6}" type="presOf" srcId="{C575151A-0386-4823-AC01-EFBFFAC9509C}" destId="{40A7B426-3702-4B29-B5E0-4E30F3B931BD}" srcOrd="0" destOrd="0" presId="urn:microsoft.com/office/officeart/2018/2/layout/IconVerticalSolidList"/>
    <dgm:cxn modelId="{FEF02845-0FE7-441D-BC10-61B061044D9E}" type="presOf" srcId="{6F09919C-8C4D-44E6-AFA7-181069D61F7E}" destId="{93808F02-73A7-4DB2-8E33-EA6B9051B5AB}" srcOrd="0" destOrd="0" presId="urn:microsoft.com/office/officeart/2018/2/layout/IconVerticalSolidList"/>
    <dgm:cxn modelId="{23E34270-DF6B-484F-AB5C-DC17C88026AD}" type="presOf" srcId="{9BFF1EE0-B3D0-4C99-A507-FD1EF412FCFE}" destId="{D4EB43D5-0D7F-40B0-9DB8-80EE39DC166D}" srcOrd="0" destOrd="0" presId="urn:microsoft.com/office/officeart/2018/2/layout/IconVerticalSolidList"/>
    <dgm:cxn modelId="{F3588F9F-1E73-468D-B3CE-618F1531931F}" type="presOf" srcId="{22A9A03D-8374-452C-B239-2662C0655D8E}" destId="{3202559E-8774-4179-B03D-719FA25CEC7A}" srcOrd="0" destOrd="0" presId="urn:microsoft.com/office/officeart/2018/2/layout/IconVerticalSolidList"/>
    <dgm:cxn modelId="{81215FBD-94FE-4DD7-97C6-E8438A71C59D}" srcId="{C575151A-0386-4823-AC01-EFBFFAC9509C}" destId="{9BFF1EE0-B3D0-4C99-A507-FD1EF412FCFE}" srcOrd="2" destOrd="0" parTransId="{51EBC78D-7543-476A-9AB1-3D05F5391C08}" sibTransId="{0690369D-70B5-46EF-83DA-2CB2B51F24EB}"/>
    <dgm:cxn modelId="{E5DE84C7-7A73-4E2C-9EBF-FC3EC6065748}" srcId="{C575151A-0386-4823-AC01-EFBFFAC9509C}" destId="{D6A1E44E-7481-4348-9C53-8D7E49AC0945}" srcOrd="0" destOrd="0" parTransId="{E661EB6E-9CD5-4F92-833D-071BC11507C8}" sibTransId="{E5063BD6-A0AE-44B4-AB59-7D4DDE0B0FC1}"/>
    <dgm:cxn modelId="{80C12AC9-E955-4A35-9859-5680823B5B5C}" type="presOf" srcId="{D6A1E44E-7481-4348-9C53-8D7E49AC0945}" destId="{D7F916B3-D6F0-462E-8ADC-7AB12DA86AAD}" srcOrd="0" destOrd="0" presId="urn:microsoft.com/office/officeart/2018/2/layout/IconVerticalSolidList"/>
    <dgm:cxn modelId="{608725D4-7209-40F1-9AA2-87B4BB745624}" srcId="{C575151A-0386-4823-AC01-EFBFFAC9509C}" destId="{6F09919C-8C4D-44E6-AFA7-181069D61F7E}" srcOrd="3" destOrd="0" parTransId="{E9B85D26-A9BE-4448-93C5-7A7B3AA0FCDD}" sibTransId="{2BF7E718-DD5C-48B8-B27E-87E1624AFACA}"/>
    <dgm:cxn modelId="{7AAE44E1-1827-462C-BEFF-08ACFEB31B32}" srcId="{C575151A-0386-4823-AC01-EFBFFAC9509C}" destId="{22A9A03D-8374-452C-B239-2662C0655D8E}" srcOrd="1" destOrd="0" parTransId="{16E5BBD2-B290-4BF5-A2F8-6B5930DDDCAE}" sibTransId="{8C9420DA-7578-4CF7-B39F-EFE8A7845DF2}"/>
    <dgm:cxn modelId="{FA495ADB-F019-4301-B828-03546109620C}" type="presParOf" srcId="{40A7B426-3702-4B29-B5E0-4E30F3B931BD}" destId="{20BDFAA5-C276-4594-81B4-B54836B889D6}" srcOrd="0" destOrd="0" presId="urn:microsoft.com/office/officeart/2018/2/layout/IconVerticalSolidList"/>
    <dgm:cxn modelId="{D557BBA2-B993-4702-A5AC-37433768FA12}" type="presParOf" srcId="{20BDFAA5-C276-4594-81B4-B54836B889D6}" destId="{F5901F41-4CF4-46FD-93C2-EA6D848587C3}" srcOrd="0" destOrd="0" presId="urn:microsoft.com/office/officeart/2018/2/layout/IconVerticalSolidList"/>
    <dgm:cxn modelId="{C80AF7E3-BEA0-4C7C-88A2-D2FD74E9CF8D}" type="presParOf" srcId="{20BDFAA5-C276-4594-81B4-B54836B889D6}" destId="{7110A8F3-6206-4B27-9C19-F3C9C7D65213}" srcOrd="1" destOrd="0" presId="urn:microsoft.com/office/officeart/2018/2/layout/IconVerticalSolidList"/>
    <dgm:cxn modelId="{1A0CC3AD-FDBE-416A-BBD1-5DBDD8ED5267}" type="presParOf" srcId="{20BDFAA5-C276-4594-81B4-B54836B889D6}" destId="{E8FF6731-5E96-4298-A9EE-0F5C6222C39F}" srcOrd="2" destOrd="0" presId="urn:microsoft.com/office/officeart/2018/2/layout/IconVerticalSolidList"/>
    <dgm:cxn modelId="{CE9666D8-6B73-4309-A791-5D544EB8F8A4}" type="presParOf" srcId="{20BDFAA5-C276-4594-81B4-B54836B889D6}" destId="{D7F916B3-D6F0-462E-8ADC-7AB12DA86AAD}" srcOrd="3" destOrd="0" presId="urn:microsoft.com/office/officeart/2018/2/layout/IconVerticalSolidList"/>
    <dgm:cxn modelId="{467F7966-4803-4210-BF52-137D4746BE80}" type="presParOf" srcId="{40A7B426-3702-4B29-B5E0-4E30F3B931BD}" destId="{E827E4A3-BE33-49AD-9E85-68E9FCA488E4}" srcOrd="1" destOrd="0" presId="urn:microsoft.com/office/officeart/2018/2/layout/IconVerticalSolidList"/>
    <dgm:cxn modelId="{19F78A12-9744-4D08-9F92-7D3850E8D269}" type="presParOf" srcId="{40A7B426-3702-4B29-B5E0-4E30F3B931BD}" destId="{817ECB76-B966-4D3C-B735-695FC130AE01}" srcOrd="2" destOrd="0" presId="urn:microsoft.com/office/officeart/2018/2/layout/IconVerticalSolidList"/>
    <dgm:cxn modelId="{0F244B8E-7163-4343-BAD8-1E40E7C52FF6}" type="presParOf" srcId="{817ECB76-B966-4D3C-B735-695FC130AE01}" destId="{A6B44BE6-B569-48F0-ABB7-5B14803B6A94}" srcOrd="0" destOrd="0" presId="urn:microsoft.com/office/officeart/2018/2/layout/IconVerticalSolidList"/>
    <dgm:cxn modelId="{94BB0578-B07F-49F9-BDF6-CCF97847F983}" type="presParOf" srcId="{817ECB76-B966-4D3C-B735-695FC130AE01}" destId="{B3E247F6-29D9-4B49-A3D9-CDF9EDF8BE06}" srcOrd="1" destOrd="0" presId="urn:microsoft.com/office/officeart/2018/2/layout/IconVerticalSolidList"/>
    <dgm:cxn modelId="{1B88C733-1A56-447E-8731-20212882E1C5}" type="presParOf" srcId="{817ECB76-B966-4D3C-B735-695FC130AE01}" destId="{83987AC1-F1DC-46FE-8221-BFAF3AAC6725}" srcOrd="2" destOrd="0" presId="urn:microsoft.com/office/officeart/2018/2/layout/IconVerticalSolidList"/>
    <dgm:cxn modelId="{05128516-7D7B-4ABA-8220-AC1CC2713659}" type="presParOf" srcId="{817ECB76-B966-4D3C-B735-695FC130AE01}" destId="{3202559E-8774-4179-B03D-719FA25CEC7A}" srcOrd="3" destOrd="0" presId="urn:microsoft.com/office/officeart/2018/2/layout/IconVerticalSolidList"/>
    <dgm:cxn modelId="{02382773-948F-44BB-BE45-533161171A54}" type="presParOf" srcId="{40A7B426-3702-4B29-B5E0-4E30F3B931BD}" destId="{11AC6D27-AFE8-4ABD-AC21-CBA0561D3E55}" srcOrd="3" destOrd="0" presId="urn:microsoft.com/office/officeart/2018/2/layout/IconVerticalSolidList"/>
    <dgm:cxn modelId="{A0476E88-0264-48C4-BF61-A6CBF70D613A}" type="presParOf" srcId="{40A7B426-3702-4B29-B5E0-4E30F3B931BD}" destId="{EFDB1AAA-E98C-441E-BC28-E2EE8BD9994C}" srcOrd="4" destOrd="0" presId="urn:microsoft.com/office/officeart/2018/2/layout/IconVerticalSolidList"/>
    <dgm:cxn modelId="{EDF29191-AF28-4915-AE6F-85897326A215}" type="presParOf" srcId="{EFDB1AAA-E98C-441E-BC28-E2EE8BD9994C}" destId="{8C9CC46C-AF5B-4DBB-83F1-E0D4509F5EA5}" srcOrd="0" destOrd="0" presId="urn:microsoft.com/office/officeart/2018/2/layout/IconVerticalSolidList"/>
    <dgm:cxn modelId="{CAED088E-4262-403F-9662-2FC6BCFBE122}" type="presParOf" srcId="{EFDB1AAA-E98C-441E-BC28-E2EE8BD9994C}" destId="{B08FAD17-A831-4FE7-B5C7-139E35C2BCFB}" srcOrd="1" destOrd="0" presId="urn:microsoft.com/office/officeart/2018/2/layout/IconVerticalSolidList"/>
    <dgm:cxn modelId="{C681C5C8-1FCE-4533-8A92-630B45F2D559}" type="presParOf" srcId="{EFDB1AAA-E98C-441E-BC28-E2EE8BD9994C}" destId="{EFBC87A8-A2EA-4EED-998C-5E1BBE2F0345}" srcOrd="2" destOrd="0" presId="urn:microsoft.com/office/officeart/2018/2/layout/IconVerticalSolidList"/>
    <dgm:cxn modelId="{D830521B-7013-4CDF-A630-0CEADA1CDD9C}" type="presParOf" srcId="{EFDB1AAA-E98C-441E-BC28-E2EE8BD9994C}" destId="{D4EB43D5-0D7F-40B0-9DB8-80EE39DC166D}" srcOrd="3" destOrd="0" presId="urn:microsoft.com/office/officeart/2018/2/layout/IconVerticalSolidList"/>
    <dgm:cxn modelId="{4B4AB725-7072-407F-A33B-3D25BADD8317}" type="presParOf" srcId="{40A7B426-3702-4B29-B5E0-4E30F3B931BD}" destId="{39252942-E12D-4FF4-A534-1B74E66340C8}" srcOrd="5" destOrd="0" presId="urn:microsoft.com/office/officeart/2018/2/layout/IconVerticalSolidList"/>
    <dgm:cxn modelId="{99A3D9C4-B032-43CE-B30A-390F7BD00BFA}" type="presParOf" srcId="{40A7B426-3702-4B29-B5E0-4E30F3B931BD}" destId="{29D6E239-B5A6-40BC-97C4-E0BE2A28FF6D}" srcOrd="6" destOrd="0" presId="urn:microsoft.com/office/officeart/2018/2/layout/IconVerticalSolidList"/>
    <dgm:cxn modelId="{97F093F4-12FE-45FF-8603-0570780AC4F3}" type="presParOf" srcId="{29D6E239-B5A6-40BC-97C4-E0BE2A28FF6D}" destId="{85C07103-66F2-4675-9F83-640764EAE9E3}" srcOrd="0" destOrd="0" presId="urn:microsoft.com/office/officeart/2018/2/layout/IconVerticalSolidList"/>
    <dgm:cxn modelId="{9430EE3A-FD7A-4BBC-B385-2E260DBA875B}" type="presParOf" srcId="{29D6E239-B5A6-40BC-97C4-E0BE2A28FF6D}" destId="{8774D08A-F6E5-457A-99EA-24864D5DE2A0}" srcOrd="1" destOrd="0" presId="urn:microsoft.com/office/officeart/2018/2/layout/IconVerticalSolidList"/>
    <dgm:cxn modelId="{D9DEB98B-EB3B-4B5B-AC9E-7B892419571B}" type="presParOf" srcId="{29D6E239-B5A6-40BC-97C4-E0BE2A28FF6D}" destId="{67FD83B9-9387-4E6E-B6AC-C5B932B8F40C}" srcOrd="2" destOrd="0" presId="urn:microsoft.com/office/officeart/2018/2/layout/IconVerticalSolidList"/>
    <dgm:cxn modelId="{D5DFF992-55D1-4468-A8A0-D53368FF7373}" type="presParOf" srcId="{29D6E239-B5A6-40BC-97C4-E0BE2A28FF6D}" destId="{93808F02-73A7-4DB2-8E33-EA6B9051B5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67FE1-4AF7-4A3C-8096-3190759BD15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9CB1C8-1711-4050-87D1-BC1ED50037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When MPLS was introduced at the IETF, an important goal was Traffic Engineering</a:t>
          </a:r>
        </a:p>
      </dgm:t>
    </dgm:pt>
    <dgm:pt modelId="{4175FA5C-D84F-4FEB-A75D-0D13915C5948}" type="parTrans" cxnId="{69F2E9E7-43E5-45B1-BE75-BA93D20452B2}">
      <dgm:prSet/>
      <dgm:spPr/>
      <dgm:t>
        <a:bodyPr/>
        <a:lstStyle/>
        <a:p>
          <a:endParaRPr lang="en-US"/>
        </a:p>
      </dgm:t>
    </dgm:pt>
    <dgm:pt modelId="{DD820D39-9A36-4E0B-91E1-9FF3FE34A3C2}" type="sibTrans" cxnId="{69F2E9E7-43E5-45B1-BE75-BA93D20452B2}">
      <dgm:prSet/>
      <dgm:spPr/>
      <dgm:t>
        <a:bodyPr/>
        <a:lstStyle/>
        <a:p>
          <a:endParaRPr lang="en-US"/>
        </a:p>
      </dgm:t>
    </dgm:pt>
    <dgm:pt modelId="{D92EBCE4-3F6C-4026-A3C4-BD736D179D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RFC 2702: Requirements for Traffic Engineering over MPLS (1998)</a:t>
          </a:r>
        </a:p>
      </dgm:t>
    </dgm:pt>
    <dgm:pt modelId="{E995E9BA-8B8F-46DA-96AB-E1ECA1200739}" type="parTrans" cxnId="{BA6FC20A-E121-4667-ACC2-ED4AE6826E7B}">
      <dgm:prSet/>
      <dgm:spPr/>
      <dgm:t>
        <a:bodyPr/>
        <a:lstStyle/>
        <a:p>
          <a:endParaRPr lang="en-US"/>
        </a:p>
      </dgm:t>
    </dgm:pt>
    <dgm:pt modelId="{B12C6E51-9457-457A-B1E7-FE360E6049C6}" type="sibTrans" cxnId="{BA6FC20A-E121-4667-ACC2-ED4AE6826E7B}">
      <dgm:prSet/>
      <dgm:spPr/>
      <dgm:t>
        <a:bodyPr/>
        <a:lstStyle/>
        <a:p>
          <a:endParaRPr lang="en-US"/>
        </a:p>
      </dgm:t>
    </dgm:pt>
    <dgm:pt modelId="{ACF2C5BB-2830-4847-9F91-E753BA9339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Bringing these requirements to a product was my first task in routing protocols – 27 years ago</a:t>
          </a:r>
        </a:p>
      </dgm:t>
    </dgm:pt>
    <dgm:pt modelId="{58916050-E7FC-41BE-A32A-8B177D2A8CE0}" type="parTrans" cxnId="{2F597B68-9918-426F-9666-E9803A687633}">
      <dgm:prSet/>
      <dgm:spPr/>
      <dgm:t>
        <a:bodyPr/>
        <a:lstStyle/>
        <a:p>
          <a:endParaRPr lang="en-US"/>
        </a:p>
      </dgm:t>
    </dgm:pt>
    <dgm:pt modelId="{3C22485F-5F14-43EF-A30B-1D75D1945546}" type="sibTrans" cxnId="{2F597B68-9918-426F-9666-E9803A687633}">
      <dgm:prSet/>
      <dgm:spPr/>
      <dgm:t>
        <a:bodyPr/>
        <a:lstStyle/>
        <a:p>
          <a:endParaRPr lang="en-US"/>
        </a:p>
      </dgm:t>
    </dgm:pt>
    <dgm:pt modelId="{F7815C94-428E-463C-843C-E54D46AA171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A few key things changed over that span of time, but the fundamentals remained the same</a:t>
          </a:r>
        </a:p>
      </dgm:t>
    </dgm:pt>
    <dgm:pt modelId="{5E468EF5-EDB7-4FDB-BD37-330ACBF29384}" type="parTrans" cxnId="{50E8CCFC-F274-445D-B94A-24D7D779450C}">
      <dgm:prSet/>
      <dgm:spPr/>
      <dgm:t>
        <a:bodyPr/>
        <a:lstStyle/>
        <a:p>
          <a:endParaRPr lang="en-US"/>
        </a:p>
      </dgm:t>
    </dgm:pt>
    <dgm:pt modelId="{E050E864-4285-49E9-B5B0-264C11748661}" type="sibTrans" cxnId="{50E8CCFC-F274-445D-B94A-24D7D779450C}">
      <dgm:prSet/>
      <dgm:spPr/>
      <dgm:t>
        <a:bodyPr/>
        <a:lstStyle/>
        <a:p>
          <a:endParaRPr lang="en-US"/>
        </a:p>
      </dgm:t>
    </dgm:pt>
    <dgm:pt modelId="{D7BBBFCA-6405-4ED2-B3D1-65F75823E8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Coming back to this subject after all our experience allows new perspectives on load balancing &amp; TE …</a:t>
          </a:r>
        </a:p>
      </dgm:t>
    </dgm:pt>
    <dgm:pt modelId="{7F39861A-EA3D-4F87-929C-2FF5B2F6F090}" type="parTrans" cxnId="{068B6044-904E-41E4-B166-710EA6CE79BC}">
      <dgm:prSet/>
      <dgm:spPr/>
      <dgm:t>
        <a:bodyPr/>
        <a:lstStyle/>
        <a:p>
          <a:endParaRPr lang="en-US"/>
        </a:p>
      </dgm:t>
    </dgm:pt>
    <dgm:pt modelId="{5900A67F-E907-4135-B23E-A6F861720DE2}" type="sibTrans" cxnId="{068B6044-904E-41E4-B166-710EA6CE79BC}">
      <dgm:prSet/>
      <dgm:spPr/>
      <dgm:t>
        <a:bodyPr/>
        <a:lstStyle/>
        <a:p>
          <a:endParaRPr lang="en-US"/>
        </a:p>
      </dgm:t>
    </dgm:pt>
    <dgm:pt modelId="{27F3EB03-24BA-4741-AC38-A42FDF24FA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… perhaps brings something novel to the table</a:t>
          </a:r>
        </a:p>
        <a:p>
          <a:pPr>
            <a:lnSpc>
              <a:spcPct val="100000"/>
            </a:lnSpc>
          </a:pPr>
          <a:r>
            <a:rPr lang="en-US" sz="1600"/>
            <a:t>These issues seem to be very timely, and could change the way we engineer networks, especially for AI clusters and DCI complexes</a:t>
          </a:r>
        </a:p>
      </dgm:t>
    </dgm:pt>
    <dgm:pt modelId="{A895C5B8-4E0B-40C1-BE55-E7A69B375BD1}" type="parTrans" cxnId="{4B2E0E6F-604B-4007-A55E-B6603B6ECDE6}">
      <dgm:prSet/>
      <dgm:spPr/>
      <dgm:t>
        <a:bodyPr/>
        <a:lstStyle/>
        <a:p>
          <a:endParaRPr lang="en-US"/>
        </a:p>
      </dgm:t>
    </dgm:pt>
    <dgm:pt modelId="{5A28020D-6311-4109-830A-3DBCEC5A0086}" type="sibTrans" cxnId="{4B2E0E6F-604B-4007-A55E-B6603B6ECDE6}">
      <dgm:prSet/>
      <dgm:spPr/>
      <dgm:t>
        <a:bodyPr/>
        <a:lstStyle/>
        <a:p>
          <a:endParaRPr lang="en-US"/>
        </a:p>
      </dgm:t>
    </dgm:pt>
    <dgm:pt modelId="{0EDA277D-2B78-CC4B-B7AB-820312289C8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“Auto-bandwidth” was a big step forward, making bandwidth specs easier and more useful</a:t>
          </a:r>
        </a:p>
      </dgm:t>
    </dgm:pt>
    <dgm:pt modelId="{02850711-5555-AB4A-868E-0F43B13A7281}" type="parTrans" cxnId="{0904A58B-E3A2-D94D-9DCB-61BA97FCF1F1}">
      <dgm:prSet/>
      <dgm:spPr/>
      <dgm:t>
        <a:bodyPr/>
        <a:lstStyle/>
        <a:p>
          <a:endParaRPr lang="en-US"/>
        </a:p>
      </dgm:t>
    </dgm:pt>
    <dgm:pt modelId="{77615A45-88E4-B14B-A676-E1EBE43772AF}" type="sibTrans" cxnId="{0904A58B-E3A2-D94D-9DCB-61BA97FCF1F1}">
      <dgm:prSet/>
      <dgm:spPr/>
      <dgm:t>
        <a:bodyPr/>
        <a:lstStyle/>
        <a:p>
          <a:endParaRPr lang="en-US"/>
        </a:p>
      </dgm:t>
    </dgm:pt>
    <dgm:pt modelId="{95EAC33B-DDA2-1B4A-A668-0BF1E5FA81E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The notion of "forwarding adjacencies" allowed us to more easily build hierarchical TE</a:t>
          </a:r>
        </a:p>
      </dgm:t>
    </dgm:pt>
    <dgm:pt modelId="{AD776E6A-471B-FF44-AEAF-E2467BD6C844}" type="parTrans" cxnId="{A499419C-9052-9849-9C73-8B792C382FF5}">
      <dgm:prSet/>
      <dgm:spPr/>
      <dgm:t>
        <a:bodyPr/>
        <a:lstStyle/>
        <a:p>
          <a:endParaRPr lang="en-US"/>
        </a:p>
      </dgm:t>
    </dgm:pt>
    <dgm:pt modelId="{0E79A647-0A43-8940-8E13-7475C4654491}" type="sibTrans" cxnId="{A499419C-9052-9849-9C73-8B792C382FF5}">
      <dgm:prSet/>
      <dgm:spPr/>
      <dgm:t>
        <a:bodyPr/>
        <a:lstStyle/>
        <a:p>
          <a:endParaRPr lang="en-US"/>
        </a:p>
      </dgm:t>
    </dgm:pt>
    <dgm:pt modelId="{C2117EC3-644C-4027-9E3A-2890465F9368}" type="pres">
      <dgm:prSet presAssocID="{5EF67FE1-4AF7-4A3C-8096-3190759BD154}" presName="root" presStyleCnt="0">
        <dgm:presLayoutVars>
          <dgm:dir/>
          <dgm:resizeHandles val="exact"/>
        </dgm:presLayoutVars>
      </dgm:prSet>
      <dgm:spPr/>
    </dgm:pt>
    <dgm:pt modelId="{776F7D62-16AB-4F57-B51D-5A6524C6997C}" type="pres">
      <dgm:prSet presAssocID="{0C9CB1C8-1711-4050-87D1-BC1ED5003779}" presName="compNode" presStyleCnt="0"/>
      <dgm:spPr/>
    </dgm:pt>
    <dgm:pt modelId="{CDE95494-03D0-4F52-B476-E2A6B1CD9A20}" type="pres">
      <dgm:prSet presAssocID="{0C9CB1C8-1711-4050-87D1-BC1ED5003779}" presName="bgRect" presStyleLbl="bgShp" presStyleIdx="0" presStyleCnt="3"/>
      <dgm:spPr/>
    </dgm:pt>
    <dgm:pt modelId="{314AB175-BEBE-4EF5-819F-8191F375F6C3}" type="pres">
      <dgm:prSet presAssocID="{0C9CB1C8-1711-4050-87D1-BC1ED500377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ooter"/>
        </a:ext>
      </dgm:extLst>
    </dgm:pt>
    <dgm:pt modelId="{24C7F5E6-FF66-46ED-8C22-EDA1BEDFBF58}" type="pres">
      <dgm:prSet presAssocID="{0C9CB1C8-1711-4050-87D1-BC1ED5003779}" presName="spaceRect" presStyleCnt="0"/>
      <dgm:spPr/>
    </dgm:pt>
    <dgm:pt modelId="{63584C97-1190-4EF4-BDC4-73E4497127F5}" type="pres">
      <dgm:prSet presAssocID="{0C9CB1C8-1711-4050-87D1-BC1ED5003779}" presName="parTx" presStyleLbl="revTx" presStyleIdx="0" presStyleCnt="6" custScaleX="75222" custLinFactNeighborX="-14085" custLinFactNeighborY="-214">
        <dgm:presLayoutVars>
          <dgm:chMax val="0"/>
          <dgm:chPref val="0"/>
        </dgm:presLayoutVars>
      </dgm:prSet>
      <dgm:spPr/>
    </dgm:pt>
    <dgm:pt modelId="{63029F27-7F0B-46C6-9882-9931F139B71B}" type="pres">
      <dgm:prSet presAssocID="{0C9CB1C8-1711-4050-87D1-BC1ED5003779}" presName="desTx" presStyleLbl="revTx" presStyleIdx="1" presStyleCnt="6" custScaleX="98644" custLinFactNeighborX="11392" custLinFactNeighborY="2619">
        <dgm:presLayoutVars/>
      </dgm:prSet>
      <dgm:spPr/>
    </dgm:pt>
    <dgm:pt modelId="{623AD59B-7DC7-490B-8784-79E0F4C18749}" type="pres">
      <dgm:prSet presAssocID="{DD820D39-9A36-4E0B-91E1-9FF3FE34A3C2}" presName="sibTrans" presStyleCnt="0"/>
      <dgm:spPr/>
    </dgm:pt>
    <dgm:pt modelId="{5A071709-B995-4BF6-B0A9-E5446BB9F58C}" type="pres">
      <dgm:prSet presAssocID="{F7815C94-428E-463C-843C-E54D46AA1712}" presName="compNode" presStyleCnt="0"/>
      <dgm:spPr/>
    </dgm:pt>
    <dgm:pt modelId="{6BD2A687-ABCC-4539-9736-0271BD74B1F4}" type="pres">
      <dgm:prSet presAssocID="{F7815C94-428E-463C-843C-E54D46AA1712}" presName="bgRect" presStyleLbl="bgShp" presStyleIdx="1" presStyleCnt="3"/>
      <dgm:spPr/>
    </dgm:pt>
    <dgm:pt modelId="{B953B672-A8E4-4A93-9AF1-0AC0D59C39FF}" type="pres">
      <dgm:prSet presAssocID="{F7815C94-428E-463C-843C-E54D46AA17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B9EFD66B-D07C-45D9-B28A-D3DE6D5416B2}" type="pres">
      <dgm:prSet presAssocID="{F7815C94-428E-463C-843C-E54D46AA1712}" presName="spaceRect" presStyleCnt="0"/>
      <dgm:spPr/>
    </dgm:pt>
    <dgm:pt modelId="{D76E2959-4AC5-4B2A-A4E6-A667FB817557}" type="pres">
      <dgm:prSet presAssocID="{F7815C94-428E-463C-843C-E54D46AA1712}" presName="parTx" presStyleLbl="revTx" presStyleIdx="2" presStyleCnt="6" custScaleX="81720" custLinFactNeighborX="-10468" custLinFactNeighborY="2037">
        <dgm:presLayoutVars>
          <dgm:chMax val="0"/>
          <dgm:chPref val="0"/>
        </dgm:presLayoutVars>
      </dgm:prSet>
      <dgm:spPr/>
    </dgm:pt>
    <dgm:pt modelId="{9BE3D382-8A2A-EA49-B279-3A2C7A742562}" type="pres">
      <dgm:prSet presAssocID="{F7815C94-428E-463C-843C-E54D46AA1712}" presName="desTx" presStyleLbl="revTx" presStyleIdx="3" presStyleCnt="6" custScaleX="99964" custLinFactNeighborX="3726" custLinFactNeighborY="887">
        <dgm:presLayoutVars/>
      </dgm:prSet>
      <dgm:spPr/>
    </dgm:pt>
    <dgm:pt modelId="{1E2DF210-DC2A-4584-9613-47BF0D9D00CE}" type="pres">
      <dgm:prSet presAssocID="{E050E864-4285-49E9-B5B0-264C11748661}" presName="sibTrans" presStyleCnt="0"/>
      <dgm:spPr/>
    </dgm:pt>
    <dgm:pt modelId="{D14C3381-2E7F-43E9-86E1-54577D24EC90}" type="pres">
      <dgm:prSet presAssocID="{D7BBBFCA-6405-4ED2-B3D1-65F75823E8A5}" presName="compNode" presStyleCnt="0"/>
      <dgm:spPr/>
    </dgm:pt>
    <dgm:pt modelId="{7ECDA11F-5DB0-4ED7-B9AF-2EF7B5EE4ADD}" type="pres">
      <dgm:prSet presAssocID="{D7BBBFCA-6405-4ED2-B3D1-65F75823E8A5}" presName="bgRect" presStyleLbl="bgShp" presStyleIdx="2" presStyleCnt="3"/>
      <dgm:spPr/>
    </dgm:pt>
    <dgm:pt modelId="{CE358BC9-F3DD-42BF-B96C-03E5D207313A}" type="pres">
      <dgm:prSet presAssocID="{D7BBBFCA-6405-4ED2-B3D1-65F75823E8A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9273557-FA41-4BC0-A661-6A8C3F168415}" type="pres">
      <dgm:prSet presAssocID="{D7BBBFCA-6405-4ED2-B3D1-65F75823E8A5}" presName="spaceRect" presStyleCnt="0"/>
      <dgm:spPr/>
    </dgm:pt>
    <dgm:pt modelId="{D180A3CD-2B45-44E4-93F0-65DEAF45E3EC}" type="pres">
      <dgm:prSet presAssocID="{D7BBBFCA-6405-4ED2-B3D1-65F75823E8A5}" presName="parTx" presStyleLbl="revTx" presStyleIdx="4" presStyleCnt="6" custScaleX="81275" custScaleY="95837" custLinFactNeighborX="-9896" custLinFactNeighborY="1893">
        <dgm:presLayoutVars>
          <dgm:chMax val="0"/>
          <dgm:chPref val="0"/>
        </dgm:presLayoutVars>
      </dgm:prSet>
      <dgm:spPr/>
    </dgm:pt>
    <dgm:pt modelId="{2C5EF89D-4BF1-45B6-9CF9-50A52F1ABCE5}" type="pres">
      <dgm:prSet presAssocID="{D7BBBFCA-6405-4ED2-B3D1-65F75823E8A5}" presName="desTx" presStyleLbl="revTx" presStyleIdx="5" presStyleCnt="6" custScaleX="97791" custLinFactNeighborX="3078" custLinFactNeighborY="214">
        <dgm:presLayoutVars/>
      </dgm:prSet>
      <dgm:spPr/>
    </dgm:pt>
  </dgm:ptLst>
  <dgm:cxnLst>
    <dgm:cxn modelId="{BA6FC20A-E121-4667-ACC2-ED4AE6826E7B}" srcId="{0C9CB1C8-1711-4050-87D1-BC1ED5003779}" destId="{D92EBCE4-3F6C-4026-A3C4-BD736D179D5D}" srcOrd="0" destOrd="0" parTransId="{E995E9BA-8B8F-46DA-96AB-E1ECA1200739}" sibTransId="{B12C6E51-9457-457A-B1E7-FE360E6049C6}"/>
    <dgm:cxn modelId="{63574E12-7F1A-41F6-9C29-C5C5160A0F80}" type="presOf" srcId="{D92EBCE4-3F6C-4026-A3C4-BD736D179D5D}" destId="{63029F27-7F0B-46C6-9882-9931F139B71B}" srcOrd="0" destOrd="0" presId="urn:microsoft.com/office/officeart/2018/2/layout/IconVerticalSolidList"/>
    <dgm:cxn modelId="{86836C27-9B01-C841-91BE-7B757E427F71}" type="presOf" srcId="{95EAC33B-DDA2-1B4A-A668-0BF1E5FA81EA}" destId="{9BE3D382-8A2A-EA49-B279-3A2C7A742562}" srcOrd="0" destOrd="1" presId="urn:microsoft.com/office/officeart/2018/2/layout/IconVerticalSolidList"/>
    <dgm:cxn modelId="{63FC1232-FB99-497D-8F01-EF6320ECF87C}" type="presOf" srcId="{0C9CB1C8-1711-4050-87D1-BC1ED5003779}" destId="{63584C97-1190-4EF4-BDC4-73E4497127F5}" srcOrd="0" destOrd="0" presId="urn:microsoft.com/office/officeart/2018/2/layout/IconVerticalSolidList"/>
    <dgm:cxn modelId="{068B6044-904E-41E4-B166-710EA6CE79BC}" srcId="{5EF67FE1-4AF7-4A3C-8096-3190759BD154}" destId="{D7BBBFCA-6405-4ED2-B3D1-65F75823E8A5}" srcOrd="2" destOrd="0" parTransId="{7F39861A-EA3D-4F87-929C-2FF5B2F6F090}" sibTransId="{5900A67F-E907-4135-B23E-A6F861720DE2}"/>
    <dgm:cxn modelId="{55E0AE48-70EC-4B4B-AF02-29E6E7AD64C9}" type="presOf" srcId="{D7BBBFCA-6405-4ED2-B3D1-65F75823E8A5}" destId="{D180A3CD-2B45-44E4-93F0-65DEAF45E3EC}" srcOrd="0" destOrd="0" presId="urn:microsoft.com/office/officeart/2018/2/layout/IconVerticalSolidList"/>
    <dgm:cxn modelId="{2F597B68-9918-426F-9666-E9803A687633}" srcId="{0C9CB1C8-1711-4050-87D1-BC1ED5003779}" destId="{ACF2C5BB-2830-4847-9F91-E753BA933968}" srcOrd="1" destOrd="0" parTransId="{58916050-E7FC-41BE-A32A-8B177D2A8CE0}" sibTransId="{3C22485F-5F14-43EF-A30B-1D75D1945546}"/>
    <dgm:cxn modelId="{4B2E0E6F-604B-4007-A55E-B6603B6ECDE6}" srcId="{D7BBBFCA-6405-4ED2-B3D1-65F75823E8A5}" destId="{27F3EB03-24BA-4741-AC38-A42FDF24FADC}" srcOrd="0" destOrd="0" parTransId="{A895C5B8-4E0B-40C1-BE55-E7A69B375BD1}" sibTransId="{5A28020D-6311-4109-830A-3DBCEC5A0086}"/>
    <dgm:cxn modelId="{FE811A87-8A7C-0542-95FF-CF157CAA1C87}" type="presOf" srcId="{0EDA277D-2B78-CC4B-B7AB-820312289C8C}" destId="{9BE3D382-8A2A-EA49-B279-3A2C7A742562}" srcOrd="0" destOrd="0" presId="urn:microsoft.com/office/officeart/2018/2/layout/IconVerticalSolidList"/>
    <dgm:cxn modelId="{0904A58B-E3A2-D94D-9DCB-61BA97FCF1F1}" srcId="{F7815C94-428E-463C-843C-E54D46AA1712}" destId="{0EDA277D-2B78-CC4B-B7AB-820312289C8C}" srcOrd="0" destOrd="0" parTransId="{02850711-5555-AB4A-868E-0F43B13A7281}" sibTransId="{77615A45-88E4-B14B-A676-E1EBE43772AF}"/>
    <dgm:cxn modelId="{A499419C-9052-9849-9C73-8B792C382FF5}" srcId="{F7815C94-428E-463C-843C-E54D46AA1712}" destId="{95EAC33B-DDA2-1B4A-A668-0BF1E5FA81EA}" srcOrd="1" destOrd="0" parTransId="{AD776E6A-471B-FF44-AEAF-E2467BD6C844}" sibTransId="{0E79A647-0A43-8940-8E13-7475C4654491}"/>
    <dgm:cxn modelId="{4A3430CB-03EC-48B7-AC09-76427B709056}" type="presOf" srcId="{5EF67FE1-4AF7-4A3C-8096-3190759BD154}" destId="{C2117EC3-644C-4027-9E3A-2890465F9368}" srcOrd="0" destOrd="0" presId="urn:microsoft.com/office/officeart/2018/2/layout/IconVerticalSolidList"/>
    <dgm:cxn modelId="{69F2E9E7-43E5-45B1-BE75-BA93D20452B2}" srcId="{5EF67FE1-4AF7-4A3C-8096-3190759BD154}" destId="{0C9CB1C8-1711-4050-87D1-BC1ED5003779}" srcOrd="0" destOrd="0" parTransId="{4175FA5C-D84F-4FEB-A75D-0D13915C5948}" sibTransId="{DD820D39-9A36-4E0B-91E1-9FF3FE34A3C2}"/>
    <dgm:cxn modelId="{46F21FE9-4A7F-438A-B7FE-C17A6C15C1DD}" type="presOf" srcId="{27F3EB03-24BA-4741-AC38-A42FDF24FADC}" destId="{2C5EF89D-4BF1-45B6-9CF9-50A52F1ABCE5}" srcOrd="0" destOrd="0" presId="urn:microsoft.com/office/officeart/2018/2/layout/IconVerticalSolidList"/>
    <dgm:cxn modelId="{E4EBC6E9-0B2A-474B-A7F4-E9FBE0AFA961}" type="presOf" srcId="{ACF2C5BB-2830-4847-9F91-E753BA933968}" destId="{63029F27-7F0B-46C6-9882-9931F139B71B}" srcOrd="0" destOrd="1" presId="urn:microsoft.com/office/officeart/2018/2/layout/IconVerticalSolidList"/>
    <dgm:cxn modelId="{8D6CEDF9-CF4F-4658-834C-3A31027B923B}" type="presOf" srcId="{F7815C94-428E-463C-843C-E54D46AA1712}" destId="{D76E2959-4AC5-4B2A-A4E6-A667FB817557}" srcOrd="0" destOrd="0" presId="urn:microsoft.com/office/officeart/2018/2/layout/IconVerticalSolidList"/>
    <dgm:cxn modelId="{50E8CCFC-F274-445D-B94A-24D7D779450C}" srcId="{5EF67FE1-4AF7-4A3C-8096-3190759BD154}" destId="{F7815C94-428E-463C-843C-E54D46AA1712}" srcOrd="1" destOrd="0" parTransId="{5E468EF5-EDB7-4FDB-BD37-330ACBF29384}" sibTransId="{E050E864-4285-49E9-B5B0-264C11748661}"/>
    <dgm:cxn modelId="{DF1D753A-03BF-453E-B6C4-D39ACD9C20FB}" type="presParOf" srcId="{C2117EC3-644C-4027-9E3A-2890465F9368}" destId="{776F7D62-16AB-4F57-B51D-5A6524C6997C}" srcOrd="0" destOrd="0" presId="urn:microsoft.com/office/officeart/2018/2/layout/IconVerticalSolidList"/>
    <dgm:cxn modelId="{28445FAF-B770-4718-BB8F-F1C3A4DF932C}" type="presParOf" srcId="{776F7D62-16AB-4F57-B51D-5A6524C6997C}" destId="{CDE95494-03D0-4F52-B476-E2A6B1CD9A20}" srcOrd="0" destOrd="0" presId="urn:microsoft.com/office/officeart/2018/2/layout/IconVerticalSolidList"/>
    <dgm:cxn modelId="{E41F9C93-6E69-4A03-8BAF-8CFE78720FD8}" type="presParOf" srcId="{776F7D62-16AB-4F57-B51D-5A6524C6997C}" destId="{314AB175-BEBE-4EF5-819F-8191F375F6C3}" srcOrd="1" destOrd="0" presId="urn:microsoft.com/office/officeart/2018/2/layout/IconVerticalSolidList"/>
    <dgm:cxn modelId="{6384348F-383E-4E63-9B35-CAE34541BF9F}" type="presParOf" srcId="{776F7D62-16AB-4F57-B51D-5A6524C6997C}" destId="{24C7F5E6-FF66-46ED-8C22-EDA1BEDFBF58}" srcOrd="2" destOrd="0" presId="urn:microsoft.com/office/officeart/2018/2/layout/IconVerticalSolidList"/>
    <dgm:cxn modelId="{758C53E3-5B75-4D80-B6D8-2B6091A3FE36}" type="presParOf" srcId="{776F7D62-16AB-4F57-B51D-5A6524C6997C}" destId="{63584C97-1190-4EF4-BDC4-73E4497127F5}" srcOrd="3" destOrd="0" presId="urn:microsoft.com/office/officeart/2018/2/layout/IconVerticalSolidList"/>
    <dgm:cxn modelId="{1BBFE8EE-1605-4142-9368-A34654AB61E7}" type="presParOf" srcId="{776F7D62-16AB-4F57-B51D-5A6524C6997C}" destId="{63029F27-7F0B-46C6-9882-9931F139B71B}" srcOrd="4" destOrd="0" presId="urn:microsoft.com/office/officeart/2018/2/layout/IconVerticalSolidList"/>
    <dgm:cxn modelId="{9041C1CB-CC29-4C09-B68A-1F23B2F30A6A}" type="presParOf" srcId="{C2117EC3-644C-4027-9E3A-2890465F9368}" destId="{623AD59B-7DC7-490B-8784-79E0F4C18749}" srcOrd="1" destOrd="0" presId="urn:microsoft.com/office/officeart/2018/2/layout/IconVerticalSolidList"/>
    <dgm:cxn modelId="{765985C1-9410-4522-A26A-F95740828EB3}" type="presParOf" srcId="{C2117EC3-644C-4027-9E3A-2890465F9368}" destId="{5A071709-B995-4BF6-B0A9-E5446BB9F58C}" srcOrd="2" destOrd="0" presId="urn:microsoft.com/office/officeart/2018/2/layout/IconVerticalSolidList"/>
    <dgm:cxn modelId="{5A112029-9825-4ECF-8FCF-51FC2D75267C}" type="presParOf" srcId="{5A071709-B995-4BF6-B0A9-E5446BB9F58C}" destId="{6BD2A687-ABCC-4539-9736-0271BD74B1F4}" srcOrd="0" destOrd="0" presId="urn:microsoft.com/office/officeart/2018/2/layout/IconVerticalSolidList"/>
    <dgm:cxn modelId="{EA9C34E2-481A-49D3-A3D3-BE2A8FC148DE}" type="presParOf" srcId="{5A071709-B995-4BF6-B0A9-E5446BB9F58C}" destId="{B953B672-A8E4-4A93-9AF1-0AC0D59C39FF}" srcOrd="1" destOrd="0" presId="urn:microsoft.com/office/officeart/2018/2/layout/IconVerticalSolidList"/>
    <dgm:cxn modelId="{C855E26C-EA1E-49B1-B28E-048354404F48}" type="presParOf" srcId="{5A071709-B995-4BF6-B0A9-E5446BB9F58C}" destId="{B9EFD66B-D07C-45D9-B28A-D3DE6D5416B2}" srcOrd="2" destOrd="0" presId="urn:microsoft.com/office/officeart/2018/2/layout/IconVerticalSolidList"/>
    <dgm:cxn modelId="{6E1A6D47-8B31-4450-BFEF-7C3005CFF408}" type="presParOf" srcId="{5A071709-B995-4BF6-B0A9-E5446BB9F58C}" destId="{D76E2959-4AC5-4B2A-A4E6-A667FB817557}" srcOrd="3" destOrd="0" presId="urn:microsoft.com/office/officeart/2018/2/layout/IconVerticalSolidList"/>
    <dgm:cxn modelId="{92D4467C-B127-EC4B-993B-6934E10FD672}" type="presParOf" srcId="{5A071709-B995-4BF6-B0A9-E5446BB9F58C}" destId="{9BE3D382-8A2A-EA49-B279-3A2C7A742562}" srcOrd="4" destOrd="0" presId="urn:microsoft.com/office/officeart/2018/2/layout/IconVerticalSolidList"/>
    <dgm:cxn modelId="{73392546-2B4F-4FC8-A7FD-4F0F69E49C6A}" type="presParOf" srcId="{C2117EC3-644C-4027-9E3A-2890465F9368}" destId="{1E2DF210-DC2A-4584-9613-47BF0D9D00CE}" srcOrd="3" destOrd="0" presId="urn:microsoft.com/office/officeart/2018/2/layout/IconVerticalSolidList"/>
    <dgm:cxn modelId="{3A2E258F-2DFC-47DB-B6AD-45B4D3CB0E1C}" type="presParOf" srcId="{C2117EC3-644C-4027-9E3A-2890465F9368}" destId="{D14C3381-2E7F-43E9-86E1-54577D24EC90}" srcOrd="4" destOrd="0" presId="urn:microsoft.com/office/officeart/2018/2/layout/IconVerticalSolidList"/>
    <dgm:cxn modelId="{9CEFEB8B-26D5-4CA1-9DC7-1AC0779FE7ED}" type="presParOf" srcId="{D14C3381-2E7F-43E9-86E1-54577D24EC90}" destId="{7ECDA11F-5DB0-4ED7-B9AF-2EF7B5EE4ADD}" srcOrd="0" destOrd="0" presId="urn:microsoft.com/office/officeart/2018/2/layout/IconVerticalSolidList"/>
    <dgm:cxn modelId="{086FD20F-670C-4B33-BF0D-714E928A657F}" type="presParOf" srcId="{D14C3381-2E7F-43E9-86E1-54577D24EC90}" destId="{CE358BC9-F3DD-42BF-B96C-03E5D207313A}" srcOrd="1" destOrd="0" presId="urn:microsoft.com/office/officeart/2018/2/layout/IconVerticalSolidList"/>
    <dgm:cxn modelId="{EFC1610C-4B2D-48A3-8ED7-64502C8EAF9D}" type="presParOf" srcId="{D14C3381-2E7F-43E9-86E1-54577D24EC90}" destId="{F9273557-FA41-4BC0-A661-6A8C3F168415}" srcOrd="2" destOrd="0" presId="urn:microsoft.com/office/officeart/2018/2/layout/IconVerticalSolidList"/>
    <dgm:cxn modelId="{1DE2EA08-2B80-4D2D-A612-2FC51B62D4F9}" type="presParOf" srcId="{D14C3381-2E7F-43E9-86E1-54577D24EC90}" destId="{D180A3CD-2B45-44E4-93F0-65DEAF45E3EC}" srcOrd="3" destOrd="0" presId="urn:microsoft.com/office/officeart/2018/2/layout/IconVerticalSolidList"/>
    <dgm:cxn modelId="{6FFB4E8A-0970-4676-9752-3F1E037DA235}" type="presParOf" srcId="{D14C3381-2E7F-43E9-86E1-54577D24EC90}" destId="{2C5EF89D-4BF1-45B6-9CF9-50A52F1ABCE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E25BD-408F-404A-9E7B-31630A1EBEB1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2EDEB4-BA32-4E3D-92E4-3EA8BBB405F2}">
      <dgm:prSet/>
      <dgm:spPr/>
      <dgm:t>
        <a:bodyPr/>
        <a:lstStyle/>
        <a:p>
          <a:r>
            <a:rPr lang="en-US" dirty="0"/>
            <a:t>Management and automation tools have vastly improved</a:t>
          </a:r>
        </a:p>
      </dgm:t>
    </dgm:pt>
    <dgm:pt modelId="{6ABB85F6-E074-406E-B6EC-03F2C8BF2E9C}" type="parTrans" cxnId="{7BB2DA20-DB30-400B-961E-96159471B849}">
      <dgm:prSet/>
      <dgm:spPr/>
      <dgm:t>
        <a:bodyPr/>
        <a:lstStyle/>
        <a:p>
          <a:endParaRPr lang="en-US"/>
        </a:p>
      </dgm:t>
    </dgm:pt>
    <dgm:pt modelId="{87E1F8A5-23F5-4070-986F-4DACB151EA2A}" type="sibTrans" cxnId="{7BB2DA20-DB30-400B-961E-96159471B849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5B8E87CE-B336-48B4-80A0-0433275B4FDA}">
      <dgm:prSet/>
      <dgm:spPr/>
      <dgm:t>
        <a:bodyPr/>
        <a:lstStyle/>
        <a:p>
          <a:r>
            <a:rPr lang="en-US" dirty="0"/>
            <a:t>Increased focus on costs (CAPEX and OPEX) and revenues (ARPU)</a:t>
          </a:r>
        </a:p>
      </dgm:t>
    </dgm:pt>
    <dgm:pt modelId="{72244A41-749D-42F1-8077-30071BB0ABC1}" type="parTrans" cxnId="{380CFB6F-9850-4FB0-8BA2-FFB52478B5D0}">
      <dgm:prSet/>
      <dgm:spPr/>
      <dgm:t>
        <a:bodyPr/>
        <a:lstStyle/>
        <a:p>
          <a:endParaRPr lang="en-US"/>
        </a:p>
      </dgm:t>
    </dgm:pt>
    <dgm:pt modelId="{CF0A94AE-390C-4CE2-B713-C69C7E602E80}" type="sibTrans" cxnId="{380CFB6F-9850-4FB0-8BA2-FFB52478B5D0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3CD85C2-FFC4-4FAE-946D-283DDEEDBD71}">
      <dgm:prSet/>
      <dgm:spPr/>
      <dgm:t>
        <a:bodyPr/>
        <a:lstStyle/>
        <a:p>
          <a:r>
            <a:rPr lang="en-US" dirty="0"/>
            <a:t>Control/data planes handle scale &amp; churn much better</a:t>
          </a:r>
        </a:p>
      </dgm:t>
    </dgm:pt>
    <dgm:pt modelId="{9D5E843B-8B5B-4955-B5FD-86A5E8896B55}" type="parTrans" cxnId="{F81664AB-6F87-494A-A2F5-3E0D3543D2E1}">
      <dgm:prSet/>
      <dgm:spPr/>
      <dgm:t>
        <a:bodyPr/>
        <a:lstStyle/>
        <a:p>
          <a:endParaRPr lang="en-US"/>
        </a:p>
      </dgm:t>
    </dgm:pt>
    <dgm:pt modelId="{B3CDB98E-0447-4AA1-AC92-8532288D5FA8}" type="sibTrans" cxnId="{F81664AB-6F87-494A-A2F5-3E0D3543D2E1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3D77EF73-9E9B-487D-9277-E7ABDC422C1E}">
      <dgm:prSet/>
      <dgm:spPr/>
      <dgm:t>
        <a:bodyPr/>
        <a:lstStyle/>
        <a:p>
          <a:r>
            <a:rPr lang="en-US" dirty="0"/>
            <a:t>Telemetry, analysis, insights are HUGE today (and necessary for AIOps)</a:t>
          </a:r>
        </a:p>
      </dgm:t>
    </dgm:pt>
    <dgm:pt modelId="{45BEB54F-3D38-4E22-BDF7-FB0685372134}" type="parTrans" cxnId="{861A7C96-9AD9-4B66-8743-38387C5D3351}">
      <dgm:prSet/>
      <dgm:spPr/>
      <dgm:t>
        <a:bodyPr/>
        <a:lstStyle/>
        <a:p>
          <a:endParaRPr lang="en-US"/>
        </a:p>
      </dgm:t>
    </dgm:pt>
    <dgm:pt modelId="{C21BADAD-25A6-4644-BB79-D8A271D4E305}" type="sibTrans" cxnId="{861A7C96-9AD9-4B66-8743-38387C5D3351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FE510D63-3915-7841-98F1-E14A6E153A96}" type="pres">
      <dgm:prSet presAssocID="{C06E25BD-408F-404A-9E7B-31630A1EBEB1}" presName="Name0" presStyleCnt="0">
        <dgm:presLayoutVars>
          <dgm:animLvl val="lvl"/>
          <dgm:resizeHandles val="exact"/>
        </dgm:presLayoutVars>
      </dgm:prSet>
      <dgm:spPr/>
    </dgm:pt>
    <dgm:pt modelId="{006B6F1B-4D69-4740-9439-F6FDAB31526B}" type="pres">
      <dgm:prSet presAssocID="{A72EDEB4-BA32-4E3D-92E4-3EA8BBB405F2}" presName="compositeNode" presStyleCnt="0">
        <dgm:presLayoutVars>
          <dgm:bulletEnabled val="1"/>
        </dgm:presLayoutVars>
      </dgm:prSet>
      <dgm:spPr/>
    </dgm:pt>
    <dgm:pt modelId="{3DB2DECC-CE5C-174B-8A74-D4669C0D5524}" type="pres">
      <dgm:prSet presAssocID="{A72EDEB4-BA32-4E3D-92E4-3EA8BBB405F2}" presName="bgRect" presStyleLbl="alignNode1" presStyleIdx="0" presStyleCnt="4"/>
      <dgm:spPr/>
    </dgm:pt>
    <dgm:pt modelId="{A2A73EED-C264-C748-A056-BAF4DEDED002}" type="pres">
      <dgm:prSet presAssocID="{87E1F8A5-23F5-4070-986F-4DACB151EA2A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64EFD55D-8493-7042-AFD4-130462071A5E}" type="pres">
      <dgm:prSet presAssocID="{A72EDEB4-BA32-4E3D-92E4-3EA8BBB405F2}" presName="nodeRect" presStyleLbl="alignNode1" presStyleIdx="0" presStyleCnt="4">
        <dgm:presLayoutVars>
          <dgm:bulletEnabled val="1"/>
        </dgm:presLayoutVars>
      </dgm:prSet>
      <dgm:spPr/>
    </dgm:pt>
    <dgm:pt modelId="{78E54AEF-5678-4947-B95D-FED76F8A0708}" type="pres">
      <dgm:prSet presAssocID="{87E1F8A5-23F5-4070-986F-4DACB151EA2A}" presName="sibTrans" presStyleCnt="0"/>
      <dgm:spPr/>
    </dgm:pt>
    <dgm:pt modelId="{73C93D58-FE55-3F48-8D4C-3126686B7B15}" type="pres">
      <dgm:prSet presAssocID="{5B8E87CE-B336-48B4-80A0-0433275B4FDA}" presName="compositeNode" presStyleCnt="0">
        <dgm:presLayoutVars>
          <dgm:bulletEnabled val="1"/>
        </dgm:presLayoutVars>
      </dgm:prSet>
      <dgm:spPr/>
    </dgm:pt>
    <dgm:pt modelId="{296AB95F-292E-7044-827A-74A2ECBF8E5E}" type="pres">
      <dgm:prSet presAssocID="{5B8E87CE-B336-48B4-80A0-0433275B4FDA}" presName="bgRect" presStyleLbl="alignNode1" presStyleIdx="1" presStyleCnt="4"/>
      <dgm:spPr/>
    </dgm:pt>
    <dgm:pt modelId="{2252FFF7-92EB-824D-95A4-6D23FA1AF7CC}" type="pres">
      <dgm:prSet presAssocID="{CF0A94AE-390C-4CE2-B713-C69C7E602E80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0C954550-7FE2-BC40-862F-D06255DA42A5}" type="pres">
      <dgm:prSet presAssocID="{5B8E87CE-B336-48B4-80A0-0433275B4FDA}" presName="nodeRect" presStyleLbl="alignNode1" presStyleIdx="1" presStyleCnt="4">
        <dgm:presLayoutVars>
          <dgm:bulletEnabled val="1"/>
        </dgm:presLayoutVars>
      </dgm:prSet>
      <dgm:spPr/>
    </dgm:pt>
    <dgm:pt modelId="{BBE0B1AD-2B2F-2A47-A3DC-86B8315CAC6F}" type="pres">
      <dgm:prSet presAssocID="{CF0A94AE-390C-4CE2-B713-C69C7E602E80}" presName="sibTrans" presStyleCnt="0"/>
      <dgm:spPr/>
    </dgm:pt>
    <dgm:pt modelId="{87520BCB-ECB5-B34B-982D-D4A8101DD655}" type="pres">
      <dgm:prSet presAssocID="{83CD85C2-FFC4-4FAE-946D-283DDEEDBD71}" presName="compositeNode" presStyleCnt="0">
        <dgm:presLayoutVars>
          <dgm:bulletEnabled val="1"/>
        </dgm:presLayoutVars>
      </dgm:prSet>
      <dgm:spPr/>
    </dgm:pt>
    <dgm:pt modelId="{48B4DF02-74BE-7040-9C3D-F15C299942B9}" type="pres">
      <dgm:prSet presAssocID="{83CD85C2-FFC4-4FAE-946D-283DDEEDBD71}" presName="bgRect" presStyleLbl="alignNode1" presStyleIdx="2" presStyleCnt="4"/>
      <dgm:spPr/>
    </dgm:pt>
    <dgm:pt modelId="{1ACD3106-A7E8-C44C-978C-50058F2F0A14}" type="pres">
      <dgm:prSet presAssocID="{B3CDB98E-0447-4AA1-AC92-8532288D5FA8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2EAF2D7A-CF27-524C-92AC-EE62B3F38F56}" type="pres">
      <dgm:prSet presAssocID="{83CD85C2-FFC4-4FAE-946D-283DDEEDBD71}" presName="nodeRect" presStyleLbl="alignNode1" presStyleIdx="2" presStyleCnt="4">
        <dgm:presLayoutVars>
          <dgm:bulletEnabled val="1"/>
        </dgm:presLayoutVars>
      </dgm:prSet>
      <dgm:spPr/>
    </dgm:pt>
    <dgm:pt modelId="{7BBA9C60-54DB-5642-9549-1A0A25196899}" type="pres">
      <dgm:prSet presAssocID="{B3CDB98E-0447-4AA1-AC92-8532288D5FA8}" presName="sibTrans" presStyleCnt="0"/>
      <dgm:spPr/>
    </dgm:pt>
    <dgm:pt modelId="{6896C60F-153D-0A41-B711-4517718A60E5}" type="pres">
      <dgm:prSet presAssocID="{3D77EF73-9E9B-487D-9277-E7ABDC422C1E}" presName="compositeNode" presStyleCnt="0">
        <dgm:presLayoutVars>
          <dgm:bulletEnabled val="1"/>
        </dgm:presLayoutVars>
      </dgm:prSet>
      <dgm:spPr/>
    </dgm:pt>
    <dgm:pt modelId="{614A7FB9-06E5-344D-9E07-3553F818C5C1}" type="pres">
      <dgm:prSet presAssocID="{3D77EF73-9E9B-487D-9277-E7ABDC422C1E}" presName="bgRect" presStyleLbl="alignNode1" presStyleIdx="3" presStyleCnt="4"/>
      <dgm:spPr/>
    </dgm:pt>
    <dgm:pt modelId="{5A39FF19-9C62-1540-B9B4-07BBAC6F7029}" type="pres">
      <dgm:prSet presAssocID="{C21BADAD-25A6-4644-BB79-D8A271D4E305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B51C0A61-A6F0-5E47-B816-B4CC3B5071A4}" type="pres">
      <dgm:prSet presAssocID="{3D77EF73-9E9B-487D-9277-E7ABDC422C1E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D5D1B701-AEF2-CA41-BEC8-7A89E7F22F38}" type="presOf" srcId="{C06E25BD-408F-404A-9E7B-31630A1EBEB1}" destId="{FE510D63-3915-7841-98F1-E14A6E153A96}" srcOrd="0" destOrd="0" presId="urn:microsoft.com/office/officeart/2016/7/layout/LinearBlockProcessNumbered"/>
    <dgm:cxn modelId="{5CAFB102-8B92-4C4B-964A-AF19490E7FBA}" type="presOf" srcId="{83CD85C2-FFC4-4FAE-946D-283DDEEDBD71}" destId="{48B4DF02-74BE-7040-9C3D-F15C299942B9}" srcOrd="0" destOrd="0" presId="urn:microsoft.com/office/officeart/2016/7/layout/LinearBlockProcessNumbered"/>
    <dgm:cxn modelId="{C6AA760C-92DB-A34B-AC06-C86F25B843E9}" type="presOf" srcId="{5B8E87CE-B336-48B4-80A0-0433275B4FDA}" destId="{296AB95F-292E-7044-827A-74A2ECBF8E5E}" srcOrd="0" destOrd="0" presId="urn:microsoft.com/office/officeart/2016/7/layout/LinearBlockProcessNumbered"/>
    <dgm:cxn modelId="{0DB5FC1B-4207-9845-9A1F-401B2607DAEB}" type="presOf" srcId="{CF0A94AE-390C-4CE2-B713-C69C7E602E80}" destId="{2252FFF7-92EB-824D-95A4-6D23FA1AF7CC}" srcOrd="0" destOrd="0" presId="urn:microsoft.com/office/officeart/2016/7/layout/LinearBlockProcessNumbered"/>
    <dgm:cxn modelId="{7BB2DA20-DB30-400B-961E-96159471B849}" srcId="{C06E25BD-408F-404A-9E7B-31630A1EBEB1}" destId="{A72EDEB4-BA32-4E3D-92E4-3EA8BBB405F2}" srcOrd="0" destOrd="0" parTransId="{6ABB85F6-E074-406E-B6EC-03F2C8BF2E9C}" sibTransId="{87E1F8A5-23F5-4070-986F-4DACB151EA2A}"/>
    <dgm:cxn modelId="{F8DD6423-FD00-7944-BB20-CDAEEA07180C}" type="presOf" srcId="{A72EDEB4-BA32-4E3D-92E4-3EA8BBB405F2}" destId="{3DB2DECC-CE5C-174B-8A74-D4669C0D5524}" srcOrd="0" destOrd="0" presId="urn:microsoft.com/office/officeart/2016/7/layout/LinearBlockProcessNumbered"/>
    <dgm:cxn modelId="{3E0BCE31-EE56-D245-86D2-3A5D4E3E20C9}" type="presOf" srcId="{83CD85C2-FFC4-4FAE-946D-283DDEEDBD71}" destId="{2EAF2D7A-CF27-524C-92AC-EE62B3F38F56}" srcOrd="1" destOrd="0" presId="urn:microsoft.com/office/officeart/2016/7/layout/LinearBlockProcessNumbered"/>
    <dgm:cxn modelId="{380CFB6F-9850-4FB0-8BA2-FFB52478B5D0}" srcId="{C06E25BD-408F-404A-9E7B-31630A1EBEB1}" destId="{5B8E87CE-B336-48B4-80A0-0433275B4FDA}" srcOrd="1" destOrd="0" parTransId="{72244A41-749D-42F1-8077-30071BB0ABC1}" sibTransId="{CF0A94AE-390C-4CE2-B713-C69C7E602E80}"/>
    <dgm:cxn modelId="{16B8B977-C974-ED47-96A6-D176A22A3202}" type="presOf" srcId="{A72EDEB4-BA32-4E3D-92E4-3EA8BBB405F2}" destId="{64EFD55D-8493-7042-AFD4-130462071A5E}" srcOrd="1" destOrd="0" presId="urn:microsoft.com/office/officeart/2016/7/layout/LinearBlockProcessNumbered"/>
    <dgm:cxn modelId="{773B9978-632A-354E-8E84-146E9EAB0015}" type="presOf" srcId="{3D77EF73-9E9B-487D-9277-E7ABDC422C1E}" destId="{614A7FB9-06E5-344D-9E07-3553F818C5C1}" srcOrd="0" destOrd="0" presId="urn:microsoft.com/office/officeart/2016/7/layout/LinearBlockProcessNumbered"/>
    <dgm:cxn modelId="{B575F17C-9A70-1D4F-80C2-9D2AA511C5B3}" type="presOf" srcId="{B3CDB98E-0447-4AA1-AC92-8532288D5FA8}" destId="{1ACD3106-A7E8-C44C-978C-50058F2F0A14}" srcOrd="0" destOrd="0" presId="urn:microsoft.com/office/officeart/2016/7/layout/LinearBlockProcessNumbered"/>
    <dgm:cxn modelId="{EF22FC93-1998-EC4C-8E18-4677520A2526}" type="presOf" srcId="{3D77EF73-9E9B-487D-9277-E7ABDC422C1E}" destId="{B51C0A61-A6F0-5E47-B816-B4CC3B5071A4}" srcOrd="1" destOrd="0" presId="urn:microsoft.com/office/officeart/2016/7/layout/LinearBlockProcessNumbered"/>
    <dgm:cxn modelId="{861A7C96-9AD9-4B66-8743-38387C5D3351}" srcId="{C06E25BD-408F-404A-9E7B-31630A1EBEB1}" destId="{3D77EF73-9E9B-487D-9277-E7ABDC422C1E}" srcOrd="3" destOrd="0" parTransId="{45BEB54F-3D38-4E22-BDF7-FB0685372134}" sibTransId="{C21BADAD-25A6-4644-BB79-D8A271D4E305}"/>
    <dgm:cxn modelId="{F81664AB-6F87-494A-A2F5-3E0D3543D2E1}" srcId="{C06E25BD-408F-404A-9E7B-31630A1EBEB1}" destId="{83CD85C2-FFC4-4FAE-946D-283DDEEDBD71}" srcOrd="2" destOrd="0" parTransId="{9D5E843B-8B5B-4955-B5FD-86A5E8896B55}" sibTransId="{B3CDB98E-0447-4AA1-AC92-8532288D5FA8}"/>
    <dgm:cxn modelId="{55D2B3C7-8D99-5A48-974B-533A86E8CAA3}" type="presOf" srcId="{C21BADAD-25A6-4644-BB79-D8A271D4E305}" destId="{5A39FF19-9C62-1540-B9B4-07BBAC6F7029}" srcOrd="0" destOrd="0" presId="urn:microsoft.com/office/officeart/2016/7/layout/LinearBlockProcessNumbered"/>
    <dgm:cxn modelId="{10F342DD-514B-5744-8866-71758D0FBD34}" type="presOf" srcId="{87E1F8A5-23F5-4070-986F-4DACB151EA2A}" destId="{A2A73EED-C264-C748-A056-BAF4DEDED002}" srcOrd="0" destOrd="0" presId="urn:microsoft.com/office/officeart/2016/7/layout/LinearBlockProcessNumbered"/>
    <dgm:cxn modelId="{7118ABF6-7EF2-764E-8F34-F24AC8B2559A}" type="presOf" srcId="{5B8E87CE-B336-48B4-80A0-0433275B4FDA}" destId="{0C954550-7FE2-BC40-862F-D06255DA42A5}" srcOrd="1" destOrd="0" presId="urn:microsoft.com/office/officeart/2016/7/layout/LinearBlockProcessNumbered"/>
    <dgm:cxn modelId="{4824DB1B-8E3D-1B4F-8737-3A3CA6E45506}" type="presParOf" srcId="{FE510D63-3915-7841-98F1-E14A6E153A96}" destId="{006B6F1B-4D69-4740-9439-F6FDAB31526B}" srcOrd="0" destOrd="0" presId="urn:microsoft.com/office/officeart/2016/7/layout/LinearBlockProcessNumbered"/>
    <dgm:cxn modelId="{7F7765CE-35D5-754A-BECD-03B2E624117C}" type="presParOf" srcId="{006B6F1B-4D69-4740-9439-F6FDAB31526B}" destId="{3DB2DECC-CE5C-174B-8A74-D4669C0D5524}" srcOrd="0" destOrd="0" presId="urn:microsoft.com/office/officeart/2016/7/layout/LinearBlockProcessNumbered"/>
    <dgm:cxn modelId="{E35A06B7-C723-9244-8C1C-8A08EF589F41}" type="presParOf" srcId="{006B6F1B-4D69-4740-9439-F6FDAB31526B}" destId="{A2A73EED-C264-C748-A056-BAF4DEDED002}" srcOrd="1" destOrd="0" presId="urn:microsoft.com/office/officeart/2016/7/layout/LinearBlockProcessNumbered"/>
    <dgm:cxn modelId="{AADE9E0E-5787-7A4E-8D4B-158A5B8B9310}" type="presParOf" srcId="{006B6F1B-4D69-4740-9439-F6FDAB31526B}" destId="{64EFD55D-8493-7042-AFD4-130462071A5E}" srcOrd="2" destOrd="0" presId="urn:microsoft.com/office/officeart/2016/7/layout/LinearBlockProcessNumbered"/>
    <dgm:cxn modelId="{BEE44EC8-EF92-3B4D-BAEC-A750D0631F09}" type="presParOf" srcId="{FE510D63-3915-7841-98F1-E14A6E153A96}" destId="{78E54AEF-5678-4947-B95D-FED76F8A0708}" srcOrd="1" destOrd="0" presId="urn:microsoft.com/office/officeart/2016/7/layout/LinearBlockProcessNumbered"/>
    <dgm:cxn modelId="{85CE9DE5-F902-3D4F-ACD6-E8849C5E946C}" type="presParOf" srcId="{FE510D63-3915-7841-98F1-E14A6E153A96}" destId="{73C93D58-FE55-3F48-8D4C-3126686B7B15}" srcOrd="2" destOrd="0" presId="urn:microsoft.com/office/officeart/2016/7/layout/LinearBlockProcessNumbered"/>
    <dgm:cxn modelId="{7EB8289C-56E5-9B4E-A157-798E68643200}" type="presParOf" srcId="{73C93D58-FE55-3F48-8D4C-3126686B7B15}" destId="{296AB95F-292E-7044-827A-74A2ECBF8E5E}" srcOrd="0" destOrd="0" presId="urn:microsoft.com/office/officeart/2016/7/layout/LinearBlockProcessNumbered"/>
    <dgm:cxn modelId="{083FB4E8-349F-024C-8704-A45D59160333}" type="presParOf" srcId="{73C93D58-FE55-3F48-8D4C-3126686B7B15}" destId="{2252FFF7-92EB-824D-95A4-6D23FA1AF7CC}" srcOrd="1" destOrd="0" presId="urn:microsoft.com/office/officeart/2016/7/layout/LinearBlockProcessNumbered"/>
    <dgm:cxn modelId="{A8A741CE-1FCF-0F4B-9E51-BE83BEB0BAF1}" type="presParOf" srcId="{73C93D58-FE55-3F48-8D4C-3126686B7B15}" destId="{0C954550-7FE2-BC40-862F-D06255DA42A5}" srcOrd="2" destOrd="0" presId="urn:microsoft.com/office/officeart/2016/7/layout/LinearBlockProcessNumbered"/>
    <dgm:cxn modelId="{2936075C-B8EE-4F41-BA71-0DEE2CC446B0}" type="presParOf" srcId="{FE510D63-3915-7841-98F1-E14A6E153A96}" destId="{BBE0B1AD-2B2F-2A47-A3DC-86B8315CAC6F}" srcOrd="3" destOrd="0" presId="urn:microsoft.com/office/officeart/2016/7/layout/LinearBlockProcessNumbered"/>
    <dgm:cxn modelId="{60447429-CBD1-214D-87B0-CDFB569EA8C3}" type="presParOf" srcId="{FE510D63-3915-7841-98F1-E14A6E153A96}" destId="{87520BCB-ECB5-B34B-982D-D4A8101DD655}" srcOrd="4" destOrd="0" presId="urn:microsoft.com/office/officeart/2016/7/layout/LinearBlockProcessNumbered"/>
    <dgm:cxn modelId="{D6126707-B48E-954C-939F-0558F1797E14}" type="presParOf" srcId="{87520BCB-ECB5-B34B-982D-D4A8101DD655}" destId="{48B4DF02-74BE-7040-9C3D-F15C299942B9}" srcOrd="0" destOrd="0" presId="urn:microsoft.com/office/officeart/2016/7/layout/LinearBlockProcessNumbered"/>
    <dgm:cxn modelId="{C24EC33A-ECC1-D347-BE5B-AE11FC2AC5C2}" type="presParOf" srcId="{87520BCB-ECB5-B34B-982D-D4A8101DD655}" destId="{1ACD3106-A7E8-C44C-978C-50058F2F0A14}" srcOrd="1" destOrd="0" presId="urn:microsoft.com/office/officeart/2016/7/layout/LinearBlockProcessNumbered"/>
    <dgm:cxn modelId="{E6A42AD8-04A4-F44E-AC2B-F0814FDAB98A}" type="presParOf" srcId="{87520BCB-ECB5-B34B-982D-D4A8101DD655}" destId="{2EAF2D7A-CF27-524C-92AC-EE62B3F38F56}" srcOrd="2" destOrd="0" presId="urn:microsoft.com/office/officeart/2016/7/layout/LinearBlockProcessNumbered"/>
    <dgm:cxn modelId="{73E4FE77-A5DF-3246-8908-642412519621}" type="presParOf" srcId="{FE510D63-3915-7841-98F1-E14A6E153A96}" destId="{7BBA9C60-54DB-5642-9549-1A0A25196899}" srcOrd="5" destOrd="0" presId="urn:microsoft.com/office/officeart/2016/7/layout/LinearBlockProcessNumbered"/>
    <dgm:cxn modelId="{A96A6FB3-757E-3347-ABAD-58F9BA938BA2}" type="presParOf" srcId="{FE510D63-3915-7841-98F1-E14A6E153A96}" destId="{6896C60F-153D-0A41-B711-4517718A60E5}" srcOrd="6" destOrd="0" presId="urn:microsoft.com/office/officeart/2016/7/layout/LinearBlockProcessNumbered"/>
    <dgm:cxn modelId="{89A2C099-2548-3640-8110-ADE5BE039AAA}" type="presParOf" srcId="{6896C60F-153D-0A41-B711-4517718A60E5}" destId="{614A7FB9-06E5-344D-9E07-3553F818C5C1}" srcOrd="0" destOrd="0" presId="urn:microsoft.com/office/officeart/2016/7/layout/LinearBlockProcessNumbered"/>
    <dgm:cxn modelId="{778F70C6-EFB0-7347-83CC-6BC97E16206E}" type="presParOf" srcId="{6896C60F-153D-0A41-B711-4517718A60E5}" destId="{5A39FF19-9C62-1540-B9B4-07BBAC6F7029}" srcOrd="1" destOrd="0" presId="urn:microsoft.com/office/officeart/2016/7/layout/LinearBlockProcessNumbered"/>
    <dgm:cxn modelId="{BBA553D6-90A0-3D4E-A8A8-6DB452C82591}" type="presParOf" srcId="{6896C60F-153D-0A41-B711-4517718A60E5}" destId="{B51C0A61-A6F0-5E47-B816-B4CC3B5071A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0F9CD3-5138-4D8C-9F51-BA3DAD1E301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660B07-B068-42FD-9FF2-EA0894A47391}">
      <dgm:prSet/>
      <dgm:spPr/>
      <dgm:t>
        <a:bodyPr/>
        <a:lstStyle/>
        <a:p>
          <a:r>
            <a:rPr lang="en-US" dirty="0"/>
            <a:t>Equal cost multipath: easy, nice features, </a:t>
          </a:r>
          <a:r>
            <a:rPr lang="en-US" b="1" u="sng" dirty="0"/>
            <a:t>no</a:t>
          </a:r>
          <a:r>
            <a:rPr lang="en-US" u="sng" dirty="0"/>
            <a:t> signaling</a:t>
          </a:r>
        </a:p>
      </dgm:t>
    </dgm:pt>
    <dgm:pt modelId="{DEA0A27E-6CE3-4851-8878-B1B83422E415}" type="parTrans" cxnId="{FF905A9C-32B4-4296-8117-CF403099A580}">
      <dgm:prSet/>
      <dgm:spPr/>
      <dgm:t>
        <a:bodyPr/>
        <a:lstStyle/>
        <a:p>
          <a:endParaRPr lang="en-US"/>
        </a:p>
      </dgm:t>
    </dgm:pt>
    <dgm:pt modelId="{6EEF01BD-380B-49B4-AEA3-87D0F2460E64}" type="sibTrans" cxnId="{FF905A9C-32B4-4296-8117-CF403099A580}">
      <dgm:prSet/>
      <dgm:spPr/>
      <dgm:t>
        <a:bodyPr/>
        <a:lstStyle/>
        <a:p>
          <a:endParaRPr lang="en-US"/>
        </a:p>
      </dgm:t>
    </dgm:pt>
    <dgm:pt modelId="{592499C8-19B3-4AEF-9077-77469B861C6D}">
      <dgm:prSet/>
      <dgm:spPr/>
      <dgm:t>
        <a:bodyPr/>
        <a:lstStyle/>
        <a:p>
          <a:r>
            <a:rPr lang="en-US" dirty="0"/>
            <a:t>Traffic engineering: not quite as easy, many more features, </a:t>
          </a:r>
          <a:r>
            <a:rPr lang="en-US" b="1" u="sng" dirty="0"/>
            <a:t>requires</a:t>
          </a:r>
          <a:r>
            <a:rPr lang="en-US" dirty="0"/>
            <a:t> signaling</a:t>
          </a:r>
        </a:p>
      </dgm:t>
    </dgm:pt>
    <dgm:pt modelId="{AA7F8F38-5728-41F8-80A7-074CEA5BA2DD}" type="parTrans" cxnId="{FAF5E2EF-F6AD-42FF-AE2C-166AA414DC46}">
      <dgm:prSet/>
      <dgm:spPr/>
      <dgm:t>
        <a:bodyPr/>
        <a:lstStyle/>
        <a:p>
          <a:endParaRPr lang="en-US"/>
        </a:p>
      </dgm:t>
    </dgm:pt>
    <dgm:pt modelId="{C4F21C42-13C0-41C9-85D2-75FC547F8E7E}" type="sibTrans" cxnId="{FAF5E2EF-F6AD-42FF-AE2C-166AA414DC46}">
      <dgm:prSet/>
      <dgm:spPr/>
      <dgm:t>
        <a:bodyPr/>
        <a:lstStyle/>
        <a:p>
          <a:endParaRPr lang="en-US"/>
        </a:p>
      </dgm:t>
    </dgm:pt>
    <dgm:pt modelId="{2C0F0FDC-AB81-41E9-9645-CEB46B9FBB14}" type="pres">
      <dgm:prSet presAssocID="{0B0F9CD3-5138-4D8C-9F51-BA3DAD1E3013}" presName="root" presStyleCnt="0">
        <dgm:presLayoutVars>
          <dgm:dir/>
          <dgm:resizeHandles val="exact"/>
        </dgm:presLayoutVars>
      </dgm:prSet>
      <dgm:spPr/>
    </dgm:pt>
    <dgm:pt modelId="{E9F7E691-744F-44CA-B81A-26B7F59281EF}" type="pres">
      <dgm:prSet presAssocID="{B1660B07-B068-42FD-9FF2-EA0894A47391}" presName="compNode" presStyleCnt="0"/>
      <dgm:spPr/>
    </dgm:pt>
    <dgm:pt modelId="{4F1012F9-67E4-4D29-81E7-6433134BE8C4}" type="pres">
      <dgm:prSet presAssocID="{B1660B07-B068-42FD-9FF2-EA0894A4739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94DEECF3-CBE4-40ED-86B6-61F00BBDFA09}" type="pres">
      <dgm:prSet presAssocID="{B1660B07-B068-42FD-9FF2-EA0894A47391}" presName="spaceRect" presStyleCnt="0"/>
      <dgm:spPr/>
    </dgm:pt>
    <dgm:pt modelId="{C02977DD-FDF0-4074-BEFF-FF1B5B96CC95}" type="pres">
      <dgm:prSet presAssocID="{B1660B07-B068-42FD-9FF2-EA0894A47391}" presName="textRect" presStyleLbl="revTx" presStyleIdx="0" presStyleCnt="2" custScaleX="88402">
        <dgm:presLayoutVars>
          <dgm:chMax val="1"/>
          <dgm:chPref val="1"/>
        </dgm:presLayoutVars>
      </dgm:prSet>
      <dgm:spPr/>
    </dgm:pt>
    <dgm:pt modelId="{4D341984-E5AB-455C-B8F0-91D92720E660}" type="pres">
      <dgm:prSet presAssocID="{6EEF01BD-380B-49B4-AEA3-87D0F2460E64}" presName="sibTrans" presStyleCnt="0"/>
      <dgm:spPr/>
    </dgm:pt>
    <dgm:pt modelId="{C51CC5CA-0976-4C1D-8929-F8B21C534E8C}" type="pres">
      <dgm:prSet presAssocID="{592499C8-19B3-4AEF-9077-77469B861C6D}" presName="compNode" presStyleCnt="0"/>
      <dgm:spPr/>
    </dgm:pt>
    <dgm:pt modelId="{9094BF2F-1D2E-432F-8240-57042CA04E4C}" type="pres">
      <dgm:prSet presAssocID="{592499C8-19B3-4AEF-9077-77469B861C6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1D605FE2-2F4D-4A1A-9D5F-4820B5E2B0B5}" type="pres">
      <dgm:prSet presAssocID="{592499C8-19B3-4AEF-9077-77469B861C6D}" presName="spaceRect" presStyleCnt="0"/>
      <dgm:spPr/>
    </dgm:pt>
    <dgm:pt modelId="{5923CA7F-7A07-48DC-98DD-8275C78E44C1}" type="pres">
      <dgm:prSet presAssocID="{592499C8-19B3-4AEF-9077-77469B861C6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9612B44-40B8-44EA-9563-5F51E2C2F923}" type="presOf" srcId="{592499C8-19B3-4AEF-9077-77469B861C6D}" destId="{5923CA7F-7A07-48DC-98DD-8275C78E44C1}" srcOrd="0" destOrd="0" presId="urn:microsoft.com/office/officeart/2018/2/layout/IconLabelList"/>
    <dgm:cxn modelId="{AB1DF377-D069-4350-8B46-C778AA44CE63}" type="presOf" srcId="{B1660B07-B068-42FD-9FF2-EA0894A47391}" destId="{C02977DD-FDF0-4074-BEFF-FF1B5B96CC95}" srcOrd="0" destOrd="0" presId="urn:microsoft.com/office/officeart/2018/2/layout/IconLabelList"/>
    <dgm:cxn modelId="{7CE9EB7C-9740-44C6-9554-4DD347A27B15}" type="presOf" srcId="{0B0F9CD3-5138-4D8C-9F51-BA3DAD1E3013}" destId="{2C0F0FDC-AB81-41E9-9645-CEB46B9FBB14}" srcOrd="0" destOrd="0" presId="urn:microsoft.com/office/officeart/2018/2/layout/IconLabelList"/>
    <dgm:cxn modelId="{FF905A9C-32B4-4296-8117-CF403099A580}" srcId="{0B0F9CD3-5138-4D8C-9F51-BA3DAD1E3013}" destId="{B1660B07-B068-42FD-9FF2-EA0894A47391}" srcOrd="0" destOrd="0" parTransId="{DEA0A27E-6CE3-4851-8878-B1B83422E415}" sibTransId="{6EEF01BD-380B-49B4-AEA3-87D0F2460E64}"/>
    <dgm:cxn modelId="{FAF5E2EF-F6AD-42FF-AE2C-166AA414DC46}" srcId="{0B0F9CD3-5138-4D8C-9F51-BA3DAD1E3013}" destId="{592499C8-19B3-4AEF-9077-77469B861C6D}" srcOrd="1" destOrd="0" parTransId="{AA7F8F38-5728-41F8-80A7-074CEA5BA2DD}" sibTransId="{C4F21C42-13C0-41C9-85D2-75FC547F8E7E}"/>
    <dgm:cxn modelId="{57F0FE27-EBB2-4AB7-B31F-B06E7C57E591}" type="presParOf" srcId="{2C0F0FDC-AB81-41E9-9645-CEB46B9FBB14}" destId="{E9F7E691-744F-44CA-B81A-26B7F59281EF}" srcOrd="0" destOrd="0" presId="urn:microsoft.com/office/officeart/2018/2/layout/IconLabelList"/>
    <dgm:cxn modelId="{B2046482-1D89-47B8-A7F1-A9C0E4DA8643}" type="presParOf" srcId="{E9F7E691-744F-44CA-B81A-26B7F59281EF}" destId="{4F1012F9-67E4-4D29-81E7-6433134BE8C4}" srcOrd="0" destOrd="0" presId="urn:microsoft.com/office/officeart/2018/2/layout/IconLabelList"/>
    <dgm:cxn modelId="{EE25B99D-0BE3-404D-9343-D29D8EA4BA59}" type="presParOf" srcId="{E9F7E691-744F-44CA-B81A-26B7F59281EF}" destId="{94DEECF3-CBE4-40ED-86B6-61F00BBDFA09}" srcOrd="1" destOrd="0" presId="urn:microsoft.com/office/officeart/2018/2/layout/IconLabelList"/>
    <dgm:cxn modelId="{8E638F8B-9C9F-4F29-A875-F14B5F9911B1}" type="presParOf" srcId="{E9F7E691-744F-44CA-B81A-26B7F59281EF}" destId="{C02977DD-FDF0-4074-BEFF-FF1B5B96CC95}" srcOrd="2" destOrd="0" presId="urn:microsoft.com/office/officeart/2018/2/layout/IconLabelList"/>
    <dgm:cxn modelId="{5530DE15-A7B8-4539-B9F1-13A8BDAD7E2A}" type="presParOf" srcId="{2C0F0FDC-AB81-41E9-9645-CEB46B9FBB14}" destId="{4D341984-E5AB-455C-B8F0-91D92720E660}" srcOrd="1" destOrd="0" presId="urn:microsoft.com/office/officeart/2018/2/layout/IconLabelList"/>
    <dgm:cxn modelId="{47FD305A-5216-4111-B008-087D64034C27}" type="presParOf" srcId="{2C0F0FDC-AB81-41E9-9645-CEB46B9FBB14}" destId="{C51CC5CA-0976-4C1D-8929-F8B21C534E8C}" srcOrd="2" destOrd="0" presId="urn:microsoft.com/office/officeart/2018/2/layout/IconLabelList"/>
    <dgm:cxn modelId="{2BBF6558-21CC-40DA-BAF2-7E4D83C70768}" type="presParOf" srcId="{C51CC5CA-0976-4C1D-8929-F8B21C534E8C}" destId="{9094BF2F-1D2E-432F-8240-57042CA04E4C}" srcOrd="0" destOrd="0" presId="urn:microsoft.com/office/officeart/2018/2/layout/IconLabelList"/>
    <dgm:cxn modelId="{5017959F-5215-4545-ADA8-26F960B8A9B2}" type="presParOf" srcId="{C51CC5CA-0976-4C1D-8929-F8B21C534E8C}" destId="{1D605FE2-2F4D-4A1A-9D5F-4820B5E2B0B5}" srcOrd="1" destOrd="0" presId="urn:microsoft.com/office/officeart/2018/2/layout/IconLabelList"/>
    <dgm:cxn modelId="{A78E8F1D-30E9-492A-84F3-A38197C0C309}" type="presParOf" srcId="{C51CC5CA-0976-4C1D-8929-F8B21C534E8C}" destId="{5923CA7F-7A07-48DC-98DD-8275C78E44C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01F41-4CF4-46FD-93C2-EA6D848587C3}">
      <dsp:nvSpPr>
        <dsp:cNvPr id="0" name=""/>
        <dsp:cNvSpPr/>
      </dsp:nvSpPr>
      <dsp:spPr>
        <a:xfrm>
          <a:off x="0" y="1806"/>
          <a:ext cx="11071242" cy="9155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0A8F3-6206-4B27-9C19-F3C9C7D65213}">
      <dsp:nvSpPr>
        <dsp:cNvPr id="0" name=""/>
        <dsp:cNvSpPr/>
      </dsp:nvSpPr>
      <dsp:spPr>
        <a:xfrm>
          <a:off x="276958" y="207808"/>
          <a:ext cx="503560" cy="5035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916B3-D6F0-462E-8ADC-7AB12DA86AAD}">
      <dsp:nvSpPr>
        <dsp:cNvPr id="0" name=""/>
        <dsp:cNvSpPr/>
      </dsp:nvSpPr>
      <dsp:spPr>
        <a:xfrm>
          <a:off x="1057476" y="1806"/>
          <a:ext cx="10013765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 better utilize network capacity</a:t>
          </a:r>
        </a:p>
      </dsp:txBody>
      <dsp:txXfrm>
        <a:off x="1057476" y="1806"/>
        <a:ext cx="10013765" cy="915564"/>
      </dsp:txXfrm>
    </dsp:sp>
    <dsp:sp modelId="{A6B44BE6-B569-48F0-ABB7-5B14803B6A94}">
      <dsp:nvSpPr>
        <dsp:cNvPr id="0" name=""/>
        <dsp:cNvSpPr/>
      </dsp:nvSpPr>
      <dsp:spPr>
        <a:xfrm>
          <a:off x="0" y="1146262"/>
          <a:ext cx="11071242" cy="9155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247F6-29D9-4B49-A3D9-CDF9EDF8BE06}">
      <dsp:nvSpPr>
        <dsp:cNvPr id="0" name=""/>
        <dsp:cNvSpPr/>
      </dsp:nvSpPr>
      <dsp:spPr>
        <a:xfrm>
          <a:off x="276958" y="1352264"/>
          <a:ext cx="503560" cy="5035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2559E-8774-4179-B03D-719FA25CEC7A}">
      <dsp:nvSpPr>
        <dsp:cNvPr id="0" name=""/>
        <dsp:cNvSpPr/>
      </dsp:nvSpPr>
      <dsp:spPr>
        <a:xfrm>
          <a:off x="1057476" y="1146262"/>
          <a:ext cx="10013765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 handle faults and network outages</a:t>
          </a:r>
        </a:p>
      </dsp:txBody>
      <dsp:txXfrm>
        <a:off x="1057476" y="1146262"/>
        <a:ext cx="10013765" cy="915564"/>
      </dsp:txXfrm>
    </dsp:sp>
    <dsp:sp modelId="{8C9CC46C-AF5B-4DBB-83F1-E0D4509F5EA5}">
      <dsp:nvSpPr>
        <dsp:cNvPr id="0" name=""/>
        <dsp:cNvSpPr/>
      </dsp:nvSpPr>
      <dsp:spPr>
        <a:xfrm>
          <a:off x="0" y="2290717"/>
          <a:ext cx="11071242" cy="9155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FAD17-A831-4FE7-B5C7-139E35C2BCFB}">
      <dsp:nvSpPr>
        <dsp:cNvPr id="0" name=""/>
        <dsp:cNvSpPr/>
      </dsp:nvSpPr>
      <dsp:spPr>
        <a:xfrm>
          <a:off x="276958" y="2496719"/>
          <a:ext cx="503560" cy="5035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B43D5-0D7F-40B0-9DB8-80EE39DC166D}">
      <dsp:nvSpPr>
        <dsp:cNvPr id="0" name=""/>
        <dsp:cNvSpPr/>
      </dsp:nvSpPr>
      <dsp:spPr>
        <a:xfrm>
          <a:off x="1057476" y="2290717"/>
          <a:ext cx="10013765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 improve (end) customer experience</a:t>
          </a:r>
        </a:p>
      </dsp:txBody>
      <dsp:txXfrm>
        <a:off x="1057476" y="2290717"/>
        <a:ext cx="10013765" cy="915564"/>
      </dsp:txXfrm>
    </dsp:sp>
    <dsp:sp modelId="{85C07103-66F2-4675-9F83-640764EAE9E3}">
      <dsp:nvSpPr>
        <dsp:cNvPr id="0" name=""/>
        <dsp:cNvSpPr/>
      </dsp:nvSpPr>
      <dsp:spPr>
        <a:xfrm>
          <a:off x="0" y="3435173"/>
          <a:ext cx="11071242" cy="91556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4D08A-F6E5-457A-99EA-24864D5DE2A0}">
      <dsp:nvSpPr>
        <dsp:cNvPr id="0" name=""/>
        <dsp:cNvSpPr/>
      </dsp:nvSpPr>
      <dsp:spPr>
        <a:xfrm>
          <a:off x="276958" y="3641175"/>
          <a:ext cx="503560" cy="5035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08F02-73A7-4DB2-8E33-EA6B9051B5AB}">
      <dsp:nvSpPr>
        <dsp:cNvPr id="0" name=""/>
        <dsp:cNvSpPr/>
      </dsp:nvSpPr>
      <dsp:spPr>
        <a:xfrm>
          <a:off x="1057476" y="3435173"/>
          <a:ext cx="10013765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 get more insights into network traffic patterns</a:t>
          </a:r>
        </a:p>
      </dsp:txBody>
      <dsp:txXfrm>
        <a:off x="1057476" y="3435173"/>
        <a:ext cx="10013765" cy="915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5494-03D0-4F52-B476-E2A6B1CD9A20}">
      <dsp:nvSpPr>
        <dsp:cNvPr id="0" name=""/>
        <dsp:cNvSpPr/>
      </dsp:nvSpPr>
      <dsp:spPr>
        <a:xfrm>
          <a:off x="0" y="2656"/>
          <a:ext cx="11071242" cy="12420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AB175-BEBE-4EF5-819F-8191F375F6C3}">
      <dsp:nvSpPr>
        <dsp:cNvPr id="0" name=""/>
        <dsp:cNvSpPr/>
      </dsp:nvSpPr>
      <dsp:spPr>
        <a:xfrm>
          <a:off x="375725" y="282120"/>
          <a:ext cx="683136" cy="683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4C97-1190-4EF4-BDC4-73E4497127F5}">
      <dsp:nvSpPr>
        <dsp:cNvPr id="0" name=""/>
        <dsp:cNvSpPr/>
      </dsp:nvSpPr>
      <dsp:spPr>
        <a:xfrm>
          <a:off x="1371027" y="0"/>
          <a:ext cx="2819022" cy="124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52" tIns="131452" rIns="131452" bIns="1314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When MPLS was introduced at the IETF, an important goal was Traffic Engineering</a:t>
          </a:r>
        </a:p>
      </dsp:txBody>
      <dsp:txXfrm>
        <a:off x="1371027" y="0"/>
        <a:ext cx="2819022" cy="1242066"/>
      </dsp:txXfrm>
    </dsp:sp>
    <dsp:sp modelId="{63029F27-7F0B-46C6-9882-9931F139B71B}">
      <dsp:nvSpPr>
        <dsp:cNvPr id="0" name=""/>
        <dsp:cNvSpPr/>
      </dsp:nvSpPr>
      <dsp:spPr>
        <a:xfrm>
          <a:off x="5743831" y="35185"/>
          <a:ext cx="4590096" cy="124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52" tIns="131452" rIns="131452" bIns="1314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RFC 2702: Requirements for Traffic Engineering over MPLS (1998)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Bringing these requirements to a product was my first task in routing protocols – 27 years ago</a:t>
          </a:r>
        </a:p>
      </dsp:txBody>
      <dsp:txXfrm>
        <a:off x="5743831" y="35185"/>
        <a:ext cx="4590096" cy="1242066"/>
      </dsp:txXfrm>
    </dsp:sp>
    <dsp:sp modelId="{6BD2A687-ABCC-4539-9736-0271BD74B1F4}">
      <dsp:nvSpPr>
        <dsp:cNvPr id="0" name=""/>
        <dsp:cNvSpPr/>
      </dsp:nvSpPr>
      <dsp:spPr>
        <a:xfrm>
          <a:off x="0" y="1555238"/>
          <a:ext cx="11071242" cy="12420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3B672-A8E4-4A93-9AF1-0AC0D59C39FF}">
      <dsp:nvSpPr>
        <dsp:cNvPr id="0" name=""/>
        <dsp:cNvSpPr/>
      </dsp:nvSpPr>
      <dsp:spPr>
        <a:xfrm>
          <a:off x="375725" y="1834703"/>
          <a:ext cx="683136" cy="683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E2959-4AC5-4B2A-A4E6-A667FB817557}">
      <dsp:nvSpPr>
        <dsp:cNvPr id="0" name=""/>
        <dsp:cNvSpPr/>
      </dsp:nvSpPr>
      <dsp:spPr>
        <a:xfrm>
          <a:off x="1380519" y="1580539"/>
          <a:ext cx="3327097" cy="124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52" tIns="131452" rIns="131452" bIns="1314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few key things changed over that span of time, but the fundamentals remained the same</a:t>
          </a:r>
        </a:p>
      </dsp:txBody>
      <dsp:txXfrm>
        <a:off x="1380519" y="1580539"/>
        <a:ext cx="3327097" cy="1242066"/>
      </dsp:txXfrm>
    </dsp:sp>
    <dsp:sp modelId="{9BE3D382-8A2A-EA49-B279-3A2C7A742562}">
      <dsp:nvSpPr>
        <dsp:cNvPr id="0" name=""/>
        <dsp:cNvSpPr/>
      </dsp:nvSpPr>
      <dsp:spPr>
        <a:xfrm>
          <a:off x="5680140" y="1566256"/>
          <a:ext cx="4651519" cy="124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52" tIns="131452" rIns="131452" bIns="1314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“Auto-bandwidth” was a big step forward, making bandwidth specs easier and more useful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notion of "forwarding adjacencies" allowed us to more easily build hierarchical TE</a:t>
          </a:r>
        </a:p>
      </dsp:txBody>
      <dsp:txXfrm>
        <a:off x="5680140" y="1566256"/>
        <a:ext cx="4651519" cy="1242066"/>
      </dsp:txXfrm>
    </dsp:sp>
    <dsp:sp modelId="{7ECDA11F-5DB0-4ED7-B9AF-2EF7B5EE4ADD}">
      <dsp:nvSpPr>
        <dsp:cNvPr id="0" name=""/>
        <dsp:cNvSpPr/>
      </dsp:nvSpPr>
      <dsp:spPr>
        <a:xfrm>
          <a:off x="0" y="3107821"/>
          <a:ext cx="11071242" cy="12420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58BC9-F3DD-42BF-B96C-03E5D207313A}">
      <dsp:nvSpPr>
        <dsp:cNvPr id="0" name=""/>
        <dsp:cNvSpPr/>
      </dsp:nvSpPr>
      <dsp:spPr>
        <a:xfrm>
          <a:off x="375725" y="3387286"/>
          <a:ext cx="683136" cy="683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0A3CD-2B45-44E4-93F0-65DEAF45E3EC}">
      <dsp:nvSpPr>
        <dsp:cNvPr id="0" name=""/>
        <dsp:cNvSpPr/>
      </dsp:nvSpPr>
      <dsp:spPr>
        <a:xfrm>
          <a:off x="1412984" y="3155178"/>
          <a:ext cx="3290961" cy="1141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103" tIns="126103" rIns="126103" bIns="1261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Coming back to this subject after all our experience allows new perspectives on load balancing &amp; TE …</a:t>
          </a:r>
        </a:p>
      </dsp:txBody>
      <dsp:txXfrm>
        <a:off x="1412984" y="3155178"/>
        <a:ext cx="3290961" cy="1141919"/>
      </dsp:txXfrm>
    </dsp:sp>
    <dsp:sp modelId="{2C5EF89D-4BF1-45B6-9CF9-50A52F1ABCE5}">
      <dsp:nvSpPr>
        <dsp:cNvPr id="0" name=""/>
        <dsp:cNvSpPr/>
      </dsp:nvSpPr>
      <dsp:spPr>
        <a:xfrm>
          <a:off x="5678374" y="3110477"/>
          <a:ext cx="4550405" cy="124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52" tIns="131452" rIns="131452" bIns="1314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… perhaps brings something novel to the table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These issues seem to be very timely, and could change the way we engineer networks, especially for AI clusters and DCI complexes</a:t>
          </a:r>
        </a:p>
      </dsp:txBody>
      <dsp:txXfrm>
        <a:off x="5678374" y="3110477"/>
        <a:ext cx="4550405" cy="1242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2DECC-CE5C-174B-8A74-D4669C0D5524}">
      <dsp:nvSpPr>
        <dsp:cNvPr id="0" name=""/>
        <dsp:cNvSpPr/>
      </dsp:nvSpPr>
      <dsp:spPr>
        <a:xfrm>
          <a:off x="216" y="609648"/>
          <a:ext cx="2611039" cy="3133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913" tIns="0" rIns="25791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Management and automation tools have vastly improved</a:t>
          </a:r>
        </a:p>
      </dsp:txBody>
      <dsp:txXfrm>
        <a:off x="216" y="1862947"/>
        <a:ext cx="2611039" cy="1879948"/>
      </dsp:txXfrm>
    </dsp:sp>
    <dsp:sp modelId="{A2A73EED-C264-C748-A056-BAF4DEDED002}">
      <dsp:nvSpPr>
        <dsp:cNvPr id="0" name=""/>
        <dsp:cNvSpPr/>
      </dsp:nvSpPr>
      <dsp:spPr>
        <a:xfrm>
          <a:off x="216" y="609648"/>
          <a:ext cx="2611039" cy="125329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913" tIns="165100" rIns="25791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216" y="609648"/>
        <a:ext cx="2611039" cy="1253299"/>
      </dsp:txXfrm>
    </dsp:sp>
    <dsp:sp modelId="{296AB95F-292E-7044-827A-74A2ECBF8E5E}">
      <dsp:nvSpPr>
        <dsp:cNvPr id="0" name=""/>
        <dsp:cNvSpPr/>
      </dsp:nvSpPr>
      <dsp:spPr>
        <a:xfrm>
          <a:off x="2820139" y="609648"/>
          <a:ext cx="2611039" cy="3133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913" tIns="0" rIns="25791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Increased focus on costs (CAPEX and OPEX) and revenues (ARPU)</a:t>
          </a:r>
        </a:p>
      </dsp:txBody>
      <dsp:txXfrm>
        <a:off x="2820139" y="1862947"/>
        <a:ext cx="2611039" cy="1879948"/>
      </dsp:txXfrm>
    </dsp:sp>
    <dsp:sp modelId="{2252FFF7-92EB-824D-95A4-6D23FA1AF7CC}">
      <dsp:nvSpPr>
        <dsp:cNvPr id="0" name=""/>
        <dsp:cNvSpPr/>
      </dsp:nvSpPr>
      <dsp:spPr>
        <a:xfrm>
          <a:off x="2820139" y="609648"/>
          <a:ext cx="2611039" cy="125329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913" tIns="165100" rIns="25791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2820139" y="609648"/>
        <a:ext cx="2611039" cy="1253299"/>
      </dsp:txXfrm>
    </dsp:sp>
    <dsp:sp modelId="{48B4DF02-74BE-7040-9C3D-F15C299942B9}">
      <dsp:nvSpPr>
        <dsp:cNvPr id="0" name=""/>
        <dsp:cNvSpPr/>
      </dsp:nvSpPr>
      <dsp:spPr>
        <a:xfrm>
          <a:off x="5640062" y="609648"/>
          <a:ext cx="2611039" cy="3133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913" tIns="0" rIns="25791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Control/data planes handle scale &amp; churn much better</a:t>
          </a:r>
        </a:p>
      </dsp:txBody>
      <dsp:txXfrm>
        <a:off x="5640062" y="1862947"/>
        <a:ext cx="2611039" cy="1879948"/>
      </dsp:txXfrm>
    </dsp:sp>
    <dsp:sp modelId="{1ACD3106-A7E8-C44C-978C-50058F2F0A14}">
      <dsp:nvSpPr>
        <dsp:cNvPr id="0" name=""/>
        <dsp:cNvSpPr/>
      </dsp:nvSpPr>
      <dsp:spPr>
        <a:xfrm>
          <a:off x="5640062" y="609648"/>
          <a:ext cx="2611039" cy="125329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913" tIns="165100" rIns="25791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5640062" y="609648"/>
        <a:ext cx="2611039" cy="1253299"/>
      </dsp:txXfrm>
    </dsp:sp>
    <dsp:sp modelId="{614A7FB9-06E5-344D-9E07-3553F818C5C1}">
      <dsp:nvSpPr>
        <dsp:cNvPr id="0" name=""/>
        <dsp:cNvSpPr/>
      </dsp:nvSpPr>
      <dsp:spPr>
        <a:xfrm>
          <a:off x="8459985" y="609648"/>
          <a:ext cx="2611039" cy="3133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913" tIns="0" rIns="25791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Telemetry, analysis, insights are HUGE today (and necessary for AIOps)</a:t>
          </a:r>
        </a:p>
      </dsp:txBody>
      <dsp:txXfrm>
        <a:off x="8459985" y="1862947"/>
        <a:ext cx="2611039" cy="1879948"/>
      </dsp:txXfrm>
    </dsp:sp>
    <dsp:sp modelId="{5A39FF19-9C62-1540-B9B4-07BBAC6F7029}">
      <dsp:nvSpPr>
        <dsp:cNvPr id="0" name=""/>
        <dsp:cNvSpPr/>
      </dsp:nvSpPr>
      <dsp:spPr>
        <a:xfrm>
          <a:off x="8459985" y="609648"/>
          <a:ext cx="2611039" cy="125329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913" tIns="165100" rIns="25791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04</a:t>
          </a:r>
        </a:p>
      </dsp:txBody>
      <dsp:txXfrm>
        <a:off x="8459985" y="609648"/>
        <a:ext cx="2611039" cy="1253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012F9-67E4-4D29-81E7-6433134BE8C4}">
      <dsp:nvSpPr>
        <dsp:cNvPr id="0" name=""/>
        <dsp:cNvSpPr/>
      </dsp:nvSpPr>
      <dsp:spPr>
        <a:xfrm>
          <a:off x="2025620" y="60913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977DD-FDF0-4074-BEFF-FF1B5B96CC95}">
      <dsp:nvSpPr>
        <dsp:cNvPr id="0" name=""/>
        <dsp:cNvSpPr/>
      </dsp:nvSpPr>
      <dsp:spPr>
        <a:xfrm>
          <a:off x="1059082" y="3023411"/>
          <a:ext cx="337604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Equal cost multipath: easy, nice features, </a:t>
          </a:r>
          <a:r>
            <a:rPr lang="en-US" sz="2000" b="1" u="sng" kern="1200" dirty="0"/>
            <a:t>no</a:t>
          </a:r>
          <a:r>
            <a:rPr lang="en-US" sz="2000" u="sng" kern="1200" dirty="0"/>
            <a:t> signaling</a:t>
          </a:r>
        </a:p>
      </dsp:txBody>
      <dsp:txXfrm>
        <a:off x="1059082" y="3023411"/>
        <a:ext cx="3376042" cy="720000"/>
      </dsp:txXfrm>
    </dsp:sp>
    <dsp:sp modelId="{9094BF2F-1D2E-432F-8240-57042CA04E4C}">
      <dsp:nvSpPr>
        <dsp:cNvPr id="0" name=""/>
        <dsp:cNvSpPr/>
      </dsp:nvSpPr>
      <dsp:spPr>
        <a:xfrm>
          <a:off x="7101621" y="60913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3CA7F-7A07-48DC-98DD-8275C78E44C1}">
      <dsp:nvSpPr>
        <dsp:cNvPr id="0" name=""/>
        <dsp:cNvSpPr/>
      </dsp:nvSpPr>
      <dsp:spPr>
        <a:xfrm>
          <a:off x="5913621" y="302341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Traffic engineering: not quite as easy, many more features, </a:t>
          </a:r>
          <a:r>
            <a:rPr lang="en-US" sz="2000" b="1" u="sng" kern="1200" dirty="0"/>
            <a:t>requires</a:t>
          </a:r>
          <a:r>
            <a:rPr lang="en-US" sz="2000" kern="1200" dirty="0"/>
            <a:t> signaling</a:t>
          </a:r>
        </a:p>
      </dsp:txBody>
      <dsp:txXfrm>
        <a:off x="5913621" y="3023411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F0921-05A0-40ED-8849-8C4A18CCAE62}" type="datetimeFigureOut">
              <a:rPr lang="en-US" smtClean="0"/>
              <a:t>6/7/25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A7B0C-41F4-4FE7-8DA5-6ED59D6F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8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A7B0C-41F4-4FE7-8DA5-6ED59D6F41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0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Feel free to tune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A7B0C-41F4-4FE7-8DA5-6ED59D6F41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9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B7D569B-E1A8-533D-90F2-152BB409565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A black and white striped background&#10;&#10;Description automatically generated">
              <a:extLst>
                <a:ext uri="{FF2B5EF4-FFF2-40B4-BE49-F238E27FC236}">
                  <a16:creationId xmlns:a16="http://schemas.microsoft.com/office/drawing/2014/main" id="{CF4C8705-A1A9-FFBD-F575-3BF73829A5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8CE56F-0321-A2BE-76C1-80000BEFFFE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032" t="1" r="3263" b="22024"/>
            <a:stretch/>
          </p:blipFill>
          <p:spPr>
            <a:xfrm>
              <a:off x="2308643" y="0"/>
              <a:ext cx="7459133" cy="5902734"/>
            </a:xfrm>
            <a:prstGeom prst="rect">
              <a:avLst/>
            </a:prstGeom>
            <a:effectLst/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D82E9F-CD19-10FC-2426-80B2F6DC7DAC}"/>
              </a:ext>
            </a:extLst>
          </p:cNvPr>
          <p:cNvGrpSpPr/>
          <p:nvPr userDrawn="1"/>
        </p:nvGrpSpPr>
        <p:grpSpPr>
          <a:xfrm>
            <a:off x="0" y="3695694"/>
            <a:ext cx="12192000" cy="3170257"/>
            <a:chOff x="0" y="3687743"/>
            <a:chExt cx="12192000" cy="31702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CC478C-350D-694A-35B7-343AF57D0DA6}"/>
                </a:ext>
              </a:extLst>
            </p:cNvPr>
            <p:cNvSpPr/>
            <p:nvPr userDrawn="1"/>
          </p:nvSpPr>
          <p:spPr>
            <a:xfrm>
              <a:off x="0" y="3687743"/>
              <a:ext cx="12192000" cy="3170257"/>
            </a:xfrm>
            <a:prstGeom prst="rect">
              <a:avLst/>
            </a:prstGeom>
            <a:solidFill>
              <a:srgbClr val="7CA631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11E5BD-E242-32FA-899C-14CE442E8886}"/>
                </a:ext>
              </a:extLst>
            </p:cNvPr>
            <p:cNvSpPr/>
            <p:nvPr userDrawn="1"/>
          </p:nvSpPr>
          <p:spPr>
            <a:xfrm>
              <a:off x="0" y="3798276"/>
              <a:ext cx="12191999" cy="3059724"/>
            </a:xfrm>
            <a:prstGeom prst="rect">
              <a:avLst/>
            </a:prstGeom>
            <a:solidFill>
              <a:srgbClr val="2D6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66031FC-F32B-A17C-186A-69D627E7D9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4" y="3808904"/>
            <a:ext cx="10789920" cy="1342534"/>
          </a:xfrm>
        </p:spPr>
        <p:txBody>
          <a:bodyPr anchor="b" anchorCtr="0">
            <a:noAutofit/>
          </a:bodyPr>
          <a:lstStyle>
            <a:lvl1pPr algn="l">
              <a:lnSpc>
                <a:spcPct val="95000"/>
              </a:lnSpc>
              <a:defRPr sz="4800" cap="none" baseline="0">
                <a:solidFill>
                  <a:srgbClr val="FFFFFE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AFAD90D-3BB0-8175-1916-26854D70F9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724" y="5544439"/>
            <a:ext cx="5943600" cy="36576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FFFFF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presenter’s name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0BFDAFA-55E2-4309-6CFA-F6137F022B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725" y="5943450"/>
            <a:ext cx="5943600" cy="36576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FFFFFE"/>
                </a:solidFill>
              </a:defRPr>
            </a:lvl1pPr>
            <a:lvl2pPr marL="346075" indent="0">
              <a:buNone/>
              <a:defRPr/>
            </a:lvl2pPr>
          </a:lstStyle>
          <a:p>
            <a:pPr lvl="0"/>
            <a:r>
              <a:rPr lang="en-US"/>
              <a:t>Click to edit presenter’s position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383508E-C8B9-0F65-D02D-619EB1166B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9996" y="6104624"/>
            <a:ext cx="2535444" cy="3971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732143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C0CA9-44DC-79D6-E6EB-0057F9AE8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2E712C4-39C9-4742-B9E7-132A9A3AF5FE}"/>
              </a:ext>
            </a:extLst>
          </p:cNvPr>
          <p:cNvSpPr/>
          <p:nvPr userDrawn="1"/>
        </p:nvSpPr>
        <p:spPr>
          <a:xfrm>
            <a:off x="5133975" y="-9235"/>
            <a:ext cx="7059613" cy="6873372"/>
          </a:xfrm>
          <a:prstGeom prst="rect">
            <a:avLst/>
          </a:prstGeom>
          <a:solidFill>
            <a:srgbClr val="2D6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E9F09B-71E5-AE4A-2310-DBCF69406C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1201" y="1619249"/>
            <a:ext cx="5928219" cy="348615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5400" b="0" cap="none" baseline="0">
                <a:solidFill>
                  <a:srgbClr val="FEFEFE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339725">
              <a:defRPr sz="3200">
                <a:solidFill>
                  <a:srgbClr val="FEFEFE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rgbClr val="FEFEFE"/>
                </a:solidFill>
              </a:defRPr>
            </a:lvl3pPr>
            <a:lvl4pPr>
              <a:defRPr>
                <a:solidFill>
                  <a:srgbClr val="FEFEFE"/>
                </a:solidFill>
              </a:defRPr>
            </a:lvl4pPr>
            <a:lvl5pPr>
              <a:defRPr>
                <a:solidFill>
                  <a:srgbClr val="FEFEF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39C710-712F-D587-7D3A-DDA518A19A5D}"/>
              </a:ext>
            </a:extLst>
          </p:cNvPr>
          <p:cNvGrpSpPr/>
          <p:nvPr userDrawn="1"/>
        </p:nvGrpSpPr>
        <p:grpSpPr>
          <a:xfrm>
            <a:off x="11019164" y="6573294"/>
            <a:ext cx="691266" cy="189899"/>
            <a:chOff x="1855788" y="3378201"/>
            <a:chExt cx="3709987" cy="1019175"/>
          </a:xfrm>
          <a:solidFill>
            <a:srgbClr val="FFFFFE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D500BEE3-0E74-19B3-2E1B-161E47BA4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1EF94C41-DA09-4CD0-F7EB-12D285739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7BFBC076-7BD6-FF3B-8597-91F90DD7F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CC11E8FF-0813-31BF-EE82-810160742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99D1EB5-174F-9B5B-A34A-A87D37114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DCF10150-BB70-0DC3-52F9-9768B2697D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89A299A4-F31F-885C-659E-304E5B171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78C4E70-4899-4D55-5056-8A99854B6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BBF61138-DE72-BBBB-4253-AF4F06228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DACDA2A9-83FC-3C7D-9D67-C318F27D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243AF4A8-75F7-BF8B-1DCC-A0AEA15CC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A88DD331-730C-3B58-B49C-229C817C1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89B7EEEC-A7EB-0F41-B86F-2022A1D4D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740FF227-5C4C-6D4C-717D-65BECE2BC4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57CD44C4-9C19-CE40-F167-3DFEFD7D2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3C88FDCE-BAA4-1D16-7E48-88E2CE65AB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FB29AFF2-E2EC-C275-6CF0-A487693AC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4142152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D483AE4-AE31-C6C4-2B7F-CC6C6F7F6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2E712C4-39C9-4742-B9E7-132A9A3AF5FE}"/>
              </a:ext>
            </a:extLst>
          </p:cNvPr>
          <p:cNvSpPr/>
          <p:nvPr userDrawn="1"/>
        </p:nvSpPr>
        <p:spPr>
          <a:xfrm>
            <a:off x="5133975" y="-9235"/>
            <a:ext cx="7059613" cy="6873372"/>
          </a:xfrm>
          <a:prstGeom prst="rect">
            <a:avLst/>
          </a:prstGeom>
          <a:solidFill>
            <a:srgbClr val="2D6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E9F09B-71E5-AE4A-2310-DBCF69406C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1201" y="1619249"/>
            <a:ext cx="5919830" cy="348615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5400" b="0" cap="none" baseline="0">
                <a:solidFill>
                  <a:srgbClr val="FEFEFE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339725">
              <a:defRPr sz="3200">
                <a:solidFill>
                  <a:srgbClr val="FEFEFE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rgbClr val="FEFEFE"/>
                </a:solidFill>
              </a:defRPr>
            </a:lvl3pPr>
            <a:lvl4pPr>
              <a:defRPr>
                <a:solidFill>
                  <a:srgbClr val="FEFEFE"/>
                </a:solidFill>
              </a:defRPr>
            </a:lvl4pPr>
            <a:lvl5pPr>
              <a:defRPr>
                <a:solidFill>
                  <a:srgbClr val="FEFEF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3C19C0-81FF-98DD-45EF-788B803D610B}"/>
              </a:ext>
            </a:extLst>
          </p:cNvPr>
          <p:cNvGrpSpPr/>
          <p:nvPr userDrawn="1"/>
        </p:nvGrpSpPr>
        <p:grpSpPr>
          <a:xfrm>
            <a:off x="11019164" y="6573294"/>
            <a:ext cx="691266" cy="189899"/>
            <a:chOff x="1855788" y="3378201"/>
            <a:chExt cx="3709987" cy="1019175"/>
          </a:xfrm>
          <a:solidFill>
            <a:srgbClr val="FFFFFE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AD673A4-05EA-FFC3-2D13-B36F913C2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C8C90CC3-A5A5-268C-458D-5260F8022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77DC06B8-E088-C9B5-2460-6AED9A7A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8DF2C0FC-3C39-6C69-DDF6-BE5EEA743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91CCD6C8-2E63-D2C8-E1F7-71E9CB3FC0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D11C080-0AD4-B120-F2A1-D6442514A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F23FC89B-4731-B06C-53E6-CCA8487CE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ED909C25-1477-3D84-E3AD-817B1169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241C5081-5736-59E1-967F-0445B0D13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015135EF-E87B-60FF-9C4F-AC937FFF7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8CA9AF1E-7F60-9D31-9B59-98AE9BA7B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4B538F1B-5C73-CADC-BBC9-948A413F0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4BC237DF-9317-5BD5-1C9C-EA7D64CA2E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6C6AAA68-FC93-412E-E779-BC953A3C35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30624953-B481-8A44-3D00-A2349AABB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21C02568-8E86-D138-1C8B-2B801481E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EDA31E40-6C79-608A-3869-319887C8C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7253392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69015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E72ABD-7529-456D-97E2-F470CB60CC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595" y="1177108"/>
            <a:ext cx="11081528" cy="46043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382674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6D4F13-D3A7-AA72-87F8-F7F1333C6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138" y="1435396"/>
            <a:ext cx="11103676" cy="28921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2348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65916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rgbClr val="7CA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FF4176-B5B3-F46B-2DCB-2FC92B48E6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719" y="2220788"/>
            <a:ext cx="10093909" cy="21012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4800" b="0">
                <a:solidFill>
                  <a:schemeClr val="tx1"/>
                </a:solidFill>
                <a:latin typeface="+mj-lt"/>
              </a:defRPr>
            </a:lvl1pPr>
            <a:lvl2pPr marL="854075" indent="-396875">
              <a:defRPr sz="3200" b="1">
                <a:solidFill>
                  <a:srgbClr val="FEFEFF"/>
                </a:solidFill>
              </a:defRPr>
            </a:lvl2pPr>
            <a:lvl3pPr marL="1311275" indent="-341313">
              <a:defRPr sz="2400" b="1">
                <a:solidFill>
                  <a:srgbClr val="FEFEFF"/>
                </a:solidFill>
              </a:defRPr>
            </a:lvl3pPr>
            <a:lvl4pPr marL="1768475" indent="-303213">
              <a:defRPr sz="2000" b="1">
                <a:solidFill>
                  <a:srgbClr val="FEFEFF"/>
                </a:solidFill>
              </a:defRPr>
            </a:lvl4pPr>
            <a:lvl5pPr marL="2225675" indent="-219075">
              <a:defRPr sz="2000" b="1">
                <a:solidFill>
                  <a:srgbClr val="FEFE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02090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">
    <p:bg>
      <p:bgPr>
        <a:solidFill>
          <a:srgbClr val="2D6A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65F9099-9E4D-0271-0F08-98E2B50747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719" y="2220788"/>
            <a:ext cx="10093909" cy="2101232"/>
          </a:xfrm>
          <a:noFill/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4800" b="0">
                <a:solidFill>
                  <a:schemeClr val="tx1"/>
                </a:solidFill>
                <a:latin typeface="+mj-lt"/>
              </a:defRPr>
            </a:lvl1pPr>
            <a:lvl2pPr marL="854075" indent="-396875">
              <a:defRPr sz="3200" b="1">
                <a:solidFill>
                  <a:srgbClr val="FEFEFF"/>
                </a:solidFill>
              </a:defRPr>
            </a:lvl2pPr>
            <a:lvl3pPr marL="1311275" indent="-341313">
              <a:defRPr sz="2400" b="1">
                <a:solidFill>
                  <a:srgbClr val="FEFEFF"/>
                </a:solidFill>
              </a:defRPr>
            </a:lvl3pPr>
            <a:lvl4pPr marL="1768475" indent="-303213">
              <a:defRPr sz="2000" b="1">
                <a:solidFill>
                  <a:srgbClr val="FEFEFF"/>
                </a:solidFill>
              </a:defRPr>
            </a:lvl4pPr>
            <a:lvl5pPr marL="2225675" indent="-219075">
              <a:defRPr sz="2000" b="1">
                <a:solidFill>
                  <a:srgbClr val="FEFE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63780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l">
    <p:bg>
      <p:bgPr>
        <a:solidFill>
          <a:srgbClr val="0095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A3CD5D0-6BD7-B88C-8065-B5EC0FC50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719" y="2220788"/>
            <a:ext cx="10093909" cy="21012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4800" b="0">
                <a:solidFill>
                  <a:schemeClr val="tx1"/>
                </a:solidFill>
                <a:latin typeface="+mj-lt"/>
              </a:defRPr>
            </a:lvl1pPr>
            <a:lvl2pPr marL="854075" indent="-396875">
              <a:defRPr sz="3200" b="1">
                <a:solidFill>
                  <a:srgbClr val="FEFEFF"/>
                </a:solidFill>
              </a:defRPr>
            </a:lvl2pPr>
            <a:lvl3pPr marL="1311275" indent="-341313">
              <a:defRPr sz="2400" b="1">
                <a:solidFill>
                  <a:srgbClr val="FEFEFF"/>
                </a:solidFill>
              </a:defRPr>
            </a:lvl3pPr>
            <a:lvl4pPr marL="1768475" indent="-303213">
              <a:defRPr sz="2000" b="1">
                <a:solidFill>
                  <a:srgbClr val="FEFEFF"/>
                </a:solidFill>
              </a:defRPr>
            </a:lvl4pPr>
            <a:lvl5pPr marL="2225675" indent="-219075">
              <a:defRPr sz="2000" b="1">
                <a:solidFill>
                  <a:srgbClr val="FEFE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23816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eal">
    <p:bg>
      <p:bgPr>
        <a:solidFill>
          <a:srgbClr val="007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17BE94B-06BC-4C61-F178-789B6A7C2E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719" y="2220788"/>
            <a:ext cx="10093909" cy="21012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4800" b="0">
                <a:solidFill>
                  <a:schemeClr val="tx1"/>
                </a:solidFill>
                <a:latin typeface="+mj-lt"/>
              </a:defRPr>
            </a:lvl1pPr>
            <a:lvl2pPr marL="854075" indent="-396875">
              <a:defRPr sz="3200" b="1">
                <a:solidFill>
                  <a:srgbClr val="FEFEFF"/>
                </a:solidFill>
              </a:defRPr>
            </a:lvl2pPr>
            <a:lvl3pPr marL="1311275" indent="-341313">
              <a:defRPr sz="2400" b="1">
                <a:solidFill>
                  <a:srgbClr val="FEFEFF"/>
                </a:solidFill>
              </a:defRPr>
            </a:lvl3pPr>
            <a:lvl4pPr marL="1768475" indent="-303213">
              <a:defRPr sz="2000" b="1">
                <a:solidFill>
                  <a:srgbClr val="FEFEFF"/>
                </a:solidFill>
              </a:defRPr>
            </a:lvl4pPr>
            <a:lvl5pPr marL="2225675" indent="-219075">
              <a:defRPr sz="2000" b="1">
                <a:solidFill>
                  <a:srgbClr val="FEFE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68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9B5BE-3632-591A-C8F2-4BE83B09B9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40152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168699-BC58-E500-B3F7-71FFF8C72B3D}"/>
              </a:ext>
            </a:extLst>
          </p:cNvPr>
          <p:cNvGrpSpPr/>
          <p:nvPr userDrawn="1"/>
        </p:nvGrpSpPr>
        <p:grpSpPr>
          <a:xfrm>
            <a:off x="0" y="3695694"/>
            <a:ext cx="12192000" cy="3170257"/>
            <a:chOff x="0" y="3687743"/>
            <a:chExt cx="12192000" cy="31702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3363F0-2455-8479-C7F1-FC1E767A650E}"/>
                </a:ext>
              </a:extLst>
            </p:cNvPr>
            <p:cNvSpPr/>
            <p:nvPr userDrawn="1"/>
          </p:nvSpPr>
          <p:spPr>
            <a:xfrm>
              <a:off x="0" y="3687743"/>
              <a:ext cx="12192000" cy="3170257"/>
            </a:xfrm>
            <a:prstGeom prst="rect">
              <a:avLst/>
            </a:prstGeom>
            <a:solidFill>
              <a:srgbClr val="7CA631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BF2D71-B64F-8069-85EA-63735A032CA6}"/>
                </a:ext>
              </a:extLst>
            </p:cNvPr>
            <p:cNvSpPr/>
            <p:nvPr userDrawn="1"/>
          </p:nvSpPr>
          <p:spPr>
            <a:xfrm>
              <a:off x="0" y="3798276"/>
              <a:ext cx="12191999" cy="3059724"/>
            </a:xfrm>
            <a:prstGeom prst="rect">
              <a:avLst/>
            </a:prstGeom>
            <a:solidFill>
              <a:srgbClr val="2D6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6387FBCE-FACA-75E2-555C-265C8D82CE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9996" y="6104624"/>
            <a:ext cx="2535444" cy="397117"/>
          </a:xfrm>
          <a:prstGeom prst="rect">
            <a:avLst/>
          </a:prstGeom>
          <a:effectLst/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746ED3FE-9587-DA8A-B463-AC1A8CACF2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724" y="5544439"/>
            <a:ext cx="5943600" cy="36576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FFFFF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presenter’s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9C018-6FEB-A03C-B722-F1B269F5E1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725" y="5943450"/>
            <a:ext cx="5943600" cy="36576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FFFFFE"/>
                </a:solidFill>
              </a:defRPr>
            </a:lvl1pPr>
            <a:lvl2pPr marL="346075" indent="0">
              <a:buNone/>
              <a:defRPr/>
            </a:lvl2pPr>
          </a:lstStyle>
          <a:p>
            <a:pPr lvl="0"/>
            <a:r>
              <a:rPr lang="en-US"/>
              <a:t>Click to edit presenter’s position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91BCF-0073-7AB3-4B66-05D676667C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4" y="3808904"/>
            <a:ext cx="10789920" cy="1342534"/>
          </a:xfrm>
        </p:spPr>
        <p:txBody>
          <a:bodyPr anchor="b" anchorCtr="0">
            <a:noAutofit/>
          </a:bodyPr>
          <a:lstStyle>
            <a:lvl1pPr algn="l">
              <a:lnSpc>
                <a:spcPct val="95000"/>
              </a:lnSpc>
              <a:defRPr sz="4800" cap="none" baseline="0">
                <a:solidFill>
                  <a:srgbClr val="FFFFFE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595192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de">
    <p:bg>
      <p:bgPr>
        <a:solidFill>
          <a:srgbClr val="009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67F481C-ABE1-4305-5704-6C2FE3574B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719" y="2220788"/>
            <a:ext cx="10093909" cy="21012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4800" b="0">
                <a:solidFill>
                  <a:schemeClr val="tx1"/>
                </a:solidFill>
                <a:latin typeface="+mj-lt"/>
              </a:defRPr>
            </a:lvl1pPr>
            <a:lvl2pPr marL="854075" indent="-396875">
              <a:defRPr sz="3200" b="1">
                <a:solidFill>
                  <a:srgbClr val="FEFEFF"/>
                </a:solidFill>
              </a:defRPr>
            </a:lvl2pPr>
            <a:lvl3pPr marL="1311275" indent="-341313">
              <a:defRPr sz="2400" b="1">
                <a:solidFill>
                  <a:srgbClr val="FEFEFF"/>
                </a:solidFill>
              </a:defRPr>
            </a:lvl3pPr>
            <a:lvl4pPr marL="1768475" indent="-303213">
              <a:defRPr sz="2000" b="1">
                <a:solidFill>
                  <a:srgbClr val="FEFEFF"/>
                </a:solidFill>
              </a:defRPr>
            </a:lvl4pPr>
            <a:lvl5pPr marL="2225675" indent="-219075">
              <a:defRPr sz="2000" b="1">
                <a:solidFill>
                  <a:srgbClr val="FEFE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8754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B052B2D-CF67-F48B-2779-013D52D320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719" y="2220788"/>
            <a:ext cx="10093909" cy="21012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4800" b="0">
                <a:solidFill>
                  <a:srgbClr val="FEFEFF"/>
                </a:solidFill>
                <a:latin typeface="+mj-lt"/>
              </a:defRPr>
            </a:lvl1pPr>
            <a:lvl2pPr marL="854075" indent="-396875">
              <a:defRPr sz="3200" b="1">
                <a:solidFill>
                  <a:srgbClr val="FEFEFF"/>
                </a:solidFill>
              </a:defRPr>
            </a:lvl2pPr>
            <a:lvl3pPr marL="1311275" indent="-341313">
              <a:defRPr sz="2400" b="1">
                <a:solidFill>
                  <a:srgbClr val="FEFEFF"/>
                </a:solidFill>
              </a:defRPr>
            </a:lvl3pPr>
            <a:lvl4pPr marL="1768475" indent="-303213">
              <a:defRPr sz="2000" b="1">
                <a:solidFill>
                  <a:srgbClr val="FEFEFF"/>
                </a:solidFill>
              </a:defRPr>
            </a:lvl4pPr>
            <a:lvl5pPr marL="2225675" indent="-219075">
              <a:defRPr sz="2000" b="1">
                <a:solidFill>
                  <a:srgbClr val="FEFE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04922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bg>
      <p:bgPr>
        <a:solidFill>
          <a:srgbClr val="E872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B052B2D-CF67-F48B-2779-013D52D320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719" y="2220788"/>
            <a:ext cx="10093909" cy="21012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4800" b="0">
                <a:solidFill>
                  <a:srgbClr val="FEFEFF"/>
                </a:solidFill>
                <a:latin typeface="+mj-lt"/>
              </a:defRPr>
            </a:lvl1pPr>
            <a:lvl2pPr marL="854075" indent="-396875">
              <a:defRPr sz="3200" b="1">
                <a:solidFill>
                  <a:srgbClr val="FEFEFF"/>
                </a:solidFill>
              </a:defRPr>
            </a:lvl2pPr>
            <a:lvl3pPr marL="1311275" indent="-341313">
              <a:defRPr sz="2400" b="1">
                <a:solidFill>
                  <a:srgbClr val="FEFEFF"/>
                </a:solidFill>
              </a:defRPr>
            </a:lvl3pPr>
            <a:lvl4pPr marL="1768475" indent="-303213">
              <a:defRPr sz="2000" b="1">
                <a:solidFill>
                  <a:srgbClr val="FEFEFF"/>
                </a:solidFill>
              </a:defRPr>
            </a:lvl4pPr>
            <a:lvl5pPr marL="2225675" indent="-219075">
              <a:defRPr sz="2000" b="1">
                <a:solidFill>
                  <a:srgbClr val="FEFE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4057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">
    <p:bg>
      <p:bgPr>
        <a:solidFill>
          <a:srgbClr val="06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IPCMContentMarking" descr="{&quot;HashCode&quot;:-290306243,&quot;Placement&quot;:&quot;Footer&quot;,&quot;Top&quot;:523.380066,&quot;Left&quot;:442.3952,&quot;SlideWidth&quot;:960,&quot;SlideHeight&quot;:540}">
            <a:extLst>
              <a:ext uri="{FF2B5EF4-FFF2-40B4-BE49-F238E27FC236}">
                <a16:creationId xmlns:a16="http://schemas.microsoft.com/office/drawing/2014/main" id="{FD5B9DD4-77B8-2A5F-DA4A-0BD3EE9C5491}"/>
              </a:ext>
            </a:extLst>
          </p:cNvPr>
          <p:cNvSpPr txBox="1"/>
          <p:nvPr userDrawn="1"/>
        </p:nvSpPr>
        <p:spPr>
          <a:xfrm>
            <a:off x="5618419" y="6698602"/>
            <a:ext cx="955162" cy="1077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chemeClr val="tx1"/>
                </a:solidFill>
                <a:latin typeface="Calibri" panose="020F0502020204030204" pitchFamily="34" charset="0"/>
              </a:rPr>
              <a:t>Juniper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70443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BDFA147-C295-7486-A6C7-C1B4726FBA3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3" name="Picture 32" descr="A black and white striped background&#10;&#10;Description automatically generated">
              <a:extLst>
                <a:ext uri="{FF2B5EF4-FFF2-40B4-BE49-F238E27FC236}">
                  <a16:creationId xmlns:a16="http://schemas.microsoft.com/office/drawing/2014/main" id="{F19566D5-5E15-B58F-FC09-1BA0C7054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2AEDADF-0D0B-C7C7-0715-DB333A0AE7E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032" t="1" r="3263" b="22024"/>
            <a:stretch/>
          </p:blipFill>
          <p:spPr>
            <a:xfrm>
              <a:off x="2308643" y="0"/>
              <a:ext cx="7459133" cy="5902734"/>
            </a:xfrm>
            <a:prstGeom prst="rect">
              <a:avLst/>
            </a:prstGeom>
            <a:effectLst/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E7B869-231C-5100-3FF0-7BA86EEDBB9A}"/>
              </a:ext>
            </a:extLst>
          </p:cNvPr>
          <p:cNvGrpSpPr/>
          <p:nvPr userDrawn="1"/>
        </p:nvGrpSpPr>
        <p:grpSpPr>
          <a:xfrm>
            <a:off x="0" y="3695694"/>
            <a:ext cx="12192000" cy="3170257"/>
            <a:chOff x="0" y="3687743"/>
            <a:chExt cx="12192000" cy="317025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5DD8C6-0513-239C-42F9-278AD5286F02}"/>
                </a:ext>
              </a:extLst>
            </p:cNvPr>
            <p:cNvSpPr/>
            <p:nvPr userDrawn="1"/>
          </p:nvSpPr>
          <p:spPr>
            <a:xfrm>
              <a:off x="0" y="3687743"/>
              <a:ext cx="12192000" cy="3170257"/>
            </a:xfrm>
            <a:prstGeom prst="rect">
              <a:avLst/>
            </a:prstGeom>
            <a:solidFill>
              <a:srgbClr val="7CA631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C618835-57A0-54A3-210F-2510A08A1097}"/>
                </a:ext>
              </a:extLst>
            </p:cNvPr>
            <p:cNvSpPr/>
            <p:nvPr userDrawn="1"/>
          </p:nvSpPr>
          <p:spPr>
            <a:xfrm>
              <a:off x="0" y="3798276"/>
              <a:ext cx="12191999" cy="3059724"/>
            </a:xfrm>
            <a:prstGeom prst="rect">
              <a:avLst/>
            </a:prstGeom>
            <a:solidFill>
              <a:srgbClr val="2D6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9CA0B07-9549-03A4-671C-20B80B34748D}"/>
              </a:ext>
            </a:extLst>
          </p:cNvPr>
          <p:cNvGrpSpPr/>
          <p:nvPr userDrawn="1"/>
        </p:nvGrpSpPr>
        <p:grpSpPr>
          <a:xfrm>
            <a:off x="4785848" y="4495226"/>
            <a:ext cx="2620304" cy="1385275"/>
            <a:chOff x="4785848" y="4495226"/>
            <a:chExt cx="2620304" cy="1385275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E6A66B2-C93C-1B44-419D-0C36CA731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85848" y="4495226"/>
              <a:ext cx="2620304" cy="52770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32B109B-5534-6586-D1E6-607474A54050}"/>
                </a:ext>
              </a:extLst>
            </p:cNvPr>
            <p:cNvGrpSpPr/>
            <p:nvPr userDrawn="1"/>
          </p:nvGrpSpPr>
          <p:grpSpPr>
            <a:xfrm>
              <a:off x="5181600" y="5378107"/>
              <a:ext cx="1828800" cy="502394"/>
              <a:chOff x="1855788" y="3378201"/>
              <a:chExt cx="3709987" cy="1019175"/>
            </a:xfrm>
            <a:solidFill>
              <a:schemeClr val="bg1"/>
            </a:solidFill>
          </p:grpSpPr>
          <p:sp>
            <p:nvSpPr>
              <p:cNvPr id="4" name="Freeform 5">
                <a:extLst>
                  <a:ext uri="{FF2B5EF4-FFF2-40B4-BE49-F238E27FC236}">
                    <a16:creationId xmlns:a16="http://schemas.microsoft.com/office/drawing/2014/main" id="{6DF7F4C4-36CF-79CF-5BCC-0E9352A37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650" y="4197351"/>
                <a:ext cx="160337" cy="196850"/>
              </a:xfrm>
              <a:custGeom>
                <a:avLst/>
                <a:gdLst>
                  <a:gd name="T0" fmla="*/ 0 w 101"/>
                  <a:gd name="T1" fmla="*/ 0 h 124"/>
                  <a:gd name="T2" fmla="*/ 13 w 101"/>
                  <a:gd name="T3" fmla="*/ 0 h 124"/>
                  <a:gd name="T4" fmla="*/ 87 w 101"/>
                  <a:gd name="T5" fmla="*/ 101 h 124"/>
                  <a:gd name="T6" fmla="*/ 87 w 101"/>
                  <a:gd name="T7" fmla="*/ 0 h 124"/>
                  <a:gd name="T8" fmla="*/ 101 w 101"/>
                  <a:gd name="T9" fmla="*/ 0 h 124"/>
                  <a:gd name="T10" fmla="*/ 101 w 101"/>
                  <a:gd name="T11" fmla="*/ 124 h 124"/>
                  <a:gd name="T12" fmla="*/ 89 w 101"/>
                  <a:gd name="T13" fmla="*/ 124 h 124"/>
                  <a:gd name="T14" fmla="*/ 12 w 101"/>
                  <a:gd name="T15" fmla="*/ 18 h 124"/>
                  <a:gd name="T16" fmla="*/ 12 w 101"/>
                  <a:gd name="T17" fmla="*/ 124 h 124"/>
                  <a:gd name="T18" fmla="*/ 0 w 101"/>
                  <a:gd name="T19" fmla="*/ 124 h 124"/>
                  <a:gd name="T20" fmla="*/ 0 w 101"/>
                  <a:gd name="T2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24">
                    <a:moveTo>
                      <a:pt x="0" y="0"/>
                    </a:moveTo>
                    <a:lnTo>
                      <a:pt x="13" y="0"/>
                    </a:lnTo>
                    <a:lnTo>
                      <a:pt x="87" y="101"/>
                    </a:lnTo>
                    <a:lnTo>
                      <a:pt x="87" y="0"/>
                    </a:lnTo>
                    <a:lnTo>
                      <a:pt x="101" y="0"/>
                    </a:lnTo>
                    <a:lnTo>
                      <a:pt x="101" y="124"/>
                    </a:lnTo>
                    <a:lnTo>
                      <a:pt x="89" y="124"/>
                    </a:lnTo>
                    <a:lnTo>
                      <a:pt x="12" y="18"/>
                    </a:lnTo>
                    <a:lnTo>
                      <a:pt x="12" y="124"/>
                    </a:lnTo>
                    <a:lnTo>
                      <a:pt x="0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14FF836-562D-04E3-04AB-EB482DA7B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200" y="4197351"/>
                <a:ext cx="130175" cy="196850"/>
              </a:xfrm>
              <a:custGeom>
                <a:avLst/>
                <a:gdLst>
                  <a:gd name="T0" fmla="*/ 0 w 82"/>
                  <a:gd name="T1" fmla="*/ 0 h 124"/>
                  <a:gd name="T2" fmla="*/ 82 w 82"/>
                  <a:gd name="T3" fmla="*/ 0 h 124"/>
                  <a:gd name="T4" fmla="*/ 82 w 82"/>
                  <a:gd name="T5" fmla="*/ 12 h 124"/>
                  <a:gd name="T6" fmla="*/ 13 w 82"/>
                  <a:gd name="T7" fmla="*/ 12 h 124"/>
                  <a:gd name="T8" fmla="*/ 13 w 82"/>
                  <a:gd name="T9" fmla="*/ 53 h 124"/>
                  <a:gd name="T10" fmla="*/ 80 w 82"/>
                  <a:gd name="T11" fmla="*/ 53 h 124"/>
                  <a:gd name="T12" fmla="*/ 80 w 82"/>
                  <a:gd name="T13" fmla="*/ 65 h 124"/>
                  <a:gd name="T14" fmla="*/ 13 w 82"/>
                  <a:gd name="T15" fmla="*/ 65 h 124"/>
                  <a:gd name="T16" fmla="*/ 13 w 82"/>
                  <a:gd name="T17" fmla="*/ 112 h 124"/>
                  <a:gd name="T18" fmla="*/ 82 w 82"/>
                  <a:gd name="T19" fmla="*/ 112 h 124"/>
                  <a:gd name="T20" fmla="*/ 82 w 82"/>
                  <a:gd name="T21" fmla="*/ 124 h 124"/>
                  <a:gd name="T22" fmla="*/ 0 w 82"/>
                  <a:gd name="T23" fmla="*/ 124 h 124"/>
                  <a:gd name="T24" fmla="*/ 0 w 82"/>
                  <a:gd name="T2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124">
                    <a:moveTo>
                      <a:pt x="0" y="0"/>
                    </a:moveTo>
                    <a:lnTo>
                      <a:pt x="82" y="0"/>
                    </a:lnTo>
                    <a:lnTo>
                      <a:pt x="82" y="12"/>
                    </a:lnTo>
                    <a:lnTo>
                      <a:pt x="13" y="12"/>
                    </a:lnTo>
                    <a:lnTo>
                      <a:pt x="13" y="53"/>
                    </a:lnTo>
                    <a:lnTo>
                      <a:pt x="80" y="53"/>
                    </a:lnTo>
                    <a:lnTo>
                      <a:pt x="80" y="65"/>
                    </a:lnTo>
                    <a:lnTo>
                      <a:pt x="13" y="65"/>
                    </a:lnTo>
                    <a:lnTo>
                      <a:pt x="13" y="112"/>
                    </a:lnTo>
                    <a:lnTo>
                      <a:pt x="82" y="112"/>
                    </a:lnTo>
                    <a:lnTo>
                      <a:pt x="82" y="124"/>
                    </a:lnTo>
                    <a:lnTo>
                      <a:pt x="0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177B073D-37AC-4115-A727-06FA1C252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125" y="4197351"/>
                <a:ext cx="166687" cy="196850"/>
              </a:xfrm>
              <a:custGeom>
                <a:avLst/>
                <a:gdLst>
                  <a:gd name="T0" fmla="*/ 46 w 105"/>
                  <a:gd name="T1" fmla="*/ 12 h 124"/>
                  <a:gd name="T2" fmla="*/ 0 w 105"/>
                  <a:gd name="T3" fmla="*/ 12 h 124"/>
                  <a:gd name="T4" fmla="*/ 0 w 105"/>
                  <a:gd name="T5" fmla="*/ 0 h 124"/>
                  <a:gd name="T6" fmla="*/ 105 w 105"/>
                  <a:gd name="T7" fmla="*/ 0 h 124"/>
                  <a:gd name="T8" fmla="*/ 105 w 105"/>
                  <a:gd name="T9" fmla="*/ 12 h 124"/>
                  <a:gd name="T10" fmla="*/ 59 w 105"/>
                  <a:gd name="T11" fmla="*/ 12 h 124"/>
                  <a:gd name="T12" fmla="*/ 59 w 105"/>
                  <a:gd name="T13" fmla="*/ 124 h 124"/>
                  <a:gd name="T14" fmla="*/ 46 w 105"/>
                  <a:gd name="T15" fmla="*/ 124 h 124"/>
                  <a:gd name="T16" fmla="*/ 46 w 105"/>
                  <a:gd name="T17" fmla="*/ 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124">
                    <a:moveTo>
                      <a:pt x="46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5" y="12"/>
                    </a:lnTo>
                    <a:lnTo>
                      <a:pt x="59" y="12"/>
                    </a:lnTo>
                    <a:lnTo>
                      <a:pt x="59" y="124"/>
                    </a:lnTo>
                    <a:lnTo>
                      <a:pt x="46" y="124"/>
                    </a:lnTo>
                    <a:lnTo>
                      <a:pt x="4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CE41F5F1-3BC7-241E-0D66-D270B1586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800" y="4197351"/>
                <a:ext cx="268287" cy="196850"/>
              </a:xfrm>
              <a:custGeom>
                <a:avLst/>
                <a:gdLst>
                  <a:gd name="T0" fmla="*/ 0 w 169"/>
                  <a:gd name="T1" fmla="*/ 0 h 124"/>
                  <a:gd name="T2" fmla="*/ 14 w 169"/>
                  <a:gd name="T3" fmla="*/ 0 h 124"/>
                  <a:gd name="T4" fmla="*/ 45 w 169"/>
                  <a:gd name="T5" fmla="*/ 101 h 124"/>
                  <a:gd name="T6" fmla="*/ 78 w 169"/>
                  <a:gd name="T7" fmla="*/ 0 h 124"/>
                  <a:gd name="T8" fmla="*/ 91 w 169"/>
                  <a:gd name="T9" fmla="*/ 0 h 124"/>
                  <a:gd name="T10" fmla="*/ 124 w 169"/>
                  <a:gd name="T11" fmla="*/ 101 h 124"/>
                  <a:gd name="T12" fmla="*/ 155 w 169"/>
                  <a:gd name="T13" fmla="*/ 0 h 124"/>
                  <a:gd name="T14" fmla="*/ 169 w 169"/>
                  <a:gd name="T15" fmla="*/ 0 h 124"/>
                  <a:gd name="T16" fmla="*/ 128 w 169"/>
                  <a:gd name="T17" fmla="*/ 124 h 124"/>
                  <a:gd name="T18" fmla="*/ 118 w 169"/>
                  <a:gd name="T19" fmla="*/ 124 h 124"/>
                  <a:gd name="T20" fmla="*/ 85 w 169"/>
                  <a:gd name="T21" fmla="*/ 21 h 124"/>
                  <a:gd name="T22" fmla="*/ 51 w 169"/>
                  <a:gd name="T23" fmla="*/ 124 h 124"/>
                  <a:gd name="T24" fmla="*/ 39 w 169"/>
                  <a:gd name="T25" fmla="*/ 124 h 124"/>
                  <a:gd name="T26" fmla="*/ 0 w 169"/>
                  <a:gd name="T2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9" h="124">
                    <a:moveTo>
                      <a:pt x="0" y="0"/>
                    </a:moveTo>
                    <a:lnTo>
                      <a:pt x="14" y="0"/>
                    </a:lnTo>
                    <a:lnTo>
                      <a:pt x="45" y="101"/>
                    </a:lnTo>
                    <a:lnTo>
                      <a:pt x="78" y="0"/>
                    </a:lnTo>
                    <a:lnTo>
                      <a:pt x="91" y="0"/>
                    </a:lnTo>
                    <a:lnTo>
                      <a:pt x="124" y="101"/>
                    </a:lnTo>
                    <a:lnTo>
                      <a:pt x="155" y="0"/>
                    </a:lnTo>
                    <a:lnTo>
                      <a:pt x="169" y="0"/>
                    </a:lnTo>
                    <a:lnTo>
                      <a:pt x="128" y="124"/>
                    </a:lnTo>
                    <a:lnTo>
                      <a:pt x="118" y="124"/>
                    </a:lnTo>
                    <a:lnTo>
                      <a:pt x="85" y="21"/>
                    </a:lnTo>
                    <a:lnTo>
                      <a:pt x="51" y="124"/>
                    </a:lnTo>
                    <a:lnTo>
                      <a:pt x="39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CCB43561-83CF-F510-D9A3-08EAEE82C8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7550" y="4192588"/>
                <a:ext cx="198437" cy="204788"/>
              </a:xfrm>
              <a:custGeom>
                <a:avLst/>
                <a:gdLst>
                  <a:gd name="T0" fmla="*/ 0 w 83"/>
                  <a:gd name="T1" fmla="*/ 43 h 85"/>
                  <a:gd name="T2" fmla="*/ 42 w 83"/>
                  <a:gd name="T3" fmla="*/ 0 h 85"/>
                  <a:gd name="T4" fmla="*/ 83 w 83"/>
                  <a:gd name="T5" fmla="*/ 43 h 85"/>
                  <a:gd name="T6" fmla="*/ 42 w 83"/>
                  <a:gd name="T7" fmla="*/ 85 h 85"/>
                  <a:gd name="T8" fmla="*/ 0 w 83"/>
                  <a:gd name="T9" fmla="*/ 43 h 85"/>
                  <a:gd name="T10" fmla="*/ 74 w 83"/>
                  <a:gd name="T11" fmla="*/ 43 h 85"/>
                  <a:gd name="T12" fmla="*/ 42 w 83"/>
                  <a:gd name="T13" fmla="*/ 9 h 85"/>
                  <a:gd name="T14" fmla="*/ 9 w 83"/>
                  <a:gd name="T15" fmla="*/ 43 h 85"/>
                  <a:gd name="T16" fmla="*/ 42 w 83"/>
                  <a:gd name="T17" fmla="*/ 77 h 85"/>
                  <a:gd name="T18" fmla="*/ 74 w 83"/>
                  <a:gd name="T19" fmla="*/ 4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85">
                    <a:moveTo>
                      <a:pt x="0" y="43"/>
                    </a:moveTo>
                    <a:cubicBezTo>
                      <a:pt x="0" y="13"/>
                      <a:pt x="15" y="0"/>
                      <a:pt x="42" y="0"/>
                    </a:cubicBezTo>
                    <a:cubicBezTo>
                      <a:pt x="68" y="0"/>
                      <a:pt x="83" y="13"/>
                      <a:pt x="83" y="43"/>
                    </a:cubicBezTo>
                    <a:cubicBezTo>
                      <a:pt x="83" y="72"/>
                      <a:pt x="68" y="85"/>
                      <a:pt x="42" y="85"/>
                    </a:cubicBezTo>
                    <a:cubicBezTo>
                      <a:pt x="15" y="85"/>
                      <a:pt x="0" y="72"/>
                      <a:pt x="0" y="43"/>
                    </a:cubicBezTo>
                    <a:close/>
                    <a:moveTo>
                      <a:pt x="74" y="43"/>
                    </a:moveTo>
                    <a:cubicBezTo>
                      <a:pt x="74" y="21"/>
                      <a:pt x="64" y="9"/>
                      <a:pt x="42" y="9"/>
                    </a:cubicBezTo>
                    <a:cubicBezTo>
                      <a:pt x="19" y="9"/>
                      <a:pt x="9" y="21"/>
                      <a:pt x="9" y="43"/>
                    </a:cubicBezTo>
                    <a:cubicBezTo>
                      <a:pt x="9" y="65"/>
                      <a:pt x="19" y="77"/>
                      <a:pt x="42" y="77"/>
                    </a:cubicBezTo>
                    <a:cubicBezTo>
                      <a:pt x="64" y="77"/>
                      <a:pt x="74" y="65"/>
                      <a:pt x="7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BE068D40-3A00-4D3E-B620-140B0CFCA0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8850" y="4197351"/>
                <a:ext cx="150812" cy="196850"/>
              </a:xfrm>
              <a:custGeom>
                <a:avLst/>
                <a:gdLst>
                  <a:gd name="T0" fmla="*/ 33 w 63"/>
                  <a:gd name="T1" fmla="*/ 48 h 82"/>
                  <a:gd name="T2" fmla="*/ 8 w 63"/>
                  <a:gd name="T3" fmla="*/ 48 h 82"/>
                  <a:gd name="T4" fmla="*/ 8 w 63"/>
                  <a:gd name="T5" fmla="*/ 82 h 82"/>
                  <a:gd name="T6" fmla="*/ 0 w 63"/>
                  <a:gd name="T7" fmla="*/ 82 h 82"/>
                  <a:gd name="T8" fmla="*/ 0 w 63"/>
                  <a:gd name="T9" fmla="*/ 0 h 82"/>
                  <a:gd name="T10" fmla="*/ 35 w 63"/>
                  <a:gd name="T11" fmla="*/ 0 h 82"/>
                  <a:gd name="T12" fmla="*/ 63 w 63"/>
                  <a:gd name="T13" fmla="*/ 24 h 82"/>
                  <a:gd name="T14" fmla="*/ 42 w 63"/>
                  <a:gd name="T15" fmla="*/ 48 h 82"/>
                  <a:gd name="T16" fmla="*/ 61 w 63"/>
                  <a:gd name="T17" fmla="*/ 82 h 82"/>
                  <a:gd name="T18" fmla="*/ 52 w 63"/>
                  <a:gd name="T19" fmla="*/ 82 h 82"/>
                  <a:gd name="T20" fmla="*/ 33 w 63"/>
                  <a:gd name="T21" fmla="*/ 48 h 82"/>
                  <a:gd name="T22" fmla="*/ 35 w 63"/>
                  <a:gd name="T23" fmla="*/ 40 h 82"/>
                  <a:gd name="T24" fmla="*/ 54 w 63"/>
                  <a:gd name="T25" fmla="*/ 24 h 82"/>
                  <a:gd name="T26" fmla="*/ 35 w 63"/>
                  <a:gd name="T27" fmla="*/ 8 h 82"/>
                  <a:gd name="T28" fmla="*/ 8 w 63"/>
                  <a:gd name="T29" fmla="*/ 8 h 82"/>
                  <a:gd name="T30" fmla="*/ 8 w 63"/>
                  <a:gd name="T31" fmla="*/ 40 h 82"/>
                  <a:gd name="T32" fmla="*/ 35 w 63"/>
                  <a:gd name="T33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82">
                    <a:moveTo>
                      <a:pt x="33" y="48"/>
                    </a:moveTo>
                    <a:cubicBezTo>
                      <a:pt x="8" y="48"/>
                      <a:pt x="8" y="48"/>
                      <a:pt x="8" y="4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54" y="0"/>
                      <a:pt x="63" y="7"/>
                      <a:pt x="63" y="24"/>
                    </a:cubicBezTo>
                    <a:cubicBezTo>
                      <a:pt x="63" y="38"/>
                      <a:pt x="56" y="46"/>
                      <a:pt x="42" y="48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52" y="82"/>
                      <a:pt x="52" y="82"/>
                      <a:pt x="52" y="82"/>
                    </a:cubicBezTo>
                    <a:lnTo>
                      <a:pt x="33" y="48"/>
                    </a:lnTo>
                    <a:close/>
                    <a:moveTo>
                      <a:pt x="35" y="40"/>
                    </a:moveTo>
                    <a:cubicBezTo>
                      <a:pt x="47" y="40"/>
                      <a:pt x="54" y="37"/>
                      <a:pt x="54" y="24"/>
                    </a:cubicBezTo>
                    <a:cubicBezTo>
                      <a:pt x="54" y="11"/>
                      <a:pt x="47" y="8"/>
                      <a:pt x="35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40"/>
                      <a:pt x="8" y="40"/>
                      <a:pt x="8" y="40"/>
                    </a:cubicBezTo>
                    <a:lnTo>
                      <a:pt x="35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94E5C3D4-49B3-B9F4-0C01-4AB117714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2525" y="4197351"/>
                <a:ext cx="153987" cy="196850"/>
              </a:xfrm>
              <a:custGeom>
                <a:avLst/>
                <a:gdLst>
                  <a:gd name="T0" fmla="*/ 38 w 97"/>
                  <a:gd name="T1" fmla="*/ 57 h 124"/>
                  <a:gd name="T2" fmla="*/ 14 w 97"/>
                  <a:gd name="T3" fmla="*/ 85 h 124"/>
                  <a:gd name="T4" fmla="*/ 14 w 97"/>
                  <a:gd name="T5" fmla="*/ 124 h 124"/>
                  <a:gd name="T6" fmla="*/ 0 w 97"/>
                  <a:gd name="T7" fmla="*/ 124 h 124"/>
                  <a:gd name="T8" fmla="*/ 0 w 97"/>
                  <a:gd name="T9" fmla="*/ 0 h 124"/>
                  <a:gd name="T10" fmla="*/ 14 w 97"/>
                  <a:gd name="T11" fmla="*/ 0 h 124"/>
                  <a:gd name="T12" fmla="*/ 14 w 97"/>
                  <a:gd name="T13" fmla="*/ 68 h 124"/>
                  <a:gd name="T14" fmla="*/ 76 w 97"/>
                  <a:gd name="T15" fmla="*/ 0 h 124"/>
                  <a:gd name="T16" fmla="*/ 91 w 97"/>
                  <a:gd name="T17" fmla="*/ 0 h 124"/>
                  <a:gd name="T18" fmla="*/ 47 w 97"/>
                  <a:gd name="T19" fmla="*/ 48 h 124"/>
                  <a:gd name="T20" fmla="*/ 97 w 97"/>
                  <a:gd name="T21" fmla="*/ 124 h 124"/>
                  <a:gd name="T22" fmla="*/ 82 w 97"/>
                  <a:gd name="T23" fmla="*/ 124 h 124"/>
                  <a:gd name="T24" fmla="*/ 38 w 97"/>
                  <a:gd name="T25" fmla="*/ 5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24">
                    <a:moveTo>
                      <a:pt x="38" y="57"/>
                    </a:moveTo>
                    <a:lnTo>
                      <a:pt x="14" y="85"/>
                    </a:lnTo>
                    <a:lnTo>
                      <a:pt x="14" y="124"/>
                    </a:lnTo>
                    <a:lnTo>
                      <a:pt x="0" y="1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68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47" y="48"/>
                    </a:lnTo>
                    <a:lnTo>
                      <a:pt x="97" y="124"/>
                    </a:lnTo>
                    <a:lnTo>
                      <a:pt x="82" y="124"/>
                    </a:lnTo>
                    <a:lnTo>
                      <a:pt x="38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58AB0C16-DFE0-6F9C-3A24-4379C88D2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3975" y="4192588"/>
                <a:ext cx="160337" cy="204788"/>
              </a:xfrm>
              <a:custGeom>
                <a:avLst/>
                <a:gdLst>
                  <a:gd name="T0" fmla="*/ 0 w 67"/>
                  <a:gd name="T1" fmla="*/ 75 h 85"/>
                  <a:gd name="T2" fmla="*/ 5 w 67"/>
                  <a:gd name="T3" fmla="*/ 69 h 85"/>
                  <a:gd name="T4" fmla="*/ 34 w 67"/>
                  <a:gd name="T5" fmla="*/ 77 h 85"/>
                  <a:gd name="T6" fmla="*/ 59 w 67"/>
                  <a:gd name="T7" fmla="*/ 61 h 85"/>
                  <a:gd name="T8" fmla="*/ 34 w 67"/>
                  <a:gd name="T9" fmla="*/ 45 h 85"/>
                  <a:gd name="T10" fmla="*/ 5 w 67"/>
                  <a:gd name="T11" fmla="*/ 22 h 85"/>
                  <a:gd name="T12" fmla="*/ 34 w 67"/>
                  <a:gd name="T13" fmla="*/ 0 h 85"/>
                  <a:gd name="T14" fmla="*/ 63 w 67"/>
                  <a:gd name="T15" fmla="*/ 8 h 85"/>
                  <a:gd name="T16" fmla="*/ 58 w 67"/>
                  <a:gd name="T17" fmla="*/ 15 h 85"/>
                  <a:gd name="T18" fmla="*/ 34 w 67"/>
                  <a:gd name="T19" fmla="*/ 8 h 85"/>
                  <a:gd name="T20" fmla="*/ 13 w 67"/>
                  <a:gd name="T21" fmla="*/ 22 h 85"/>
                  <a:gd name="T22" fmla="*/ 36 w 67"/>
                  <a:gd name="T23" fmla="*/ 37 h 85"/>
                  <a:gd name="T24" fmla="*/ 67 w 67"/>
                  <a:gd name="T25" fmla="*/ 61 h 85"/>
                  <a:gd name="T26" fmla="*/ 34 w 67"/>
                  <a:gd name="T27" fmla="*/ 85 h 85"/>
                  <a:gd name="T28" fmla="*/ 0 w 67"/>
                  <a:gd name="T29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85">
                    <a:moveTo>
                      <a:pt x="0" y="75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15" y="75"/>
                      <a:pt x="24" y="77"/>
                      <a:pt x="34" y="77"/>
                    </a:cubicBezTo>
                    <a:cubicBezTo>
                      <a:pt x="51" y="77"/>
                      <a:pt x="59" y="72"/>
                      <a:pt x="59" y="61"/>
                    </a:cubicBezTo>
                    <a:cubicBezTo>
                      <a:pt x="59" y="49"/>
                      <a:pt x="49" y="48"/>
                      <a:pt x="34" y="45"/>
                    </a:cubicBezTo>
                    <a:cubicBezTo>
                      <a:pt x="16" y="42"/>
                      <a:pt x="5" y="39"/>
                      <a:pt x="5" y="22"/>
                    </a:cubicBezTo>
                    <a:cubicBezTo>
                      <a:pt x="5" y="7"/>
                      <a:pt x="15" y="0"/>
                      <a:pt x="34" y="0"/>
                    </a:cubicBezTo>
                    <a:cubicBezTo>
                      <a:pt x="47" y="0"/>
                      <a:pt x="56" y="3"/>
                      <a:pt x="63" y="8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2" y="11"/>
                      <a:pt x="43" y="8"/>
                      <a:pt x="34" y="8"/>
                    </a:cubicBezTo>
                    <a:cubicBezTo>
                      <a:pt x="19" y="8"/>
                      <a:pt x="13" y="12"/>
                      <a:pt x="13" y="22"/>
                    </a:cubicBezTo>
                    <a:cubicBezTo>
                      <a:pt x="13" y="33"/>
                      <a:pt x="22" y="35"/>
                      <a:pt x="36" y="37"/>
                    </a:cubicBezTo>
                    <a:cubicBezTo>
                      <a:pt x="54" y="40"/>
                      <a:pt x="67" y="43"/>
                      <a:pt x="67" y="61"/>
                    </a:cubicBezTo>
                    <a:cubicBezTo>
                      <a:pt x="67" y="77"/>
                      <a:pt x="57" y="85"/>
                      <a:pt x="34" y="85"/>
                    </a:cubicBezTo>
                    <a:cubicBezTo>
                      <a:pt x="22" y="85"/>
                      <a:pt x="11" y="82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C9AFF612-2B56-413C-166B-F8828AF86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350" y="3379788"/>
                <a:ext cx="352425" cy="730250"/>
              </a:xfrm>
              <a:custGeom>
                <a:avLst/>
                <a:gdLst>
                  <a:gd name="T0" fmla="*/ 120 w 147"/>
                  <a:gd name="T1" fmla="*/ 0 h 303"/>
                  <a:gd name="T2" fmla="*/ 0 w 147"/>
                  <a:gd name="T3" fmla="*/ 125 h 303"/>
                  <a:gd name="T4" fmla="*/ 0 w 147"/>
                  <a:gd name="T5" fmla="*/ 303 h 303"/>
                  <a:gd name="T6" fmla="*/ 27 w 147"/>
                  <a:gd name="T7" fmla="*/ 303 h 303"/>
                  <a:gd name="T8" fmla="*/ 27 w 147"/>
                  <a:gd name="T9" fmla="*/ 125 h 303"/>
                  <a:gd name="T10" fmla="*/ 120 w 147"/>
                  <a:gd name="T11" fmla="*/ 26 h 303"/>
                  <a:gd name="T12" fmla="*/ 147 w 147"/>
                  <a:gd name="T13" fmla="*/ 27 h 303"/>
                  <a:gd name="T14" fmla="*/ 147 w 147"/>
                  <a:gd name="T15" fmla="*/ 1 h 303"/>
                  <a:gd name="T16" fmla="*/ 120 w 147"/>
                  <a:gd name="T17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303">
                    <a:moveTo>
                      <a:pt x="120" y="0"/>
                    </a:moveTo>
                    <a:cubicBezTo>
                      <a:pt x="5" y="0"/>
                      <a:pt x="0" y="52"/>
                      <a:pt x="0" y="125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27" y="303"/>
                      <a:pt x="27" y="303"/>
                      <a:pt x="27" y="303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7" y="70"/>
                      <a:pt x="25" y="26"/>
                      <a:pt x="120" y="26"/>
                    </a:cubicBezTo>
                    <a:cubicBezTo>
                      <a:pt x="130" y="26"/>
                      <a:pt x="139" y="26"/>
                      <a:pt x="147" y="27"/>
                    </a:cubicBezTo>
                    <a:cubicBezTo>
                      <a:pt x="147" y="1"/>
                      <a:pt x="147" y="1"/>
                      <a:pt x="147" y="1"/>
                    </a:cubicBezTo>
                    <a:cubicBezTo>
                      <a:pt x="139" y="1"/>
                      <a:pt x="130" y="0"/>
                      <a:pt x="1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6092EBEE-3945-24E5-D9A4-F95FE467F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238" y="3394076"/>
                <a:ext cx="582612" cy="730250"/>
              </a:xfrm>
              <a:custGeom>
                <a:avLst/>
                <a:gdLst>
                  <a:gd name="T0" fmla="*/ 0 w 243"/>
                  <a:gd name="T1" fmla="*/ 181 h 303"/>
                  <a:gd name="T2" fmla="*/ 0 w 243"/>
                  <a:gd name="T3" fmla="*/ 0 h 303"/>
                  <a:gd name="T4" fmla="*/ 28 w 243"/>
                  <a:gd name="T5" fmla="*/ 0 h 303"/>
                  <a:gd name="T6" fmla="*/ 28 w 243"/>
                  <a:gd name="T7" fmla="*/ 182 h 303"/>
                  <a:gd name="T8" fmla="*/ 123 w 243"/>
                  <a:gd name="T9" fmla="*/ 278 h 303"/>
                  <a:gd name="T10" fmla="*/ 216 w 243"/>
                  <a:gd name="T11" fmla="*/ 179 h 303"/>
                  <a:gd name="T12" fmla="*/ 216 w 243"/>
                  <a:gd name="T13" fmla="*/ 0 h 303"/>
                  <a:gd name="T14" fmla="*/ 243 w 243"/>
                  <a:gd name="T15" fmla="*/ 0 h 303"/>
                  <a:gd name="T16" fmla="*/ 243 w 243"/>
                  <a:gd name="T17" fmla="*/ 179 h 303"/>
                  <a:gd name="T18" fmla="*/ 123 w 243"/>
                  <a:gd name="T19" fmla="*/ 303 h 303"/>
                  <a:gd name="T20" fmla="*/ 0 w 243"/>
                  <a:gd name="T21" fmla="*/ 181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3" h="303">
                    <a:moveTo>
                      <a:pt x="0" y="18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82"/>
                      <a:pt x="28" y="182"/>
                      <a:pt x="28" y="182"/>
                    </a:cubicBezTo>
                    <a:cubicBezTo>
                      <a:pt x="28" y="234"/>
                      <a:pt x="27" y="278"/>
                      <a:pt x="123" y="278"/>
                    </a:cubicBezTo>
                    <a:cubicBezTo>
                      <a:pt x="218" y="278"/>
                      <a:pt x="216" y="234"/>
                      <a:pt x="216" y="179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179"/>
                      <a:pt x="243" y="179"/>
                      <a:pt x="243" y="179"/>
                    </a:cubicBezTo>
                    <a:cubicBezTo>
                      <a:pt x="243" y="252"/>
                      <a:pt x="238" y="303"/>
                      <a:pt x="123" y="303"/>
                    </a:cubicBezTo>
                    <a:cubicBezTo>
                      <a:pt x="7" y="303"/>
                      <a:pt x="0" y="252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D176C295-C215-AF09-4B5C-5F48E5E7D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388" y="3379788"/>
                <a:ext cx="581025" cy="730250"/>
              </a:xfrm>
              <a:custGeom>
                <a:avLst/>
                <a:gdLst>
                  <a:gd name="T0" fmla="*/ 242 w 242"/>
                  <a:gd name="T1" fmla="*/ 122 h 303"/>
                  <a:gd name="T2" fmla="*/ 242 w 242"/>
                  <a:gd name="T3" fmla="*/ 303 h 303"/>
                  <a:gd name="T4" fmla="*/ 215 w 242"/>
                  <a:gd name="T5" fmla="*/ 303 h 303"/>
                  <a:gd name="T6" fmla="*/ 215 w 242"/>
                  <a:gd name="T7" fmla="*/ 122 h 303"/>
                  <a:gd name="T8" fmla="*/ 120 w 242"/>
                  <a:gd name="T9" fmla="*/ 26 h 303"/>
                  <a:gd name="T10" fmla="*/ 27 w 242"/>
                  <a:gd name="T11" fmla="*/ 125 h 303"/>
                  <a:gd name="T12" fmla="*/ 27 w 242"/>
                  <a:gd name="T13" fmla="*/ 303 h 303"/>
                  <a:gd name="T14" fmla="*/ 0 w 242"/>
                  <a:gd name="T15" fmla="*/ 303 h 303"/>
                  <a:gd name="T16" fmla="*/ 0 w 242"/>
                  <a:gd name="T17" fmla="*/ 125 h 303"/>
                  <a:gd name="T18" fmla="*/ 120 w 242"/>
                  <a:gd name="T19" fmla="*/ 0 h 303"/>
                  <a:gd name="T20" fmla="*/ 242 w 242"/>
                  <a:gd name="T21" fmla="*/ 122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2" h="303">
                    <a:moveTo>
                      <a:pt x="242" y="122"/>
                    </a:moveTo>
                    <a:cubicBezTo>
                      <a:pt x="242" y="303"/>
                      <a:pt x="242" y="303"/>
                      <a:pt x="242" y="303"/>
                    </a:cubicBezTo>
                    <a:cubicBezTo>
                      <a:pt x="215" y="303"/>
                      <a:pt x="215" y="303"/>
                      <a:pt x="215" y="303"/>
                    </a:cubicBezTo>
                    <a:cubicBezTo>
                      <a:pt x="215" y="122"/>
                      <a:pt x="215" y="122"/>
                      <a:pt x="215" y="122"/>
                    </a:cubicBezTo>
                    <a:cubicBezTo>
                      <a:pt x="215" y="70"/>
                      <a:pt x="215" y="26"/>
                      <a:pt x="120" y="26"/>
                    </a:cubicBezTo>
                    <a:cubicBezTo>
                      <a:pt x="25" y="26"/>
                      <a:pt x="27" y="70"/>
                      <a:pt x="27" y="125"/>
                    </a:cubicBezTo>
                    <a:cubicBezTo>
                      <a:pt x="27" y="303"/>
                      <a:pt x="27" y="303"/>
                      <a:pt x="27" y="303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52"/>
                      <a:pt x="5" y="0"/>
                      <a:pt x="120" y="0"/>
                    </a:cubicBezTo>
                    <a:cubicBezTo>
                      <a:pt x="235" y="0"/>
                      <a:pt x="242" y="52"/>
                      <a:pt x="242" y="1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id="{1F741D8B-8283-0B4C-4349-4AA478DC3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650" y="3397251"/>
                <a:ext cx="61912" cy="7127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" name="Freeform 17">
                <a:extLst>
                  <a:ext uri="{FF2B5EF4-FFF2-40B4-BE49-F238E27FC236}">
                    <a16:creationId xmlns:a16="http://schemas.microsoft.com/office/drawing/2014/main" id="{3DEF4D5B-4FB9-8C1E-238B-A39E65A93C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7625" y="3397251"/>
                <a:ext cx="573087" cy="712788"/>
              </a:xfrm>
              <a:custGeom>
                <a:avLst/>
                <a:gdLst>
                  <a:gd name="T0" fmla="*/ 0 w 239"/>
                  <a:gd name="T1" fmla="*/ 0 h 296"/>
                  <a:gd name="T2" fmla="*/ 139 w 239"/>
                  <a:gd name="T3" fmla="*/ 0 h 296"/>
                  <a:gd name="T4" fmla="*/ 239 w 239"/>
                  <a:gd name="T5" fmla="*/ 95 h 296"/>
                  <a:gd name="T6" fmla="*/ 139 w 239"/>
                  <a:gd name="T7" fmla="*/ 193 h 296"/>
                  <a:gd name="T8" fmla="*/ 27 w 239"/>
                  <a:gd name="T9" fmla="*/ 193 h 296"/>
                  <a:gd name="T10" fmla="*/ 27 w 239"/>
                  <a:gd name="T11" fmla="*/ 296 h 296"/>
                  <a:gd name="T12" fmla="*/ 0 w 239"/>
                  <a:gd name="T13" fmla="*/ 296 h 296"/>
                  <a:gd name="T14" fmla="*/ 0 w 239"/>
                  <a:gd name="T15" fmla="*/ 0 h 296"/>
                  <a:gd name="T16" fmla="*/ 139 w 239"/>
                  <a:gd name="T17" fmla="*/ 167 h 296"/>
                  <a:gd name="T18" fmla="*/ 211 w 239"/>
                  <a:gd name="T19" fmla="*/ 96 h 296"/>
                  <a:gd name="T20" fmla="*/ 138 w 239"/>
                  <a:gd name="T21" fmla="*/ 26 h 296"/>
                  <a:gd name="T22" fmla="*/ 27 w 239"/>
                  <a:gd name="T23" fmla="*/ 26 h 296"/>
                  <a:gd name="T24" fmla="*/ 27 w 239"/>
                  <a:gd name="T25" fmla="*/ 167 h 296"/>
                  <a:gd name="T26" fmla="*/ 139 w 239"/>
                  <a:gd name="T27" fmla="*/ 16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9" h="296">
                    <a:moveTo>
                      <a:pt x="0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208" y="0"/>
                      <a:pt x="239" y="34"/>
                      <a:pt x="239" y="95"/>
                    </a:cubicBezTo>
                    <a:cubicBezTo>
                      <a:pt x="239" y="156"/>
                      <a:pt x="208" y="193"/>
                      <a:pt x="139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7" y="296"/>
                      <a:pt x="27" y="296"/>
                      <a:pt x="27" y="296"/>
                    </a:cubicBezTo>
                    <a:cubicBezTo>
                      <a:pt x="0" y="296"/>
                      <a:pt x="0" y="296"/>
                      <a:pt x="0" y="296"/>
                    </a:cubicBezTo>
                    <a:lnTo>
                      <a:pt x="0" y="0"/>
                    </a:lnTo>
                    <a:close/>
                    <a:moveTo>
                      <a:pt x="139" y="167"/>
                    </a:moveTo>
                    <a:cubicBezTo>
                      <a:pt x="187" y="167"/>
                      <a:pt x="211" y="143"/>
                      <a:pt x="211" y="96"/>
                    </a:cubicBezTo>
                    <a:cubicBezTo>
                      <a:pt x="211" y="49"/>
                      <a:pt x="185" y="26"/>
                      <a:pt x="138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167"/>
                      <a:pt x="27" y="167"/>
                      <a:pt x="27" y="167"/>
                    </a:cubicBezTo>
                    <a:lnTo>
                      <a:pt x="139" y="1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0D546445-BB22-12CB-4B13-AEC6ABC1FF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5325" y="3378201"/>
                <a:ext cx="614362" cy="746125"/>
              </a:xfrm>
              <a:custGeom>
                <a:avLst/>
                <a:gdLst>
                  <a:gd name="T0" fmla="*/ 0 w 256"/>
                  <a:gd name="T1" fmla="*/ 155 h 310"/>
                  <a:gd name="T2" fmla="*/ 137 w 256"/>
                  <a:gd name="T3" fmla="*/ 0 h 310"/>
                  <a:gd name="T4" fmla="*/ 256 w 256"/>
                  <a:gd name="T5" fmla="*/ 160 h 310"/>
                  <a:gd name="T6" fmla="*/ 27 w 256"/>
                  <a:gd name="T7" fmla="*/ 160 h 310"/>
                  <a:gd name="T8" fmla="*/ 139 w 256"/>
                  <a:gd name="T9" fmla="*/ 286 h 310"/>
                  <a:gd name="T10" fmla="*/ 236 w 256"/>
                  <a:gd name="T11" fmla="*/ 254 h 310"/>
                  <a:gd name="T12" fmla="*/ 251 w 256"/>
                  <a:gd name="T13" fmla="*/ 274 h 310"/>
                  <a:gd name="T14" fmla="*/ 139 w 256"/>
                  <a:gd name="T15" fmla="*/ 310 h 310"/>
                  <a:gd name="T16" fmla="*/ 0 w 256"/>
                  <a:gd name="T17" fmla="*/ 155 h 310"/>
                  <a:gd name="T18" fmla="*/ 27 w 256"/>
                  <a:gd name="T19" fmla="*/ 135 h 310"/>
                  <a:gd name="T20" fmla="*/ 229 w 256"/>
                  <a:gd name="T21" fmla="*/ 135 h 310"/>
                  <a:gd name="T22" fmla="*/ 136 w 256"/>
                  <a:gd name="T23" fmla="*/ 25 h 310"/>
                  <a:gd name="T24" fmla="*/ 27 w 256"/>
                  <a:gd name="T25" fmla="*/ 13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6" h="310">
                    <a:moveTo>
                      <a:pt x="0" y="155"/>
                    </a:moveTo>
                    <a:cubicBezTo>
                      <a:pt x="0" y="68"/>
                      <a:pt x="25" y="0"/>
                      <a:pt x="137" y="0"/>
                    </a:cubicBezTo>
                    <a:cubicBezTo>
                      <a:pt x="252" y="0"/>
                      <a:pt x="256" y="78"/>
                      <a:pt x="256" y="160"/>
                    </a:cubicBezTo>
                    <a:cubicBezTo>
                      <a:pt x="27" y="160"/>
                      <a:pt x="27" y="160"/>
                      <a:pt x="27" y="160"/>
                    </a:cubicBezTo>
                    <a:cubicBezTo>
                      <a:pt x="27" y="232"/>
                      <a:pt x="45" y="286"/>
                      <a:pt x="139" y="286"/>
                    </a:cubicBezTo>
                    <a:cubicBezTo>
                      <a:pt x="189" y="286"/>
                      <a:pt x="212" y="272"/>
                      <a:pt x="236" y="254"/>
                    </a:cubicBezTo>
                    <a:cubicBezTo>
                      <a:pt x="251" y="274"/>
                      <a:pt x="251" y="274"/>
                      <a:pt x="251" y="274"/>
                    </a:cubicBezTo>
                    <a:cubicBezTo>
                      <a:pt x="224" y="294"/>
                      <a:pt x="192" y="310"/>
                      <a:pt x="139" y="310"/>
                    </a:cubicBezTo>
                    <a:cubicBezTo>
                      <a:pt x="22" y="310"/>
                      <a:pt x="0" y="242"/>
                      <a:pt x="0" y="155"/>
                    </a:cubicBezTo>
                    <a:close/>
                    <a:moveTo>
                      <a:pt x="27" y="135"/>
                    </a:moveTo>
                    <a:cubicBezTo>
                      <a:pt x="229" y="135"/>
                      <a:pt x="229" y="135"/>
                      <a:pt x="229" y="135"/>
                    </a:cubicBezTo>
                    <a:cubicBezTo>
                      <a:pt x="226" y="76"/>
                      <a:pt x="223" y="25"/>
                      <a:pt x="136" y="25"/>
                    </a:cubicBezTo>
                    <a:cubicBezTo>
                      <a:pt x="53" y="25"/>
                      <a:pt x="30" y="70"/>
                      <a:pt x="27" y="1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3304E72E-7DC2-9623-2711-59FFAC50F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788" y="3394076"/>
                <a:ext cx="312737" cy="873125"/>
              </a:xfrm>
              <a:custGeom>
                <a:avLst/>
                <a:gdLst>
                  <a:gd name="T0" fmla="*/ 10 w 130"/>
                  <a:gd name="T1" fmla="*/ 362 h 362"/>
                  <a:gd name="T2" fmla="*/ 130 w 130"/>
                  <a:gd name="T3" fmla="*/ 237 h 362"/>
                  <a:gd name="T4" fmla="*/ 130 w 130"/>
                  <a:gd name="T5" fmla="*/ 0 h 362"/>
                  <a:gd name="T6" fmla="*/ 103 w 130"/>
                  <a:gd name="T7" fmla="*/ 0 h 362"/>
                  <a:gd name="T8" fmla="*/ 103 w 130"/>
                  <a:gd name="T9" fmla="*/ 237 h 362"/>
                  <a:gd name="T10" fmla="*/ 10 w 130"/>
                  <a:gd name="T11" fmla="*/ 336 h 362"/>
                  <a:gd name="T12" fmla="*/ 0 w 130"/>
                  <a:gd name="T13" fmla="*/ 336 h 362"/>
                  <a:gd name="T14" fmla="*/ 0 w 130"/>
                  <a:gd name="T15" fmla="*/ 361 h 362"/>
                  <a:gd name="T16" fmla="*/ 10 w 130"/>
                  <a:gd name="T17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362">
                    <a:moveTo>
                      <a:pt x="10" y="362"/>
                    </a:moveTo>
                    <a:cubicBezTo>
                      <a:pt x="126" y="362"/>
                      <a:pt x="130" y="310"/>
                      <a:pt x="130" y="237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237"/>
                      <a:pt x="103" y="237"/>
                      <a:pt x="103" y="237"/>
                    </a:cubicBezTo>
                    <a:cubicBezTo>
                      <a:pt x="103" y="292"/>
                      <a:pt x="105" y="336"/>
                      <a:pt x="10" y="336"/>
                    </a:cubicBezTo>
                    <a:cubicBezTo>
                      <a:pt x="7" y="336"/>
                      <a:pt x="3" y="336"/>
                      <a:pt x="0" y="33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3" y="362"/>
                      <a:pt x="7" y="362"/>
                      <a:pt x="10" y="3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DD546119-6589-719C-A9FC-DE6835B9D3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3688" y="4022726"/>
                <a:ext cx="90487" cy="92075"/>
              </a:xfrm>
              <a:custGeom>
                <a:avLst/>
                <a:gdLst>
                  <a:gd name="T0" fmla="*/ 19 w 38"/>
                  <a:gd name="T1" fmla="*/ 38 h 38"/>
                  <a:gd name="T2" fmla="*/ 0 w 38"/>
                  <a:gd name="T3" fmla="*/ 19 h 38"/>
                  <a:gd name="T4" fmla="*/ 19 w 38"/>
                  <a:gd name="T5" fmla="*/ 0 h 38"/>
                  <a:gd name="T6" fmla="*/ 38 w 38"/>
                  <a:gd name="T7" fmla="*/ 19 h 38"/>
                  <a:gd name="T8" fmla="*/ 19 w 38"/>
                  <a:gd name="T9" fmla="*/ 38 h 38"/>
                  <a:gd name="T10" fmla="*/ 19 w 38"/>
                  <a:gd name="T11" fmla="*/ 2 h 38"/>
                  <a:gd name="T12" fmla="*/ 3 w 38"/>
                  <a:gd name="T13" fmla="*/ 19 h 38"/>
                  <a:gd name="T14" fmla="*/ 19 w 38"/>
                  <a:gd name="T15" fmla="*/ 35 h 38"/>
                  <a:gd name="T16" fmla="*/ 36 w 38"/>
                  <a:gd name="T17" fmla="*/ 19 h 38"/>
                  <a:gd name="T18" fmla="*/ 19 w 38"/>
                  <a:gd name="T19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8">
                    <a:moveTo>
                      <a:pt x="19" y="38"/>
                    </a:moveTo>
                    <a:cubicBezTo>
                      <a:pt x="9" y="38"/>
                      <a:pt x="0" y="2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30" y="0"/>
                      <a:pt x="38" y="8"/>
                      <a:pt x="38" y="19"/>
                    </a:cubicBezTo>
                    <a:cubicBezTo>
                      <a:pt x="38" y="29"/>
                      <a:pt x="30" y="38"/>
                      <a:pt x="19" y="38"/>
                    </a:cubicBezTo>
                    <a:close/>
                    <a:moveTo>
                      <a:pt x="19" y="2"/>
                    </a:moveTo>
                    <a:cubicBezTo>
                      <a:pt x="10" y="2"/>
                      <a:pt x="3" y="10"/>
                      <a:pt x="3" y="19"/>
                    </a:cubicBezTo>
                    <a:cubicBezTo>
                      <a:pt x="3" y="28"/>
                      <a:pt x="10" y="35"/>
                      <a:pt x="19" y="35"/>
                    </a:cubicBezTo>
                    <a:cubicBezTo>
                      <a:pt x="28" y="35"/>
                      <a:pt x="36" y="28"/>
                      <a:pt x="36" y="19"/>
                    </a:cubicBezTo>
                    <a:cubicBezTo>
                      <a:pt x="36" y="10"/>
                      <a:pt x="28" y="2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id="{FDFD8BA4-758A-423C-8BE1-C6F523C635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2263" y="4041776"/>
                <a:ext cx="41275" cy="53975"/>
              </a:xfrm>
              <a:custGeom>
                <a:avLst/>
                <a:gdLst>
                  <a:gd name="T0" fmla="*/ 8 w 17"/>
                  <a:gd name="T1" fmla="*/ 13 h 22"/>
                  <a:gd name="T2" fmla="*/ 2 w 17"/>
                  <a:gd name="T3" fmla="*/ 13 h 22"/>
                  <a:gd name="T4" fmla="*/ 2 w 17"/>
                  <a:gd name="T5" fmla="*/ 22 h 22"/>
                  <a:gd name="T6" fmla="*/ 0 w 17"/>
                  <a:gd name="T7" fmla="*/ 22 h 22"/>
                  <a:gd name="T8" fmla="*/ 0 w 17"/>
                  <a:gd name="T9" fmla="*/ 0 h 22"/>
                  <a:gd name="T10" fmla="*/ 9 w 17"/>
                  <a:gd name="T11" fmla="*/ 0 h 22"/>
                  <a:gd name="T12" fmla="*/ 17 w 17"/>
                  <a:gd name="T13" fmla="*/ 7 h 22"/>
                  <a:gd name="T14" fmla="*/ 12 w 17"/>
                  <a:gd name="T15" fmla="*/ 13 h 22"/>
                  <a:gd name="T16" fmla="*/ 16 w 17"/>
                  <a:gd name="T17" fmla="*/ 22 h 22"/>
                  <a:gd name="T18" fmla="*/ 13 w 17"/>
                  <a:gd name="T19" fmla="*/ 22 h 22"/>
                  <a:gd name="T20" fmla="*/ 8 w 17"/>
                  <a:gd name="T21" fmla="*/ 13 h 22"/>
                  <a:gd name="T22" fmla="*/ 9 w 17"/>
                  <a:gd name="T23" fmla="*/ 11 h 22"/>
                  <a:gd name="T24" fmla="*/ 14 w 17"/>
                  <a:gd name="T25" fmla="*/ 7 h 22"/>
                  <a:gd name="T26" fmla="*/ 9 w 17"/>
                  <a:gd name="T27" fmla="*/ 3 h 22"/>
                  <a:gd name="T28" fmla="*/ 2 w 17"/>
                  <a:gd name="T29" fmla="*/ 3 h 22"/>
                  <a:gd name="T30" fmla="*/ 2 w 17"/>
                  <a:gd name="T31" fmla="*/ 11 h 22"/>
                  <a:gd name="T32" fmla="*/ 9 w 17"/>
                  <a:gd name="T3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22">
                    <a:moveTo>
                      <a:pt x="8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7" y="2"/>
                      <a:pt x="17" y="7"/>
                    </a:cubicBezTo>
                    <a:cubicBezTo>
                      <a:pt x="17" y="10"/>
                      <a:pt x="15" y="12"/>
                      <a:pt x="12" y="1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3" y="22"/>
                      <a:pt x="13" y="22"/>
                      <a:pt x="13" y="22"/>
                    </a:cubicBezTo>
                    <a:lnTo>
                      <a:pt x="8" y="13"/>
                    </a:lnTo>
                    <a:close/>
                    <a:moveTo>
                      <a:pt x="9" y="11"/>
                    </a:moveTo>
                    <a:cubicBezTo>
                      <a:pt x="12" y="11"/>
                      <a:pt x="14" y="10"/>
                      <a:pt x="14" y="7"/>
                    </a:cubicBezTo>
                    <a:cubicBezTo>
                      <a:pt x="14" y="4"/>
                      <a:pt x="12" y="3"/>
                      <a:pt x="9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9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66011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F06EA5-F0C9-9DC4-6F2C-EEEA631A6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7" cy="40152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98D256D-7052-6019-5C56-A9B47AA57870}"/>
              </a:ext>
            </a:extLst>
          </p:cNvPr>
          <p:cNvGrpSpPr/>
          <p:nvPr userDrawn="1"/>
        </p:nvGrpSpPr>
        <p:grpSpPr>
          <a:xfrm>
            <a:off x="0" y="3695694"/>
            <a:ext cx="12192000" cy="3170257"/>
            <a:chOff x="0" y="3687743"/>
            <a:chExt cx="12192000" cy="317025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3D8E9A-51B0-F8A5-BAF9-CC2827DAE49D}"/>
                </a:ext>
              </a:extLst>
            </p:cNvPr>
            <p:cNvSpPr/>
            <p:nvPr userDrawn="1"/>
          </p:nvSpPr>
          <p:spPr>
            <a:xfrm>
              <a:off x="0" y="3687743"/>
              <a:ext cx="12192000" cy="3170257"/>
            </a:xfrm>
            <a:prstGeom prst="rect">
              <a:avLst/>
            </a:prstGeom>
            <a:solidFill>
              <a:srgbClr val="7CA631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769C9E-979C-7AC1-E0CF-337532F1CFC5}"/>
                </a:ext>
              </a:extLst>
            </p:cNvPr>
            <p:cNvSpPr/>
            <p:nvPr userDrawn="1"/>
          </p:nvSpPr>
          <p:spPr>
            <a:xfrm>
              <a:off x="0" y="3798276"/>
              <a:ext cx="12191999" cy="3059724"/>
            </a:xfrm>
            <a:prstGeom prst="rect">
              <a:avLst/>
            </a:prstGeom>
            <a:solidFill>
              <a:srgbClr val="2D6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046DC61-35FC-56E1-B0AC-E37D15185DF6}"/>
              </a:ext>
            </a:extLst>
          </p:cNvPr>
          <p:cNvGrpSpPr/>
          <p:nvPr userDrawn="1"/>
        </p:nvGrpSpPr>
        <p:grpSpPr>
          <a:xfrm>
            <a:off x="4785848" y="4495226"/>
            <a:ext cx="2620304" cy="1385275"/>
            <a:chOff x="4785848" y="4495226"/>
            <a:chExt cx="2620304" cy="1385275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244AD3ED-6F83-CCD7-31B3-FD97ED0AB9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85848" y="4495226"/>
              <a:ext cx="2620304" cy="5277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A552DE-A1B8-9B6B-FCD9-5661521C2E25}"/>
                </a:ext>
              </a:extLst>
            </p:cNvPr>
            <p:cNvGrpSpPr/>
            <p:nvPr userDrawn="1"/>
          </p:nvGrpSpPr>
          <p:grpSpPr>
            <a:xfrm>
              <a:off x="5181600" y="5378107"/>
              <a:ext cx="1828800" cy="502394"/>
              <a:chOff x="1855788" y="3378201"/>
              <a:chExt cx="3709987" cy="1019175"/>
            </a:xfrm>
            <a:solidFill>
              <a:schemeClr val="bg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11990D1-FA8B-B9FB-1834-D6713F07B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650" y="4197351"/>
                <a:ext cx="160337" cy="196850"/>
              </a:xfrm>
              <a:custGeom>
                <a:avLst/>
                <a:gdLst>
                  <a:gd name="T0" fmla="*/ 0 w 101"/>
                  <a:gd name="T1" fmla="*/ 0 h 124"/>
                  <a:gd name="T2" fmla="*/ 13 w 101"/>
                  <a:gd name="T3" fmla="*/ 0 h 124"/>
                  <a:gd name="T4" fmla="*/ 87 w 101"/>
                  <a:gd name="T5" fmla="*/ 101 h 124"/>
                  <a:gd name="T6" fmla="*/ 87 w 101"/>
                  <a:gd name="T7" fmla="*/ 0 h 124"/>
                  <a:gd name="T8" fmla="*/ 101 w 101"/>
                  <a:gd name="T9" fmla="*/ 0 h 124"/>
                  <a:gd name="T10" fmla="*/ 101 w 101"/>
                  <a:gd name="T11" fmla="*/ 124 h 124"/>
                  <a:gd name="T12" fmla="*/ 89 w 101"/>
                  <a:gd name="T13" fmla="*/ 124 h 124"/>
                  <a:gd name="T14" fmla="*/ 12 w 101"/>
                  <a:gd name="T15" fmla="*/ 18 h 124"/>
                  <a:gd name="T16" fmla="*/ 12 w 101"/>
                  <a:gd name="T17" fmla="*/ 124 h 124"/>
                  <a:gd name="T18" fmla="*/ 0 w 101"/>
                  <a:gd name="T19" fmla="*/ 124 h 124"/>
                  <a:gd name="T20" fmla="*/ 0 w 101"/>
                  <a:gd name="T2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24">
                    <a:moveTo>
                      <a:pt x="0" y="0"/>
                    </a:moveTo>
                    <a:lnTo>
                      <a:pt x="13" y="0"/>
                    </a:lnTo>
                    <a:lnTo>
                      <a:pt x="87" y="101"/>
                    </a:lnTo>
                    <a:lnTo>
                      <a:pt x="87" y="0"/>
                    </a:lnTo>
                    <a:lnTo>
                      <a:pt x="101" y="0"/>
                    </a:lnTo>
                    <a:lnTo>
                      <a:pt x="101" y="124"/>
                    </a:lnTo>
                    <a:lnTo>
                      <a:pt x="89" y="124"/>
                    </a:lnTo>
                    <a:lnTo>
                      <a:pt x="12" y="18"/>
                    </a:lnTo>
                    <a:lnTo>
                      <a:pt x="12" y="124"/>
                    </a:lnTo>
                    <a:lnTo>
                      <a:pt x="0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48D148AC-26E8-BC69-1B04-787220577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200" y="4197351"/>
                <a:ext cx="130175" cy="196850"/>
              </a:xfrm>
              <a:custGeom>
                <a:avLst/>
                <a:gdLst>
                  <a:gd name="T0" fmla="*/ 0 w 82"/>
                  <a:gd name="T1" fmla="*/ 0 h 124"/>
                  <a:gd name="T2" fmla="*/ 82 w 82"/>
                  <a:gd name="T3" fmla="*/ 0 h 124"/>
                  <a:gd name="T4" fmla="*/ 82 w 82"/>
                  <a:gd name="T5" fmla="*/ 12 h 124"/>
                  <a:gd name="T6" fmla="*/ 13 w 82"/>
                  <a:gd name="T7" fmla="*/ 12 h 124"/>
                  <a:gd name="T8" fmla="*/ 13 w 82"/>
                  <a:gd name="T9" fmla="*/ 53 h 124"/>
                  <a:gd name="T10" fmla="*/ 80 w 82"/>
                  <a:gd name="T11" fmla="*/ 53 h 124"/>
                  <a:gd name="T12" fmla="*/ 80 w 82"/>
                  <a:gd name="T13" fmla="*/ 65 h 124"/>
                  <a:gd name="T14" fmla="*/ 13 w 82"/>
                  <a:gd name="T15" fmla="*/ 65 h 124"/>
                  <a:gd name="T16" fmla="*/ 13 w 82"/>
                  <a:gd name="T17" fmla="*/ 112 h 124"/>
                  <a:gd name="T18" fmla="*/ 82 w 82"/>
                  <a:gd name="T19" fmla="*/ 112 h 124"/>
                  <a:gd name="T20" fmla="*/ 82 w 82"/>
                  <a:gd name="T21" fmla="*/ 124 h 124"/>
                  <a:gd name="T22" fmla="*/ 0 w 82"/>
                  <a:gd name="T23" fmla="*/ 124 h 124"/>
                  <a:gd name="T24" fmla="*/ 0 w 82"/>
                  <a:gd name="T2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124">
                    <a:moveTo>
                      <a:pt x="0" y="0"/>
                    </a:moveTo>
                    <a:lnTo>
                      <a:pt x="82" y="0"/>
                    </a:lnTo>
                    <a:lnTo>
                      <a:pt x="82" y="12"/>
                    </a:lnTo>
                    <a:lnTo>
                      <a:pt x="13" y="12"/>
                    </a:lnTo>
                    <a:lnTo>
                      <a:pt x="13" y="53"/>
                    </a:lnTo>
                    <a:lnTo>
                      <a:pt x="80" y="53"/>
                    </a:lnTo>
                    <a:lnTo>
                      <a:pt x="80" y="65"/>
                    </a:lnTo>
                    <a:lnTo>
                      <a:pt x="13" y="65"/>
                    </a:lnTo>
                    <a:lnTo>
                      <a:pt x="13" y="112"/>
                    </a:lnTo>
                    <a:lnTo>
                      <a:pt x="82" y="112"/>
                    </a:lnTo>
                    <a:lnTo>
                      <a:pt x="82" y="124"/>
                    </a:lnTo>
                    <a:lnTo>
                      <a:pt x="0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24CA36FF-DEFA-60CF-753B-C8D265A82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125" y="4197351"/>
                <a:ext cx="166687" cy="196850"/>
              </a:xfrm>
              <a:custGeom>
                <a:avLst/>
                <a:gdLst>
                  <a:gd name="T0" fmla="*/ 46 w 105"/>
                  <a:gd name="T1" fmla="*/ 12 h 124"/>
                  <a:gd name="T2" fmla="*/ 0 w 105"/>
                  <a:gd name="T3" fmla="*/ 12 h 124"/>
                  <a:gd name="T4" fmla="*/ 0 w 105"/>
                  <a:gd name="T5" fmla="*/ 0 h 124"/>
                  <a:gd name="T6" fmla="*/ 105 w 105"/>
                  <a:gd name="T7" fmla="*/ 0 h 124"/>
                  <a:gd name="T8" fmla="*/ 105 w 105"/>
                  <a:gd name="T9" fmla="*/ 12 h 124"/>
                  <a:gd name="T10" fmla="*/ 59 w 105"/>
                  <a:gd name="T11" fmla="*/ 12 h 124"/>
                  <a:gd name="T12" fmla="*/ 59 w 105"/>
                  <a:gd name="T13" fmla="*/ 124 h 124"/>
                  <a:gd name="T14" fmla="*/ 46 w 105"/>
                  <a:gd name="T15" fmla="*/ 124 h 124"/>
                  <a:gd name="T16" fmla="*/ 46 w 105"/>
                  <a:gd name="T17" fmla="*/ 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124">
                    <a:moveTo>
                      <a:pt x="46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5" y="12"/>
                    </a:lnTo>
                    <a:lnTo>
                      <a:pt x="59" y="12"/>
                    </a:lnTo>
                    <a:lnTo>
                      <a:pt x="59" y="124"/>
                    </a:lnTo>
                    <a:lnTo>
                      <a:pt x="46" y="124"/>
                    </a:lnTo>
                    <a:lnTo>
                      <a:pt x="4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120D3EDF-0684-4436-55CF-971498DDF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800" y="4197351"/>
                <a:ext cx="268287" cy="196850"/>
              </a:xfrm>
              <a:custGeom>
                <a:avLst/>
                <a:gdLst>
                  <a:gd name="T0" fmla="*/ 0 w 169"/>
                  <a:gd name="T1" fmla="*/ 0 h 124"/>
                  <a:gd name="T2" fmla="*/ 14 w 169"/>
                  <a:gd name="T3" fmla="*/ 0 h 124"/>
                  <a:gd name="T4" fmla="*/ 45 w 169"/>
                  <a:gd name="T5" fmla="*/ 101 h 124"/>
                  <a:gd name="T6" fmla="*/ 78 w 169"/>
                  <a:gd name="T7" fmla="*/ 0 h 124"/>
                  <a:gd name="T8" fmla="*/ 91 w 169"/>
                  <a:gd name="T9" fmla="*/ 0 h 124"/>
                  <a:gd name="T10" fmla="*/ 124 w 169"/>
                  <a:gd name="T11" fmla="*/ 101 h 124"/>
                  <a:gd name="T12" fmla="*/ 155 w 169"/>
                  <a:gd name="T13" fmla="*/ 0 h 124"/>
                  <a:gd name="T14" fmla="*/ 169 w 169"/>
                  <a:gd name="T15" fmla="*/ 0 h 124"/>
                  <a:gd name="T16" fmla="*/ 128 w 169"/>
                  <a:gd name="T17" fmla="*/ 124 h 124"/>
                  <a:gd name="T18" fmla="*/ 118 w 169"/>
                  <a:gd name="T19" fmla="*/ 124 h 124"/>
                  <a:gd name="T20" fmla="*/ 85 w 169"/>
                  <a:gd name="T21" fmla="*/ 21 h 124"/>
                  <a:gd name="T22" fmla="*/ 51 w 169"/>
                  <a:gd name="T23" fmla="*/ 124 h 124"/>
                  <a:gd name="T24" fmla="*/ 39 w 169"/>
                  <a:gd name="T25" fmla="*/ 124 h 124"/>
                  <a:gd name="T26" fmla="*/ 0 w 169"/>
                  <a:gd name="T2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9" h="124">
                    <a:moveTo>
                      <a:pt x="0" y="0"/>
                    </a:moveTo>
                    <a:lnTo>
                      <a:pt x="14" y="0"/>
                    </a:lnTo>
                    <a:lnTo>
                      <a:pt x="45" y="101"/>
                    </a:lnTo>
                    <a:lnTo>
                      <a:pt x="78" y="0"/>
                    </a:lnTo>
                    <a:lnTo>
                      <a:pt x="91" y="0"/>
                    </a:lnTo>
                    <a:lnTo>
                      <a:pt x="124" y="101"/>
                    </a:lnTo>
                    <a:lnTo>
                      <a:pt x="155" y="0"/>
                    </a:lnTo>
                    <a:lnTo>
                      <a:pt x="169" y="0"/>
                    </a:lnTo>
                    <a:lnTo>
                      <a:pt x="128" y="124"/>
                    </a:lnTo>
                    <a:lnTo>
                      <a:pt x="118" y="124"/>
                    </a:lnTo>
                    <a:lnTo>
                      <a:pt x="85" y="21"/>
                    </a:lnTo>
                    <a:lnTo>
                      <a:pt x="51" y="124"/>
                    </a:lnTo>
                    <a:lnTo>
                      <a:pt x="39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B1C3861F-C279-D881-C5A4-36B11331C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7550" y="4192588"/>
                <a:ext cx="198437" cy="204788"/>
              </a:xfrm>
              <a:custGeom>
                <a:avLst/>
                <a:gdLst>
                  <a:gd name="T0" fmla="*/ 0 w 83"/>
                  <a:gd name="T1" fmla="*/ 43 h 85"/>
                  <a:gd name="T2" fmla="*/ 42 w 83"/>
                  <a:gd name="T3" fmla="*/ 0 h 85"/>
                  <a:gd name="T4" fmla="*/ 83 w 83"/>
                  <a:gd name="T5" fmla="*/ 43 h 85"/>
                  <a:gd name="T6" fmla="*/ 42 w 83"/>
                  <a:gd name="T7" fmla="*/ 85 h 85"/>
                  <a:gd name="T8" fmla="*/ 0 w 83"/>
                  <a:gd name="T9" fmla="*/ 43 h 85"/>
                  <a:gd name="T10" fmla="*/ 74 w 83"/>
                  <a:gd name="T11" fmla="*/ 43 h 85"/>
                  <a:gd name="T12" fmla="*/ 42 w 83"/>
                  <a:gd name="T13" fmla="*/ 9 h 85"/>
                  <a:gd name="T14" fmla="*/ 9 w 83"/>
                  <a:gd name="T15" fmla="*/ 43 h 85"/>
                  <a:gd name="T16" fmla="*/ 42 w 83"/>
                  <a:gd name="T17" fmla="*/ 77 h 85"/>
                  <a:gd name="T18" fmla="*/ 74 w 83"/>
                  <a:gd name="T19" fmla="*/ 4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85">
                    <a:moveTo>
                      <a:pt x="0" y="43"/>
                    </a:moveTo>
                    <a:cubicBezTo>
                      <a:pt x="0" y="13"/>
                      <a:pt x="15" y="0"/>
                      <a:pt x="42" y="0"/>
                    </a:cubicBezTo>
                    <a:cubicBezTo>
                      <a:pt x="68" y="0"/>
                      <a:pt x="83" y="13"/>
                      <a:pt x="83" y="43"/>
                    </a:cubicBezTo>
                    <a:cubicBezTo>
                      <a:pt x="83" y="72"/>
                      <a:pt x="68" y="85"/>
                      <a:pt x="42" y="85"/>
                    </a:cubicBezTo>
                    <a:cubicBezTo>
                      <a:pt x="15" y="85"/>
                      <a:pt x="0" y="72"/>
                      <a:pt x="0" y="43"/>
                    </a:cubicBezTo>
                    <a:close/>
                    <a:moveTo>
                      <a:pt x="74" y="43"/>
                    </a:moveTo>
                    <a:cubicBezTo>
                      <a:pt x="74" y="21"/>
                      <a:pt x="64" y="9"/>
                      <a:pt x="42" y="9"/>
                    </a:cubicBezTo>
                    <a:cubicBezTo>
                      <a:pt x="19" y="9"/>
                      <a:pt x="9" y="21"/>
                      <a:pt x="9" y="43"/>
                    </a:cubicBezTo>
                    <a:cubicBezTo>
                      <a:pt x="9" y="65"/>
                      <a:pt x="19" y="77"/>
                      <a:pt x="42" y="77"/>
                    </a:cubicBezTo>
                    <a:cubicBezTo>
                      <a:pt x="64" y="77"/>
                      <a:pt x="74" y="65"/>
                      <a:pt x="7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50F348CA-52E4-F4B5-CD96-39FF7F4F5A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8850" y="4197351"/>
                <a:ext cx="150812" cy="196850"/>
              </a:xfrm>
              <a:custGeom>
                <a:avLst/>
                <a:gdLst>
                  <a:gd name="T0" fmla="*/ 33 w 63"/>
                  <a:gd name="T1" fmla="*/ 48 h 82"/>
                  <a:gd name="T2" fmla="*/ 8 w 63"/>
                  <a:gd name="T3" fmla="*/ 48 h 82"/>
                  <a:gd name="T4" fmla="*/ 8 w 63"/>
                  <a:gd name="T5" fmla="*/ 82 h 82"/>
                  <a:gd name="T6" fmla="*/ 0 w 63"/>
                  <a:gd name="T7" fmla="*/ 82 h 82"/>
                  <a:gd name="T8" fmla="*/ 0 w 63"/>
                  <a:gd name="T9" fmla="*/ 0 h 82"/>
                  <a:gd name="T10" fmla="*/ 35 w 63"/>
                  <a:gd name="T11" fmla="*/ 0 h 82"/>
                  <a:gd name="T12" fmla="*/ 63 w 63"/>
                  <a:gd name="T13" fmla="*/ 24 h 82"/>
                  <a:gd name="T14" fmla="*/ 42 w 63"/>
                  <a:gd name="T15" fmla="*/ 48 h 82"/>
                  <a:gd name="T16" fmla="*/ 61 w 63"/>
                  <a:gd name="T17" fmla="*/ 82 h 82"/>
                  <a:gd name="T18" fmla="*/ 52 w 63"/>
                  <a:gd name="T19" fmla="*/ 82 h 82"/>
                  <a:gd name="T20" fmla="*/ 33 w 63"/>
                  <a:gd name="T21" fmla="*/ 48 h 82"/>
                  <a:gd name="T22" fmla="*/ 35 w 63"/>
                  <a:gd name="T23" fmla="*/ 40 h 82"/>
                  <a:gd name="T24" fmla="*/ 54 w 63"/>
                  <a:gd name="T25" fmla="*/ 24 h 82"/>
                  <a:gd name="T26" fmla="*/ 35 w 63"/>
                  <a:gd name="T27" fmla="*/ 8 h 82"/>
                  <a:gd name="T28" fmla="*/ 8 w 63"/>
                  <a:gd name="T29" fmla="*/ 8 h 82"/>
                  <a:gd name="T30" fmla="*/ 8 w 63"/>
                  <a:gd name="T31" fmla="*/ 40 h 82"/>
                  <a:gd name="T32" fmla="*/ 35 w 63"/>
                  <a:gd name="T33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82">
                    <a:moveTo>
                      <a:pt x="33" y="48"/>
                    </a:moveTo>
                    <a:cubicBezTo>
                      <a:pt x="8" y="48"/>
                      <a:pt x="8" y="48"/>
                      <a:pt x="8" y="4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54" y="0"/>
                      <a:pt x="63" y="7"/>
                      <a:pt x="63" y="24"/>
                    </a:cubicBezTo>
                    <a:cubicBezTo>
                      <a:pt x="63" y="38"/>
                      <a:pt x="56" y="46"/>
                      <a:pt x="42" y="48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52" y="82"/>
                      <a:pt x="52" y="82"/>
                      <a:pt x="52" y="82"/>
                    </a:cubicBezTo>
                    <a:lnTo>
                      <a:pt x="33" y="48"/>
                    </a:lnTo>
                    <a:close/>
                    <a:moveTo>
                      <a:pt x="35" y="40"/>
                    </a:moveTo>
                    <a:cubicBezTo>
                      <a:pt x="47" y="40"/>
                      <a:pt x="54" y="37"/>
                      <a:pt x="54" y="24"/>
                    </a:cubicBezTo>
                    <a:cubicBezTo>
                      <a:pt x="54" y="11"/>
                      <a:pt x="47" y="8"/>
                      <a:pt x="35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40"/>
                      <a:pt x="8" y="40"/>
                      <a:pt x="8" y="40"/>
                    </a:cubicBezTo>
                    <a:lnTo>
                      <a:pt x="35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40A84883-B1A6-83BE-A3AD-7B6A0B4CB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2525" y="4197351"/>
                <a:ext cx="153987" cy="196850"/>
              </a:xfrm>
              <a:custGeom>
                <a:avLst/>
                <a:gdLst>
                  <a:gd name="T0" fmla="*/ 38 w 97"/>
                  <a:gd name="T1" fmla="*/ 57 h 124"/>
                  <a:gd name="T2" fmla="*/ 14 w 97"/>
                  <a:gd name="T3" fmla="*/ 85 h 124"/>
                  <a:gd name="T4" fmla="*/ 14 w 97"/>
                  <a:gd name="T5" fmla="*/ 124 h 124"/>
                  <a:gd name="T6" fmla="*/ 0 w 97"/>
                  <a:gd name="T7" fmla="*/ 124 h 124"/>
                  <a:gd name="T8" fmla="*/ 0 w 97"/>
                  <a:gd name="T9" fmla="*/ 0 h 124"/>
                  <a:gd name="T10" fmla="*/ 14 w 97"/>
                  <a:gd name="T11" fmla="*/ 0 h 124"/>
                  <a:gd name="T12" fmla="*/ 14 w 97"/>
                  <a:gd name="T13" fmla="*/ 68 h 124"/>
                  <a:gd name="T14" fmla="*/ 76 w 97"/>
                  <a:gd name="T15" fmla="*/ 0 h 124"/>
                  <a:gd name="T16" fmla="*/ 91 w 97"/>
                  <a:gd name="T17" fmla="*/ 0 h 124"/>
                  <a:gd name="T18" fmla="*/ 47 w 97"/>
                  <a:gd name="T19" fmla="*/ 48 h 124"/>
                  <a:gd name="T20" fmla="*/ 97 w 97"/>
                  <a:gd name="T21" fmla="*/ 124 h 124"/>
                  <a:gd name="T22" fmla="*/ 82 w 97"/>
                  <a:gd name="T23" fmla="*/ 124 h 124"/>
                  <a:gd name="T24" fmla="*/ 38 w 97"/>
                  <a:gd name="T25" fmla="*/ 5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24">
                    <a:moveTo>
                      <a:pt x="38" y="57"/>
                    </a:moveTo>
                    <a:lnTo>
                      <a:pt x="14" y="85"/>
                    </a:lnTo>
                    <a:lnTo>
                      <a:pt x="14" y="124"/>
                    </a:lnTo>
                    <a:lnTo>
                      <a:pt x="0" y="1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68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47" y="48"/>
                    </a:lnTo>
                    <a:lnTo>
                      <a:pt x="97" y="124"/>
                    </a:lnTo>
                    <a:lnTo>
                      <a:pt x="82" y="124"/>
                    </a:lnTo>
                    <a:lnTo>
                      <a:pt x="38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84A498A9-41AF-319C-C35F-199689443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3975" y="4192588"/>
                <a:ext cx="160337" cy="204788"/>
              </a:xfrm>
              <a:custGeom>
                <a:avLst/>
                <a:gdLst>
                  <a:gd name="T0" fmla="*/ 0 w 67"/>
                  <a:gd name="T1" fmla="*/ 75 h 85"/>
                  <a:gd name="T2" fmla="*/ 5 w 67"/>
                  <a:gd name="T3" fmla="*/ 69 h 85"/>
                  <a:gd name="T4" fmla="*/ 34 w 67"/>
                  <a:gd name="T5" fmla="*/ 77 h 85"/>
                  <a:gd name="T6" fmla="*/ 59 w 67"/>
                  <a:gd name="T7" fmla="*/ 61 h 85"/>
                  <a:gd name="T8" fmla="*/ 34 w 67"/>
                  <a:gd name="T9" fmla="*/ 45 h 85"/>
                  <a:gd name="T10" fmla="*/ 5 w 67"/>
                  <a:gd name="T11" fmla="*/ 22 h 85"/>
                  <a:gd name="T12" fmla="*/ 34 w 67"/>
                  <a:gd name="T13" fmla="*/ 0 h 85"/>
                  <a:gd name="T14" fmla="*/ 63 w 67"/>
                  <a:gd name="T15" fmla="*/ 8 h 85"/>
                  <a:gd name="T16" fmla="*/ 58 w 67"/>
                  <a:gd name="T17" fmla="*/ 15 h 85"/>
                  <a:gd name="T18" fmla="*/ 34 w 67"/>
                  <a:gd name="T19" fmla="*/ 8 h 85"/>
                  <a:gd name="T20" fmla="*/ 13 w 67"/>
                  <a:gd name="T21" fmla="*/ 22 h 85"/>
                  <a:gd name="T22" fmla="*/ 36 w 67"/>
                  <a:gd name="T23" fmla="*/ 37 h 85"/>
                  <a:gd name="T24" fmla="*/ 67 w 67"/>
                  <a:gd name="T25" fmla="*/ 61 h 85"/>
                  <a:gd name="T26" fmla="*/ 34 w 67"/>
                  <a:gd name="T27" fmla="*/ 85 h 85"/>
                  <a:gd name="T28" fmla="*/ 0 w 67"/>
                  <a:gd name="T29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85">
                    <a:moveTo>
                      <a:pt x="0" y="75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15" y="75"/>
                      <a:pt x="24" y="77"/>
                      <a:pt x="34" y="77"/>
                    </a:cubicBezTo>
                    <a:cubicBezTo>
                      <a:pt x="51" y="77"/>
                      <a:pt x="59" y="72"/>
                      <a:pt x="59" y="61"/>
                    </a:cubicBezTo>
                    <a:cubicBezTo>
                      <a:pt x="59" y="49"/>
                      <a:pt x="49" y="48"/>
                      <a:pt x="34" y="45"/>
                    </a:cubicBezTo>
                    <a:cubicBezTo>
                      <a:pt x="16" y="42"/>
                      <a:pt x="5" y="39"/>
                      <a:pt x="5" y="22"/>
                    </a:cubicBezTo>
                    <a:cubicBezTo>
                      <a:pt x="5" y="7"/>
                      <a:pt x="15" y="0"/>
                      <a:pt x="34" y="0"/>
                    </a:cubicBezTo>
                    <a:cubicBezTo>
                      <a:pt x="47" y="0"/>
                      <a:pt x="56" y="3"/>
                      <a:pt x="63" y="8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2" y="11"/>
                      <a:pt x="43" y="8"/>
                      <a:pt x="34" y="8"/>
                    </a:cubicBezTo>
                    <a:cubicBezTo>
                      <a:pt x="19" y="8"/>
                      <a:pt x="13" y="12"/>
                      <a:pt x="13" y="22"/>
                    </a:cubicBezTo>
                    <a:cubicBezTo>
                      <a:pt x="13" y="33"/>
                      <a:pt x="22" y="35"/>
                      <a:pt x="36" y="37"/>
                    </a:cubicBezTo>
                    <a:cubicBezTo>
                      <a:pt x="54" y="40"/>
                      <a:pt x="67" y="43"/>
                      <a:pt x="67" y="61"/>
                    </a:cubicBezTo>
                    <a:cubicBezTo>
                      <a:pt x="67" y="77"/>
                      <a:pt x="57" y="85"/>
                      <a:pt x="34" y="85"/>
                    </a:cubicBezTo>
                    <a:cubicBezTo>
                      <a:pt x="22" y="85"/>
                      <a:pt x="11" y="82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199BBF32-4657-F114-0FA6-738FFA6B1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350" y="3379788"/>
                <a:ext cx="352425" cy="730250"/>
              </a:xfrm>
              <a:custGeom>
                <a:avLst/>
                <a:gdLst>
                  <a:gd name="T0" fmla="*/ 120 w 147"/>
                  <a:gd name="T1" fmla="*/ 0 h 303"/>
                  <a:gd name="T2" fmla="*/ 0 w 147"/>
                  <a:gd name="T3" fmla="*/ 125 h 303"/>
                  <a:gd name="T4" fmla="*/ 0 w 147"/>
                  <a:gd name="T5" fmla="*/ 303 h 303"/>
                  <a:gd name="T6" fmla="*/ 27 w 147"/>
                  <a:gd name="T7" fmla="*/ 303 h 303"/>
                  <a:gd name="T8" fmla="*/ 27 w 147"/>
                  <a:gd name="T9" fmla="*/ 125 h 303"/>
                  <a:gd name="T10" fmla="*/ 120 w 147"/>
                  <a:gd name="T11" fmla="*/ 26 h 303"/>
                  <a:gd name="T12" fmla="*/ 147 w 147"/>
                  <a:gd name="T13" fmla="*/ 27 h 303"/>
                  <a:gd name="T14" fmla="*/ 147 w 147"/>
                  <a:gd name="T15" fmla="*/ 1 h 303"/>
                  <a:gd name="T16" fmla="*/ 120 w 147"/>
                  <a:gd name="T17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303">
                    <a:moveTo>
                      <a:pt x="120" y="0"/>
                    </a:moveTo>
                    <a:cubicBezTo>
                      <a:pt x="5" y="0"/>
                      <a:pt x="0" y="52"/>
                      <a:pt x="0" y="125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27" y="303"/>
                      <a:pt x="27" y="303"/>
                      <a:pt x="27" y="303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7" y="70"/>
                      <a:pt x="25" y="26"/>
                      <a:pt x="120" y="26"/>
                    </a:cubicBezTo>
                    <a:cubicBezTo>
                      <a:pt x="130" y="26"/>
                      <a:pt x="139" y="26"/>
                      <a:pt x="147" y="27"/>
                    </a:cubicBezTo>
                    <a:cubicBezTo>
                      <a:pt x="147" y="1"/>
                      <a:pt x="147" y="1"/>
                      <a:pt x="147" y="1"/>
                    </a:cubicBezTo>
                    <a:cubicBezTo>
                      <a:pt x="139" y="1"/>
                      <a:pt x="130" y="0"/>
                      <a:pt x="1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95541313-B99A-102D-D2C1-CDEA6BFF6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238" y="3394076"/>
                <a:ext cx="582612" cy="730250"/>
              </a:xfrm>
              <a:custGeom>
                <a:avLst/>
                <a:gdLst>
                  <a:gd name="T0" fmla="*/ 0 w 243"/>
                  <a:gd name="T1" fmla="*/ 181 h 303"/>
                  <a:gd name="T2" fmla="*/ 0 w 243"/>
                  <a:gd name="T3" fmla="*/ 0 h 303"/>
                  <a:gd name="T4" fmla="*/ 28 w 243"/>
                  <a:gd name="T5" fmla="*/ 0 h 303"/>
                  <a:gd name="T6" fmla="*/ 28 w 243"/>
                  <a:gd name="T7" fmla="*/ 182 h 303"/>
                  <a:gd name="T8" fmla="*/ 123 w 243"/>
                  <a:gd name="T9" fmla="*/ 278 h 303"/>
                  <a:gd name="T10" fmla="*/ 216 w 243"/>
                  <a:gd name="T11" fmla="*/ 179 h 303"/>
                  <a:gd name="T12" fmla="*/ 216 w 243"/>
                  <a:gd name="T13" fmla="*/ 0 h 303"/>
                  <a:gd name="T14" fmla="*/ 243 w 243"/>
                  <a:gd name="T15" fmla="*/ 0 h 303"/>
                  <a:gd name="T16" fmla="*/ 243 w 243"/>
                  <a:gd name="T17" fmla="*/ 179 h 303"/>
                  <a:gd name="T18" fmla="*/ 123 w 243"/>
                  <a:gd name="T19" fmla="*/ 303 h 303"/>
                  <a:gd name="T20" fmla="*/ 0 w 243"/>
                  <a:gd name="T21" fmla="*/ 181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3" h="303">
                    <a:moveTo>
                      <a:pt x="0" y="18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82"/>
                      <a:pt x="28" y="182"/>
                      <a:pt x="28" y="182"/>
                    </a:cubicBezTo>
                    <a:cubicBezTo>
                      <a:pt x="28" y="234"/>
                      <a:pt x="27" y="278"/>
                      <a:pt x="123" y="278"/>
                    </a:cubicBezTo>
                    <a:cubicBezTo>
                      <a:pt x="218" y="278"/>
                      <a:pt x="216" y="234"/>
                      <a:pt x="216" y="179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179"/>
                      <a:pt x="243" y="179"/>
                      <a:pt x="243" y="179"/>
                    </a:cubicBezTo>
                    <a:cubicBezTo>
                      <a:pt x="243" y="252"/>
                      <a:pt x="238" y="303"/>
                      <a:pt x="123" y="303"/>
                    </a:cubicBezTo>
                    <a:cubicBezTo>
                      <a:pt x="7" y="303"/>
                      <a:pt x="0" y="252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FF9BA80A-6467-1F31-7052-97B84903F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388" y="3379788"/>
                <a:ext cx="581025" cy="730250"/>
              </a:xfrm>
              <a:custGeom>
                <a:avLst/>
                <a:gdLst>
                  <a:gd name="T0" fmla="*/ 242 w 242"/>
                  <a:gd name="T1" fmla="*/ 122 h 303"/>
                  <a:gd name="T2" fmla="*/ 242 w 242"/>
                  <a:gd name="T3" fmla="*/ 303 h 303"/>
                  <a:gd name="T4" fmla="*/ 215 w 242"/>
                  <a:gd name="T5" fmla="*/ 303 h 303"/>
                  <a:gd name="T6" fmla="*/ 215 w 242"/>
                  <a:gd name="T7" fmla="*/ 122 h 303"/>
                  <a:gd name="T8" fmla="*/ 120 w 242"/>
                  <a:gd name="T9" fmla="*/ 26 h 303"/>
                  <a:gd name="T10" fmla="*/ 27 w 242"/>
                  <a:gd name="T11" fmla="*/ 125 h 303"/>
                  <a:gd name="T12" fmla="*/ 27 w 242"/>
                  <a:gd name="T13" fmla="*/ 303 h 303"/>
                  <a:gd name="T14" fmla="*/ 0 w 242"/>
                  <a:gd name="T15" fmla="*/ 303 h 303"/>
                  <a:gd name="T16" fmla="*/ 0 w 242"/>
                  <a:gd name="T17" fmla="*/ 125 h 303"/>
                  <a:gd name="T18" fmla="*/ 120 w 242"/>
                  <a:gd name="T19" fmla="*/ 0 h 303"/>
                  <a:gd name="T20" fmla="*/ 242 w 242"/>
                  <a:gd name="T21" fmla="*/ 122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2" h="303">
                    <a:moveTo>
                      <a:pt x="242" y="122"/>
                    </a:moveTo>
                    <a:cubicBezTo>
                      <a:pt x="242" y="303"/>
                      <a:pt x="242" y="303"/>
                      <a:pt x="242" y="303"/>
                    </a:cubicBezTo>
                    <a:cubicBezTo>
                      <a:pt x="215" y="303"/>
                      <a:pt x="215" y="303"/>
                      <a:pt x="215" y="303"/>
                    </a:cubicBezTo>
                    <a:cubicBezTo>
                      <a:pt x="215" y="122"/>
                      <a:pt x="215" y="122"/>
                      <a:pt x="215" y="122"/>
                    </a:cubicBezTo>
                    <a:cubicBezTo>
                      <a:pt x="215" y="70"/>
                      <a:pt x="215" y="26"/>
                      <a:pt x="120" y="26"/>
                    </a:cubicBezTo>
                    <a:cubicBezTo>
                      <a:pt x="25" y="26"/>
                      <a:pt x="27" y="70"/>
                      <a:pt x="27" y="125"/>
                    </a:cubicBezTo>
                    <a:cubicBezTo>
                      <a:pt x="27" y="303"/>
                      <a:pt x="27" y="303"/>
                      <a:pt x="27" y="303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52"/>
                      <a:pt x="5" y="0"/>
                      <a:pt x="120" y="0"/>
                    </a:cubicBezTo>
                    <a:cubicBezTo>
                      <a:pt x="235" y="0"/>
                      <a:pt x="242" y="52"/>
                      <a:pt x="242" y="1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E9618D79-3AEF-0377-C45B-EBA4F6639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650" y="3397251"/>
                <a:ext cx="61912" cy="7127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9F8ED83E-2DA6-EFDE-5070-A86C6CDEAE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7625" y="3397251"/>
                <a:ext cx="573087" cy="712788"/>
              </a:xfrm>
              <a:custGeom>
                <a:avLst/>
                <a:gdLst>
                  <a:gd name="T0" fmla="*/ 0 w 239"/>
                  <a:gd name="T1" fmla="*/ 0 h 296"/>
                  <a:gd name="T2" fmla="*/ 139 w 239"/>
                  <a:gd name="T3" fmla="*/ 0 h 296"/>
                  <a:gd name="T4" fmla="*/ 239 w 239"/>
                  <a:gd name="T5" fmla="*/ 95 h 296"/>
                  <a:gd name="T6" fmla="*/ 139 w 239"/>
                  <a:gd name="T7" fmla="*/ 193 h 296"/>
                  <a:gd name="T8" fmla="*/ 27 w 239"/>
                  <a:gd name="T9" fmla="*/ 193 h 296"/>
                  <a:gd name="T10" fmla="*/ 27 w 239"/>
                  <a:gd name="T11" fmla="*/ 296 h 296"/>
                  <a:gd name="T12" fmla="*/ 0 w 239"/>
                  <a:gd name="T13" fmla="*/ 296 h 296"/>
                  <a:gd name="T14" fmla="*/ 0 w 239"/>
                  <a:gd name="T15" fmla="*/ 0 h 296"/>
                  <a:gd name="T16" fmla="*/ 139 w 239"/>
                  <a:gd name="T17" fmla="*/ 167 h 296"/>
                  <a:gd name="T18" fmla="*/ 211 w 239"/>
                  <a:gd name="T19" fmla="*/ 96 h 296"/>
                  <a:gd name="T20" fmla="*/ 138 w 239"/>
                  <a:gd name="T21" fmla="*/ 26 h 296"/>
                  <a:gd name="T22" fmla="*/ 27 w 239"/>
                  <a:gd name="T23" fmla="*/ 26 h 296"/>
                  <a:gd name="T24" fmla="*/ 27 w 239"/>
                  <a:gd name="T25" fmla="*/ 167 h 296"/>
                  <a:gd name="T26" fmla="*/ 139 w 239"/>
                  <a:gd name="T27" fmla="*/ 16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9" h="296">
                    <a:moveTo>
                      <a:pt x="0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208" y="0"/>
                      <a:pt x="239" y="34"/>
                      <a:pt x="239" y="95"/>
                    </a:cubicBezTo>
                    <a:cubicBezTo>
                      <a:pt x="239" y="156"/>
                      <a:pt x="208" y="193"/>
                      <a:pt x="139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7" y="296"/>
                      <a:pt x="27" y="296"/>
                      <a:pt x="27" y="296"/>
                    </a:cubicBezTo>
                    <a:cubicBezTo>
                      <a:pt x="0" y="296"/>
                      <a:pt x="0" y="296"/>
                      <a:pt x="0" y="296"/>
                    </a:cubicBezTo>
                    <a:lnTo>
                      <a:pt x="0" y="0"/>
                    </a:lnTo>
                    <a:close/>
                    <a:moveTo>
                      <a:pt x="139" y="167"/>
                    </a:moveTo>
                    <a:cubicBezTo>
                      <a:pt x="187" y="167"/>
                      <a:pt x="211" y="143"/>
                      <a:pt x="211" y="96"/>
                    </a:cubicBezTo>
                    <a:cubicBezTo>
                      <a:pt x="211" y="49"/>
                      <a:pt x="185" y="26"/>
                      <a:pt x="138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167"/>
                      <a:pt x="27" y="167"/>
                      <a:pt x="27" y="167"/>
                    </a:cubicBezTo>
                    <a:lnTo>
                      <a:pt x="139" y="1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52C80246-AFCF-93F9-BC24-7FE5FD411C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5325" y="3378201"/>
                <a:ext cx="614362" cy="746125"/>
              </a:xfrm>
              <a:custGeom>
                <a:avLst/>
                <a:gdLst>
                  <a:gd name="T0" fmla="*/ 0 w 256"/>
                  <a:gd name="T1" fmla="*/ 155 h 310"/>
                  <a:gd name="T2" fmla="*/ 137 w 256"/>
                  <a:gd name="T3" fmla="*/ 0 h 310"/>
                  <a:gd name="T4" fmla="*/ 256 w 256"/>
                  <a:gd name="T5" fmla="*/ 160 h 310"/>
                  <a:gd name="T6" fmla="*/ 27 w 256"/>
                  <a:gd name="T7" fmla="*/ 160 h 310"/>
                  <a:gd name="T8" fmla="*/ 139 w 256"/>
                  <a:gd name="T9" fmla="*/ 286 h 310"/>
                  <a:gd name="T10" fmla="*/ 236 w 256"/>
                  <a:gd name="T11" fmla="*/ 254 h 310"/>
                  <a:gd name="T12" fmla="*/ 251 w 256"/>
                  <a:gd name="T13" fmla="*/ 274 h 310"/>
                  <a:gd name="T14" fmla="*/ 139 w 256"/>
                  <a:gd name="T15" fmla="*/ 310 h 310"/>
                  <a:gd name="T16" fmla="*/ 0 w 256"/>
                  <a:gd name="T17" fmla="*/ 155 h 310"/>
                  <a:gd name="T18" fmla="*/ 27 w 256"/>
                  <a:gd name="T19" fmla="*/ 135 h 310"/>
                  <a:gd name="T20" fmla="*/ 229 w 256"/>
                  <a:gd name="T21" fmla="*/ 135 h 310"/>
                  <a:gd name="T22" fmla="*/ 136 w 256"/>
                  <a:gd name="T23" fmla="*/ 25 h 310"/>
                  <a:gd name="T24" fmla="*/ 27 w 256"/>
                  <a:gd name="T25" fmla="*/ 13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6" h="310">
                    <a:moveTo>
                      <a:pt x="0" y="155"/>
                    </a:moveTo>
                    <a:cubicBezTo>
                      <a:pt x="0" y="68"/>
                      <a:pt x="25" y="0"/>
                      <a:pt x="137" y="0"/>
                    </a:cubicBezTo>
                    <a:cubicBezTo>
                      <a:pt x="252" y="0"/>
                      <a:pt x="256" y="78"/>
                      <a:pt x="256" y="160"/>
                    </a:cubicBezTo>
                    <a:cubicBezTo>
                      <a:pt x="27" y="160"/>
                      <a:pt x="27" y="160"/>
                      <a:pt x="27" y="160"/>
                    </a:cubicBezTo>
                    <a:cubicBezTo>
                      <a:pt x="27" y="232"/>
                      <a:pt x="45" y="286"/>
                      <a:pt x="139" y="286"/>
                    </a:cubicBezTo>
                    <a:cubicBezTo>
                      <a:pt x="189" y="286"/>
                      <a:pt x="212" y="272"/>
                      <a:pt x="236" y="254"/>
                    </a:cubicBezTo>
                    <a:cubicBezTo>
                      <a:pt x="251" y="274"/>
                      <a:pt x="251" y="274"/>
                      <a:pt x="251" y="274"/>
                    </a:cubicBezTo>
                    <a:cubicBezTo>
                      <a:pt x="224" y="294"/>
                      <a:pt x="192" y="310"/>
                      <a:pt x="139" y="310"/>
                    </a:cubicBezTo>
                    <a:cubicBezTo>
                      <a:pt x="22" y="310"/>
                      <a:pt x="0" y="242"/>
                      <a:pt x="0" y="155"/>
                    </a:cubicBezTo>
                    <a:close/>
                    <a:moveTo>
                      <a:pt x="27" y="135"/>
                    </a:moveTo>
                    <a:cubicBezTo>
                      <a:pt x="229" y="135"/>
                      <a:pt x="229" y="135"/>
                      <a:pt x="229" y="135"/>
                    </a:cubicBezTo>
                    <a:cubicBezTo>
                      <a:pt x="226" y="76"/>
                      <a:pt x="223" y="25"/>
                      <a:pt x="136" y="25"/>
                    </a:cubicBezTo>
                    <a:cubicBezTo>
                      <a:pt x="53" y="25"/>
                      <a:pt x="30" y="70"/>
                      <a:pt x="27" y="1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72779375-ECDA-E407-EBB0-223D665F6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788" y="3394076"/>
                <a:ext cx="312737" cy="873125"/>
              </a:xfrm>
              <a:custGeom>
                <a:avLst/>
                <a:gdLst>
                  <a:gd name="T0" fmla="*/ 10 w 130"/>
                  <a:gd name="T1" fmla="*/ 362 h 362"/>
                  <a:gd name="T2" fmla="*/ 130 w 130"/>
                  <a:gd name="T3" fmla="*/ 237 h 362"/>
                  <a:gd name="T4" fmla="*/ 130 w 130"/>
                  <a:gd name="T5" fmla="*/ 0 h 362"/>
                  <a:gd name="T6" fmla="*/ 103 w 130"/>
                  <a:gd name="T7" fmla="*/ 0 h 362"/>
                  <a:gd name="T8" fmla="*/ 103 w 130"/>
                  <a:gd name="T9" fmla="*/ 237 h 362"/>
                  <a:gd name="T10" fmla="*/ 10 w 130"/>
                  <a:gd name="T11" fmla="*/ 336 h 362"/>
                  <a:gd name="T12" fmla="*/ 0 w 130"/>
                  <a:gd name="T13" fmla="*/ 336 h 362"/>
                  <a:gd name="T14" fmla="*/ 0 w 130"/>
                  <a:gd name="T15" fmla="*/ 361 h 362"/>
                  <a:gd name="T16" fmla="*/ 10 w 130"/>
                  <a:gd name="T17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362">
                    <a:moveTo>
                      <a:pt x="10" y="362"/>
                    </a:moveTo>
                    <a:cubicBezTo>
                      <a:pt x="126" y="362"/>
                      <a:pt x="130" y="310"/>
                      <a:pt x="130" y="237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237"/>
                      <a:pt x="103" y="237"/>
                      <a:pt x="103" y="237"/>
                    </a:cubicBezTo>
                    <a:cubicBezTo>
                      <a:pt x="103" y="292"/>
                      <a:pt x="105" y="336"/>
                      <a:pt x="10" y="336"/>
                    </a:cubicBezTo>
                    <a:cubicBezTo>
                      <a:pt x="7" y="336"/>
                      <a:pt x="3" y="336"/>
                      <a:pt x="0" y="33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3" y="362"/>
                      <a:pt x="7" y="362"/>
                      <a:pt x="10" y="3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4B048B7E-E0EE-0CC5-DF92-93AC0409D3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3688" y="4022726"/>
                <a:ext cx="90487" cy="92075"/>
              </a:xfrm>
              <a:custGeom>
                <a:avLst/>
                <a:gdLst>
                  <a:gd name="T0" fmla="*/ 19 w 38"/>
                  <a:gd name="T1" fmla="*/ 38 h 38"/>
                  <a:gd name="T2" fmla="*/ 0 w 38"/>
                  <a:gd name="T3" fmla="*/ 19 h 38"/>
                  <a:gd name="T4" fmla="*/ 19 w 38"/>
                  <a:gd name="T5" fmla="*/ 0 h 38"/>
                  <a:gd name="T6" fmla="*/ 38 w 38"/>
                  <a:gd name="T7" fmla="*/ 19 h 38"/>
                  <a:gd name="T8" fmla="*/ 19 w 38"/>
                  <a:gd name="T9" fmla="*/ 38 h 38"/>
                  <a:gd name="T10" fmla="*/ 19 w 38"/>
                  <a:gd name="T11" fmla="*/ 2 h 38"/>
                  <a:gd name="T12" fmla="*/ 3 w 38"/>
                  <a:gd name="T13" fmla="*/ 19 h 38"/>
                  <a:gd name="T14" fmla="*/ 19 w 38"/>
                  <a:gd name="T15" fmla="*/ 35 h 38"/>
                  <a:gd name="T16" fmla="*/ 36 w 38"/>
                  <a:gd name="T17" fmla="*/ 19 h 38"/>
                  <a:gd name="T18" fmla="*/ 19 w 38"/>
                  <a:gd name="T19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8">
                    <a:moveTo>
                      <a:pt x="19" y="38"/>
                    </a:moveTo>
                    <a:cubicBezTo>
                      <a:pt x="9" y="38"/>
                      <a:pt x="0" y="2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30" y="0"/>
                      <a:pt x="38" y="8"/>
                      <a:pt x="38" y="19"/>
                    </a:cubicBezTo>
                    <a:cubicBezTo>
                      <a:pt x="38" y="29"/>
                      <a:pt x="30" y="38"/>
                      <a:pt x="19" y="38"/>
                    </a:cubicBezTo>
                    <a:close/>
                    <a:moveTo>
                      <a:pt x="19" y="2"/>
                    </a:moveTo>
                    <a:cubicBezTo>
                      <a:pt x="10" y="2"/>
                      <a:pt x="3" y="10"/>
                      <a:pt x="3" y="19"/>
                    </a:cubicBezTo>
                    <a:cubicBezTo>
                      <a:pt x="3" y="28"/>
                      <a:pt x="10" y="35"/>
                      <a:pt x="19" y="35"/>
                    </a:cubicBezTo>
                    <a:cubicBezTo>
                      <a:pt x="28" y="35"/>
                      <a:pt x="36" y="28"/>
                      <a:pt x="36" y="19"/>
                    </a:cubicBezTo>
                    <a:cubicBezTo>
                      <a:pt x="36" y="10"/>
                      <a:pt x="28" y="2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B32A72DF-CF32-C7FA-0C5B-3F72E96801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2263" y="4041776"/>
                <a:ext cx="41275" cy="53975"/>
              </a:xfrm>
              <a:custGeom>
                <a:avLst/>
                <a:gdLst>
                  <a:gd name="T0" fmla="*/ 8 w 17"/>
                  <a:gd name="T1" fmla="*/ 13 h 22"/>
                  <a:gd name="T2" fmla="*/ 2 w 17"/>
                  <a:gd name="T3" fmla="*/ 13 h 22"/>
                  <a:gd name="T4" fmla="*/ 2 w 17"/>
                  <a:gd name="T5" fmla="*/ 22 h 22"/>
                  <a:gd name="T6" fmla="*/ 0 w 17"/>
                  <a:gd name="T7" fmla="*/ 22 h 22"/>
                  <a:gd name="T8" fmla="*/ 0 w 17"/>
                  <a:gd name="T9" fmla="*/ 0 h 22"/>
                  <a:gd name="T10" fmla="*/ 9 w 17"/>
                  <a:gd name="T11" fmla="*/ 0 h 22"/>
                  <a:gd name="T12" fmla="*/ 17 w 17"/>
                  <a:gd name="T13" fmla="*/ 7 h 22"/>
                  <a:gd name="T14" fmla="*/ 12 w 17"/>
                  <a:gd name="T15" fmla="*/ 13 h 22"/>
                  <a:gd name="T16" fmla="*/ 16 w 17"/>
                  <a:gd name="T17" fmla="*/ 22 h 22"/>
                  <a:gd name="T18" fmla="*/ 13 w 17"/>
                  <a:gd name="T19" fmla="*/ 22 h 22"/>
                  <a:gd name="T20" fmla="*/ 8 w 17"/>
                  <a:gd name="T21" fmla="*/ 13 h 22"/>
                  <a:gd name="T22" fmla="*/ 9 w 17"/>
                  <a:gd name="T23" fmla="*/ 11 h 22"/>
                  <a:gd name="T24" fmla="*/ 14 w 17"/>
                  <a:gd name="T25" fmla="*/ 7 h 22"/>
                  <a:gd name="T26" fmla="*/ 9 w 17"/>
                  <a:gd name="T27" fmla="*/ 3 h 22"/>
                  <a:gd name="T28" fmla="*/ 2 w 17"/>
                  <a:gd name="T29" fmla="*/ 3 h 22"/>
                  <a:gd name="T30" fmla="*/ 2 w 17"/>
                  <a:gd name="T31" fmla="*/ 11 h 22"/>
                  <a:gd name="T32" fmla="*/ 9 w 17"/>
                  <a:gd name="T3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22">
                    <a:moveTo>
                      <a:pt x="8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7" y="2"/>
                      <a:pt x="17" y="7"/>
                    </a:cubicBezTo>
                    <a:cubicBezTo>
                      <a:pt x="17" y="10"/>
                      <a:pt x="15" y="12"/>
                      <a:pt x="12" y="1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3" y="22"/>
                      <a:pt x="13" y="22"/>
                      <a:pt x="13" y="22"/>
                    </a:cubicBezTo>
                    <a:lnTo>
                      <a:pt x="8" y="13"/>
                    </a:lnTo>
                    <a:close/>
                    <a:moveTo>
                      <a:pt x="9" y="11"/>
                    </a:moveTo>
                    <a:cubicBezTo>
                      <a:pt x="12" y="11"/>
                      <a:pt x="14" y="10"/>
                      <a:pt x="14" y="7"/>
                    </a:cubicBezTo>
                    <a:cubicBezTo>
                      <a:pt x="14" y="4"/>
                      <a:pt x="12" y="3"/>
                      <a:pt x="9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9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5842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city skyline at night&#10;&#10;Description automatically generated">
            <a:extLst>
              <a:ext uri="{FF2B5EF4-FFF2-40B4-BE49-F238E27FC236}">
                <a16:creationId xmlns:a16="http://schemas.microsoft.com/office/drawing/2014/main" id="{2E79A9C2-AD63-B66C-838A-F9F5BA3E33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152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98D256D-7052-6019-5C56-A9B47AA57870}"/>
              </a:ext>
            </a:extLst>
          </p:cNvPr>
          <p:cNvGrpSpPr/>
          <p:nvPr userDrawn="1"/>
        </p:nvGrpSpPr>
        <p:grpSpPr>
          <a:xfrm>
            <a:off x="0" y="3695694"/>
            <a:ext cx="12192000" cy="3170257"/>
            <a:chOff x="0" y="3687743"/>
            <a:chExt cx="12192000" cy="317025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3D8E9A-51B0-F8A5-BAF9-CC2827DAE49D}"/>
                </a:ext>
              </a:extLst>
            </p:cNvPr>
            <p:cNvSpPr/>
            <p:nvPr userDrawn="1"/>
          </p:nvSpPr>
          <p:spPr>
            <a:xfrm>
              <a:off x="0" y="3687743"/>
              <a:ext cx="12192000" cy="3170257"/>
            </a:xfrm>
            <a:prstGeom prst="rect">
              <a:avLst/>
            </a:prstGeom>
            <a:solidFill>
              <a:srgbClr val="7CA631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769C9E-979C-7AC1-E0CF-337532F1CFC5}"/>
                </a:ext>
              </a:extLst>
            </p:cNvPr>
            <p:cNvSpPr/>
            <p:nvPr userDrawn="1"/>
          </p:nvSpPr>
          <p:spPr>
            <a:xfrm>
              <a:off x="0" y="3798276"/>
              <a:ext cx="12191999" cy="3059724"/>
            </a:xfrm>
            <a:prstGeom prst="rect">
              <a:avLst/>
            </a:prstGeom>
            <a:solidFill>
              <a:srgbClr val="2D6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046DC61-35FC-56E1-B0AC-E37D15185DF6}"/>
              </a:ext>
            </a:extLst>
          </p:cNvPr>
          <p:cNvGrpSpPr/>
          <p:nvPr userDrawn="1"/>
        </p:nvGrpSpPr>
        <p:grpSpPr>
          <a:xfrm>
            <a:off x="4785848" y="4495226"/>
            <a:ext cx="2620304" cy="1385275"/>
            <a:chOff x="4785848" y="4495226"/>
            <a:chExt cx="2620304" cy="1385275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244AD3ED-6F83-CCD7-31B3-FD97ED0AB9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85848" y="4495226"/>
              <a:ext cx="2620304" cy="5277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A552DE-A1B8-9B6B-FCD9-5661521C2E25}"/>
                </a:ext>
              </a:extLst>
            </p:cNvPr>
            <p:cNvGrpSpPr/>
            <p:nvPr userDrawn="1"/>
          </p:nvGrpSpPr>
          <p:grpSpPr>
            <a:xfrm>
              <a:off x="5181600" y="5378107"/>
              <a:ext cx="1828800" cy="502394"/>
              <a:chOff x="1855788" y="3378201"/>
              <a:chExt cx="3709987" cy="1019175"/>
            </a:xfrm>
            <a:solidFill>
              <a:schemeClr val="bg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11990D1-FA8B-B9FB-1834-D6713F07B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650" y="4197351"/>
                <a:ext cx="160337" cy="196850"/>
              </a:xfrm>
              <a:custGeom>
                <a:avLst/>
                <a:gdLst>
                  <a:gd name="T0" fmla="*/ 0 w 101"/>
                  <a:gd name="T1" fmla="*/ 0 h 124"/>
                  <a:gd name="T2" fmla="*/ 13 w 101"/>
                  <a:gd name="T3" fmla="*/ 0 h 124"/>
                  <a:gd name="T4" fmla="*/ 87 w 101"/>
                  <a:gd name="T5" fmla="*/ 101 h 124"/>
                  <a:gd name="T6" fmla="*/ 87 w 101"/>
                  <a:gd name="T7" fmla="*/ 0 h 124"/>
                  <a:gd name="T8" fmla="*/ 101 w 101"/>
                  <a:gd name="T9" fmla="*/ 0 h 124"/>
                  <a:gd name="T10" fmla="*/ 101 w 101"/>
                  <a:gd name="T11" fmla="*/ 124 h 124"/>
                  <a:gd name="T12" fmla="*/ 89 w 101"/>
                  <a:gd name="T13" fmla="*/ 124 h 124"/>
                  <a:gd name="T14" fmla="*/ 12 w 101"/>
                  <a:gd name="T15" fmla="*/ 18 h 124"/>
                  <a:gd name="T16" fmla="*/ 12 w 101"/>
                  <a:gd name="T17" fmla="*/ 124 h 124"/>
                  <a:gd name="T18" fmla="*/ 0 w 101"/>
                  <a:gd name="T19" fmla="*/ 124 h 124"/>
                  <a:gd name="T20" fmla="*/ 0 w 101"/>
                  <a:gd name="T2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24">
                    <a:moveTo>
                      <a:pt x="0" y="0"/>
                    </a:moveTo>
                    <a:lnTo>
                      <a:pt x="13" y="0"/>
                    </a:lnTo>
                    <a:lnTo>
                      <a:pt x="87" y="101"/>
                    </a:lnTo>
                    <a:lnTo>
                      <a:pt x="87" y="0"/>
                    </a:lnTo>
                    <a:lnTo>
                      <a:pt x="101" y="0"/>
                    </a:lnTo>
                    <a:lnTo>
                      <a:pt x="101" y="124"/>
                    </a:lnTo>
                    <a:lnTo>
                      <a:pt x="89" y="124"/>
                    </a:lnTo>
                    <a:lnTo>
                      <a:pt x="12" y="18"/>
                    </a:lnTo>
                    <a:lnTo>
                      <a:pt x="12" y="124"/>
                    </a:lnTo>
                    <a:lnTo>
                      <a:pt x="0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48D148AC-26E8-BC69-1B04-787220577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200" y="4197351"/>
                <a:ext cx="130175" cy="196850"/>
              </a:xfrm>
              <a:custGeom>
                <a:avLst/>
                <a:gdLst>
                  <a:gd name="T0" fmla="*/ 0 w 82"/>
                  <a:gd name="T1" fmla="*/ 0 h 124"/>
                  <a:gd name="T2" fmla="*/ 82 w 82"/>
                  <a:gd name="T3" fmla="*/ 0 h 124"/>
                  <a:gd name="T4" fmla="*/ 82 w 82"/>
                  <a:gd name="T5" fmla="*/ 12 h 124"/>
                  <a:gd name="T6" fmla="*/ 13 w 82"/>
                  <a:gd name="T7" fmla="*/ 12 h 124"/>
                  <a:gd name="T8" fmla="*/ 13 w 82"/>
                  <a:gd name="T9" fmla="*/ 53 h 124"/>
                  <a:gd name="T10" fmla="*/ 80 w 82"/>
                  <a:gd name="T11" fmla="*/ 53 h 124"/>
                  <a:gd name="T12" fmla="*/ 80 w 82"/>
                  <a:gd name="T13" fmla="*/ 65 h 124"/>
                  <a:gd name="T14" fmla="*/ 13 w 82"/>
                  <a:gd name="T15" fmla="*/ 65 h 124"/>
                  <a:gd name="T16" fmla="*/ 13 w 82"/>
                  <a:gd name="T17" fmla="*/ 112 h 124"/>
                  <a:gd name="T18" fmla="*/ 82 w 82"/>
                  <a:gd name="T19" fmla="*/ 112 h 124"/>
                  <a:gd name="T20" fmla="*/ 82 w 82"/>
                  <a:gd name="T21" fmla="*/ 124 h 124"/>
                  <a:gd name="T22" fmla="*/ 0 w 82"/>
                  <a:gd name="T23" fmla="*/ 124 h 124"/>
                  <a:gd name="T24" fmla="*/ 0 w 82"/>
                  <a:gd name="T2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124">
                    <a:moveTo>
                      <a:pt x="0" y="0"/>
                    </a:moveTo>
                    <a:lnTo>
                      <a:pt x="82" y="0"/>
                    </a:lnTo>
                    <a:lnTo>
                      <a:pt x="82" y="12"/>
                    </a:lnTo>
                    <a:lnTo>
                      <a:pt x="13" y="12"/>
                    </a:lnTo>
                    <a:lnTo>
                      <a:pt x="13" y="53"/>
                    </a:lnTo>
                    <a:lnTo>
                      <a:pt x="80" y="53"/>
                    </a:lnTo>
                    <a:lnTo>
                      <a:pt x="80" y="65"/>
                    </a:lnTo>
                    <a:lnTo>
                      <a:pt x="13" y="65"/>
                    </a:lnTo>
                    <a:lnTo>
                      <a:pt x="13" y="112"/>
                    </a:lnTo>
                    <a:lnTo>
                      <a:pt x="82" y="112"/>
                    </a:lnTo>
                    <a:lnTo>
                      <a:pt x="82" y="124"/>
                    </a:lnTo>
                    <a:lnTo>
                      <a:pt x="0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24CA36FF-DEFA-60CF-753B-C8D265A82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125" y="4197351"/>
                <a:ext cx="166687" cy="196850"/>
              </a:xfrm>
              <a:custGeom>
                <a:avLst/>
                <a:gdLst>
                  <a:gd name="T0" fmla="*/ 46 w 105"/>
                  <a:gd name="T1" fmla="*/ 12 h 124"/>
                  <a:gd name="T2" fmla="*/ 0 w 105"/>
                  <a:gd name="T3" fmla="*/ 12 h 124"/>
                  <a:gd name="T4" fmla="*/ 0 w 105"/>
                  <a:gd name="T5" fmla="*/ 0 h 124"/>
                  <a:gd name="T6" fmla="*/ 105 w 105"/>
                  <a:gd name="T7" fmla="*/ 0 h 124"/>
                  <a:gd name="T8" fmla="*/ 105 w 105"/>
                  <a:gd name="T9" fmla="*/ 12 h 124"/>
                  <a:gd name="T10" fmla="*/ 59 w 105"/>
                  <a:gd name="T11" fmla="*/ 12 h 124"/>
                  <a:gd name="T12" fmla="*/ 59 w 105"/>
                  <a:gd name="T13" fmla="*/ 124 h 124"/>
                  <a:gd name="T14" fmla="*/ 46 w 105"/>
                  <a:gd name="T15" fmla="*/ 124 h 124"/>
                  <a:gd name="T16" fmla="*/ 46 w 105"/>
                  <a:gd name="T17" fmla="*/ 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124">
                    <a:moveTo>
                      <a:pt x="46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5" y="12"/>
                    </a:lnTo>
                    <a:lnTo>
                      <a:pt x="59" y="12"/>
                    </a:lnTo>
                    <a:lnTo>
                      <a:pt x="59" y="124"/>
                    </a:lnTo>
                    <a:lnTo>
                      <a:pt x="46" y="124"/>
                    </a:lnTo>
                    <a:lnTo>
                      <a:pt x="4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120D3EDF-0684-4436-55CF-971498DDF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800" y="4197351"/>
                <a:ext cx="268287" cy="196850"/>
              </a:xfrm>
              <a:custGeom>
                <a:avLst/>
                <a:gdLst>
                  <a:gd name="T0" fmla="*/ 0 w 169"/>
                  <a:gd name="T1" fmla="*/ 0 h 124"/>
                  <a:gd name="T2" fmla="*/ 14 w 169"/>
                  <a:gd name="T3" fmla="*/ 0 h 124"/>
                  <a:gd name="T4" fmla="*/ 45 w 169"/>
                  <a:gd name="T5" fmla="*/ 101 h 124"/>
                  <a:gd name="T6" fmla="*/ 78 w 169"/>
                  <a:gd name="T7" fmla="*/ 0 h 124"/>
                  <a:gd name="T8" fmla="*/ 91 w 169"/>
                  <a:gd name="T9" fmla="*/ 0 h 124"/>
                  <a:gd name="T10" fmla="*/ 124 w 169"/>
                  <a:gd name="T11" fmla="*/ 101 h 124"/>
                  <a:gd name="T12" fmla="*/ 155 w 169"/>
                  <a:gd name="T13" fmla="*/ 0 h 124"/>
                  <a:gd name="T14" fmla="*/ 169 w 169"/>
                  <a:gd name="T15" fmla="*/ 0 h 124"/>
                  <a:gd name="T16" fmla="*/ 128 w 169"/>
                  <a:gd name="T17" fmla="*/ 124 h 124"/>
                  <a:gd name="T18" fmla="*/ 118 w 169"/>
                  <a:gd name="T19" fmla="*/ 124 h 124"/>
                  <a:gd name="T20" fmla="*/ 85 w 169"/>
                  <a:gd name="T21" fmla="*/ 21 h 124"/>
                  <a:gd name="T22" fmla="*/ 51 w 169"/>
                  <a:gd name="T23" fmla="*/ 124 h 124"/>
                  <a:gd name="T24" fmla="*/ 39 w 169"/>
                  <a:gd name="T25" fmla="*/ 124 h 124"/>
                  <a:gd name="T26" fmla="*/ 0 w 169"/>
                  <a:gd name="T2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9" h="124">
                    <a:moveTo>
                      <a:pt x="0" y="0"/>
                    </a:moveTo>
                    <a:lnTo>
                      <a:pt x="14" y="0"/>
                    </a:lnTo>
                    <a:lnTo>
                      <a:pt x="45" y="101"/>
                    </a:lnTo>
                    <a:lnTo>
                      <a:pt x="78" y="0"/>
                    </a:lnTo>
                    <a:lnTo>
                      <a:pt x="91" y="0"/>
                    </a:lnTo>
                    <a:lnTo>
                      <a:pt x="124" y="101"/>
                    </a:lnTo>
                    <a:lnTo>
                      <a:pt x="155" y="0"/>
                    </a:lnTo>
                    <a:lnTo>
                      <a:pt x="169" y="0"/>
                    </a:lnTo>
                    <a:lnTo>
                      <a:pt x="128" y="124"/>
                    </a:lnTo>
                    <a:lnTo>
                      <a:pt x="118" y="124"/>
                    </a:lnTo>
                    <a:lnTo>
                      <a:pt x="85" y="21"/>
                    </a:lnTo>
                    <a:lnTo>
                      <a:pt x="51" y="124"/>
                    </a:lnTo>
                    <a:lnTo>
                      <a:pt x="39" y="1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B1C3861F-C279-D881-C5A4-36B11331C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7550" y="4192588"/>
                <a:ext cx="198437" cy="204788"/>
              </a:xfrm>
              <a:custGeom>
                <a:avLst/>
                <a:gdLst>
                  <a:gd name="T0" fmla="*/ 0 w 83"/>
                  <a:gd name="T1" fmla="*/ 43 h 85"/>
                  <a:gd name="T2" fmla="*/ 42 w 83"/>
                  <a:gd name="T3" fmla="*/ 0 h 85"/>
                  <a:gd name="T4" fmla="*/ 83 w 83"/>
                  <a:gd name="T5" fmla="*/ 43 h 85"/>
                  <a:gd name="T6" fmla="*/ 42 w 83"/>
                  <a:gd name="T7" fmla="*/ 85 h 85"/>
                  <a:gd name="T8" fmla="*/ 0 w 83"/>
                  <a:gd name="T9" fmla="*/ 43 h 85"/>
                  <a:gd name="T10" fmla="*/ 74 w 83"/>
                  <a:gd name="T11" fmla="*/ 43 h 85"/>
                  <a:gd name="T12" fmla="*/ 42 w 83"/>
                  <a:gd name="T13" fmla="*/ 9 h 85"/>
                  <a:gd name="T14" fmla="*/ 9 w 83"/>
                  <a:gd name="T15" fmla="*/ 43 h 85"/>
                  <a:gd name="T16" fmla="*/ 42 w 83"/>
                  <a:gd name="T17" fmla="*/ 77 h 85"/>
                  <a:gd name="T18" fmla="*/ 74 w 83"/>
                  <a:gd name="T19" fmla="*/ 4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85">
                    <a:moveTo>
                      <a:pt x="0" y="43"/>
                    </a:moveTo>
                    <a:cubicBezTo>
                      <a:pt x="0" y="13"/>
                      <a:pt x="15" y="0"/>
                      <a:pt x="42" y="0"/>
                    </a:cubicBezTo>
                    <a:cubicBezTo>
                      <a:pt x="68" y="0"/>
                      <a:pt x="83" y="13"/>
                      <a:pt x="83" y="43"/>
                    </a:cubicBezTo>
                    <a:cubicBezTo>
                      <a:pt x="83" y="72"/>
                      <a:pt x="68" y="85"/>
                      <a:pt x="42" y="85"/>
                    </a:cubicBezTo>
                    <a:cubicBezTo>
                      <a:pt x="15" y="85"/>
                      <a:pt x="0" y="72"/>
                      <a:pt x="0" y="43"/>
                    </a:cubicBezTo>
                    <a:close/>
                    <a:moveTo>
                      <a:pt x="74" y="43"/>
                    </a:moveTo>
                    <a:cubicBezTo>
                      <a:pt x="74" y="21"/>
                      <a:pt x="64" y="9"/>
                      <a:pt x="42" y="9"/>
                    </a:cubicBezTo>
                    <a:cubicBezTo>
                      <a:pt x="19" y="9"/>
                      <a:pt x="9" y="21"/>
                      <a:pt x="9" y="43"/>
                    </a:cubicBezTo>
                    <a:cubicBezTo>
                      <a:pt x="9" y="65"/>
                      <a:pt x="19" y="77"/>
                      <a:pt x="42" y="77"/>
                    </a:cubicBezTo>
                    <a:cubicBezTo>
                      <a:pt x="64" y="77"/>
                      <a:pt x="74" y="65"/>
                      <a:pt x="7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50F348CA-52E4-F4B5-CD96-39FF7F4F5A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8850" y="4197351"/>
                <a:ext cx="150812" cy="196850"/>
              </a:xfrm>
              <a:custGeom>
                <a:avLst/>
                <a:gdLst>
                  <a:gd name="T0" fmla="*/ 33 w 63"/>
                  <a:gd name="T1" fmla="*/ 48 h 82"/>
                  <a:gd name="T2" fmla="*/ 8 w 63"/>
                  <a:gd name="T3" fmla="*/ 48 h 82"/>
                  <a:gd name="T4" fmla="*/ 8 w 63"/>
                  <a:gd name="T5" fmla="*/ 82 h 82"/>
                  <a:gd name="T6" fmla="*/ 0 w 63"/>
                  <a:gd name="T7" fmla="*/ 82 h 82"/>
                  <a:gd name="T8" fmla="*/ 0 w 63"/>
                  <a:gd name="T9" fmla="*/ 0 h 82"/>
                  <a:gd name="T10" fmla="*/ 35 w 63"/>
                  <a:gd name="T11" fmla="*/ 0 h 82"/>
                  <a:gd name="T12" fmla="*/ 63 w 63"/>
                  <a:gd name="T13" fmla="*/ 24 h 82"/>
                  <a:gd name="T14" fmla="*/ 42 w 63"/>
                  <a:gd name="T15" fmla="*/ 48 h 82"/>
                  <a:gd name="T16" fmla="*/ 61 w 63"/>
                  <a:gd name="T17" fmla="*/ 82 h 82"/>
                  <a:gd name="T18" fmla="*/ 52 w 63"/>
                  <a:gd name="T19" fmla="*/ 82 h 82"/>
                  <a:gd name="T20" fmla="*/ 33 w 63"/>
                  <a:gd name="T21" fmla="*/ 48 h 82"/>
                  <a:gd name="T22" fmla="*/ 35 w 63"/>
                  <a:gd name="T23" fmla="*/ 40 h 82"/>
                  <a:gd name="T24" fmla="*/ 54 w 63"/>
                  <a:gd name="T25" fmla="*/ 24 h 82"/>
                  <a:gd name="T26" fmla="*/ 35 w 63"/>
                  <a:gd name="T27" fmla="*/ 8 h 82"/>
                  <a:gd name="T28" fmla="*/ 8 w 63"/>
                  <a:gd name="T29" fmla="*/ 8 h 82"/>
                  <a:gd name="T30" fmla="*/ 8 w 63"/>
                  <a:gd name="T31" fmla="*/ 40 h 82"/>
                  <a:gd name="T32" fmla="*/ 35 w 63"/>
                  <a:gd name="T33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82">
                    <a:moveTo>
                      <a:pt x="33" y="48"/>
                    </a:moveTo>
                    <a:cubicBezTo>
                      <a:pt x="8" y="48"/>
                      <a:pt x="8" y="48"/>
                      <a:pt x="8" y="4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54" y="0"/>
                      <a:pt x="63" y="7"/>
                      <a:pt x="63" y="24"/>
                    </a:cubicBezTo>
                    <a:cubicBezTo>
                      <a:pt x="63" y="38"/>
                      <a:pt x="56" y="46"/>
                      <a:pt x="42" y="48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52" y="82"/>
                      <a:pt x="52" y="82"/>
                      <a:pt x="52" y="82"/>
                    </a:cubicBezTo>
                    <a:lnTo>
                      <a:pt x="33" y="48"/>
                    </a:lnTo>
                    <a:close/>
                    <a:moveTo>
                      <a:pt x="35" y="40"/>
                    </a:moveTo>
                    <a:cubicBezTo>
                      <a:pt x="47" y="40"/>
                      <a:pt x="54" y="37"/>
                      <a:pt x="54" y="24"/>
                    </a:cubicBezTo>
                    <a:cubicBezTo>
                      <a:pt x="54" y="11"/>
                      <a:pt x="47" y="8"/>
                      <a:pt x="35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40"/>
                      <a:pt x="8" y="40"/>
                      <a:pt x="8" y="40"/>
                    </a:cubicBezTo>
                    <a:lnTo>
                      <a:pt x="35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40A84883-B1A6-83BE-A3AD-7B6A0B4CB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2525" y="4197351"/>
                <a:ext cx="153987" cy="196850"/>
              </a:xfrm>
              <a:custGeom>
                <a:avLst/>
                <a:gdLst>
                  <a:gd name="T0" fmla="*/ 38 w 97"/>
                  <a:gd name="T1" fmla="*/ 57 h 124"/>
                  <a:gd name="T2" fmla="*/ 14 w 97"/>
                  <a:gd name="T3" fmla="*/ 85 h 124"/>
                  <a:gd name="T4" fmla="*/ 14 w 97"/>
                  <a:gd name="T5" fmla="*/ 124 h 124"/>
                  <a:gd name="T6" fmla="*/ 0 w 97"/>
                  <a:gd name="T7" fmla="*/ 124 h 124"/>
                  <a:gd name="T8" fmla="*/ 0 w 97"/>
                  <a:gd name="T9" fmla="*/ 0 h 124"/>
                  <a:gd name="T10" fmla="*/ 14 w 97"/>
                  <a:gd name="T11" fmla="*/ 0 h 124"/>
                  <a:gd name="T12" fmla="*/ 14 w 97"/>
                  <a:gd name="T13" fmla="*/ 68 h 124"/>
                  <a:gd name="T14" fmla="*/ 76 w 97"/>
                  <a:gd name="T15" fmla="*/ 0 h 124"/>
                  <a:gd name="T16" fmla="*/ 91 w 97"/>
                  <a:gd name="T17" fmla="*/ 0 h 124"/>
                  <a:gd name="T18" fmla="*/ 47 w 97"/>
                  <a:gd name="T19" fmla="*/ 48 h 124"/>
                  <a:gd name="T20" fmla="*/ 97 w 97"/>
                  <a:gd name="T21" fmla="*/ 124 h 124"/>
                  <a:gd name="T22" fmla="*/ 82 w 97"/>
                  <a:gd name="T23" fmla="*/ 124 h 124"/>
                  <a:gd name="T24" fmla="*/ 38 w 97"/>
                  <a:gd name="T25" fmla="*/ 5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24">
                    <a:moveTo>
                      <a:pt x="38" y="57"/>
                    </a:moveTo>
                    <a:lnTo>
                      <a:pt x="14" y="85"/>
                    </a:lnTo>
                    <a:lnTo>
                      <a:pt x="14" y="124"/>
                    </a:lnTo>
                    <a:lnTo>
                      <a:pt x="0" y="12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68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47" y="48"/>
                    </a:lnTo>
                    <a:lnTo>
                      <a:pt x="97" y="124"/>
                    </a:lnTo>
                    <a:lnTo>
                      <a:pt x="82" y="124"/>
                    </a:lnTo>
                    <a:lnTo>
                      <a:pt x="38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84A498A9-41AF-319C-C35F-199689443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3975" y="4192588"/>
                <a:ext cx="160337" cy="204788"/>
              </a:xfrm>
              <a:custGeom>
                <a:avLst/>
                <a:gdLst>
                  <a:gd name="T0" fmla="*/ 0 w 67"/>
                  <a:gd name="T1" fmla="*/ 75 h 85"/>
                  <a:gd name="T2" fmla="*/ 5 w 67"/>
                  <a:gd name="T3" fmla="*/ 69 h 85"/>
                  <a:gd name="T4" fmla="*/ 34 w 67"/>
                  <a:gd name="T5" fmla="*/ 77 h 85"/>
                  <a:gd name="T6" fmla="*/ 59 w 67"/>
                  <a:gd name="T7" fmla="*/ 61 h 85"/>
                  <a:gd name="T8" fmla="*/ 34 w 67"/>
                  <a:gd name="T9" fmla="*/ 45 h 85"/>
                  <a:gd name="T10" fmla="*/ 5 w 67"/>
                  <a:gd name="T11" fmla="*/ 22 h 85"/>
                  <a:gd name="T12" fmla="*/ 34 w 67"/>
                  <a:gd name="T13" fmla="*/ 0 h 85"/>
                  <a:gd name="T14" fmla="*/ 63 w 67"/>
                  <a:gd name="T15" fmla="*/ 8 h 85"/>
                  <a:gd name="T16" fmla="*/ 58 w 67"/>
                  <a:gd name="T17" fmla="*/ 15 h 85"/>
                  <a:gd name="T18" fmla="*/ 34 w 67"/>
                  <a:gd name="T19" fmla="*/ 8 h 85"/>
                  <a:gd name="T20" fmla="*/ 13 w 67"/>
                  <a:gd name="T21" fmla="*/ 22 h 85"/>
                  <a:gd name="T22" fmla="*/ 36 w 67"/>
                  <a:gd name="T23" fmla="*/ 37 h 85"/>
                  <a:gd name="T24" fmla="*/ 67 w 67"/>
                  <a:gd name="T25" fmla="*/ 61 h 85"/>
                  <a:gd name="T26" fmla="*/ 34 w 67"/>
                  <a:gd name="T27" fmla="*/ 85 h 85"/>
                  <a:gd name="T28" fmla="*/ 0 w 67"/>
                  <a:gd name="T29" fmla="*/ 7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85">
                    <a:moveTo>
                      <a:pt x="0" y="75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15" y="75"/>
                      <a:pt x="24" y="77"/>
                      <a:pt x="34" y="77"/>
                    </a:cubicBezTo>
                    <a:cubicBezTo>
                      <a:pt x="51" y="77"/>
                      <a:pt x="59" y="72"/>
                      <a:pt x="59" y="61"/>
                    </a:cubicBezTo>
                    <a:cubicBezTo>
                      <a:pt x="59" y="49"/>
                      <a:pt x="49" y="48"/>
                      <a:pt x="34" y="45"/>
                    </a:cubicBezTo>
                    <a:cubicBezTo>
                      <a:pt x="16" y="42"/>
                      <a:pt x="5" y="39"/>
                      <a:pt x="5" y="22"/>
                    </a:cubicBezTo>
                    <a:cubicBezTo>
                      <a:pt x="5" y="7"/>
                      <a:pt x="15" y="0"/>
                      <a:pt x="34" y="0"/>
                    </a:cubicBezTo>
                    <a:cubicBezTo>
                      <a:pt x="47" y="0"/>
                      <a:pt x="56" y="3"/>
                      <a:pt x="63" y="8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2" y="11"/>
                      <a:pt x="43" y="8"/>
                      <a:pt x="34" y="8"/>
                    </a:cubicBezTo>
                    <a:cubicBezTo>
                      <a:pt x="19" y="8"/>
                      <a:pt x="13" y="12"/>
                      <a:pt x="13" y="22"/>
                    </a:cubicBezTo>
                    <a:cubicBezTo>
                      <a:pt x="13" y="33"/>
                      <a:pt x="22" y="35"/>
                      <a:pt x="36" y="37"/>
                    </a:cubicBezTo>
                    <a:cubicBezTo>
                      <a:pt x="54" y="40"/>
                      <a:pt x="67" y="43"/>
                      <a:pt x="67" y="61"/>
                    </a:cubicBezTo>
                    <a:cubicBezTo>
                      <a:pt x="67" y="77"/>
                      <a:pt x="57" y="85"/>
                      <a:pt x="34" y="85"/>
                    </a:cubicBezTo>
                    <a:cubicBezTo>
                      <a:pt x="22" y="85"/>
                      <a:pt x="11" y="82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199BBF32-4657-F114-0FA6-738FFA6B1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350" y="3379788"/>
                <a:ext cx="352425" cy="730250"/>
              </a:xfrm>
              <a:custGeom>
                <a:avLst/>
                <a:gdLst>
                  <a:gd name="T0" fmla="*/ 120 w 147"/>
                  <a:gd name="T1" fmla="*/ 0 h 303"/>
                  <a:gd name="T2" fmla="*/ 0 w 147"/>
                  <a:gd name="T3" fmla="*/ 125 h 303"/>
                  <a:gd name="T4" fmla="*/ 0 w 147"/>
                  <a:gd name="T5" fmla="*/ 303 h 303"/>
                  <a:gd name="T6" fmla="*/ 27 w 147"/>
                  <a:gd name="T7" fmla="*/ 303 h 303"/>
                  <a:gd name="T8" fmla="*/ 27 w 147"/>
                  <a:gd name="T9" fmla="*/ 125 h 303"/>
                  <a:gd name="T10" fmla="*/ 120 w 147"/>
                  <a:gd name="T11" fmla="*/ 26 h 303"/>
                  <a:gd name="T12" fmla="*/ 147 w 147"/>
                  <a:gd name="T13" fmla="*/ 27 h 303"/>
                  <a:gd name="T14" fmla="*/ 147 w 147"/>
                  <a:gd name="T15" fmla="*/ 1 h 303"/>
                  <a:gd name="T16" fmla="*/ 120 w 147"/>
                  <a:gd name="T17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303">
                    <a:moveTo>
                      <a:pt x="120" y="0"/>
                    </a:moveTo>
                    <a:cubicBezTo>
                      <a:pt x="5" y="0"/>
                      <a:pt x="0" y="52"/>
                      <a:pt x="0" y="125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27" y="303"/>
                      <a:pt x="27" y="303"/>
                      <a:pt x="27" y="303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7" y="70"/>
                      <a:pt x="25" y="26"/>
                      <a:pt x="120" y="26"/>
                    </a:cubicBezTo>
                    <a:cubicBezTo>
                      <a:pt x="130" y="26"/>
                      <a:pt x="139" y="26"/>
                      <a:pt x="147" y="27"/>
                    </a:cubicBezTo>
                    <a:cubicBezTo>
                      <a:pt x="147" y="1"/>
                      <a:pt x="147" y="1"/>
                      <a:pt x="147" y="1"/>
                    </a:cubicBezTo>
                    <a:cubicBezTo>
                      <a:pt x="139" y="1"/>
                      <a:pt x="130" y="0"/>
                      <a:pt x="1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95541313-B99A-102D-D2C1-CDEA6BFF6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238" y="3394076"/>
                <a:ext cx="582612" cy="730250"/>
              </a:xfrm>
              <a:custGeom>
                <a:avLst/>
                <a:gdLst>
                  <a:gd name="T0" fmla="*/ 0 w 243"/>
                  <a:gd name="T1" fmla="*/ 181 h 303"/>
                  <a:gd name="T2" fmla="*/ 0 w 243"/>
                  <a:gd name="T3" fmla="*/ 0 h 303"/>
                  <a:gd name="T4" fmla="*/ 28 w 243"/>
                  <a:gd name="T5" fmla="*/ 0 h 303"/>
                  <a:gd name="T6" fmla="*/ 28 w 243"/>
                  <a:gd name="T7" fmla="*/ 182 h 303"/>
                  <a:gd name="T8" fmla="*/ 123 w 243"/>
                  <a:gd name="T9" fmla="*/ 278 h 303"/>
                  <a:gd name="T10" fmla="*/ 216 w 243"/>
                  <a:gd name="T11" fmla="*/ 179 h 303"/>
                  <a:gd name="T12" fmla="*/ 216 w 243"/>
                  <a:gd name="T13" fmla="*/ 0 h 303"/>
                  <a:gd name="T14" fmla="*/ 243 w 243"/>
                  <a:gd name="T15" fmla="*/ 0 h 303"/>
                  <a:gd name="T16" fmla="*/ 243 w 243"/>
                  <a:gd name="T17" fmla="*/ 179 h 303"/>
                  <a:gd name="T18" fmla="*/ 123 w 243"/>
                  <a:gd name="T19" fmla="*/ 303 h 303"/>
                  <a:gd name="T20" fmla="*/ 0 w 243"/>
                  <a:gd name="T21" fmla="*/ 181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3" h="303">
                    <a:moveTo>
                      <a:pt x="0" y="18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82"/>
                      <a:pt x="28" y="182"/>
                      <a:pt x="28" y="182"/>
                    </a:cubicBezTo>
                    <a:cubicBezTo>
                      <a:pt x="28" y="234"/>
                      <a:pt x="27" y="278"/>
                      <a:pt x="123" y="278"/>
                    </a:cubicBezTo>
                    <a:cubicBezTo>
                      <a:pt x="218" y="278"/>
                      <a:pt x="216" y="234"/>
                      <a:pt x="216" y="179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179"/>
                      <a:pt x="243" y="179"/>
                      <a:pt x="243" y="179"/>
                    </a:cubicBezTo>
                    <a:cubicBezTo>
                      <a:pt x="243" y="252"/>
                      <a:pt x="238" y="303"/>
                      <a:pt x="123" y="303"/>
                    </a:cubicBezTo>
                    <a:cubicBezTo>
                      <a:pt x="7" y="303"/>
                      <a:pt x="0" y="252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FF9BA80A-6467-1F31-7052-97B84903F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388" y="3379788"/>
                <a:ext cx="581025" cy="730250"/>
              </a:xfrm>
              <a:custGeom>
                <a:avLst/>
                <a:gdLst>
                  <a:gd name="T0" fmla="*/ 242 w 242"/>
                  <a:gd name="T1" fmla="*/ 122 h 303"/>
                  <a:gd name="T2" fmla="*/ 242 w 242"/>
                  <a:gd name="T3" fmla="*/ 303 h 303"/>
                  <a:gd name="T4" fmla="*/ 215 w 242"/>
                  <a:gd name="T5" fmla="*/ 303 h 303"/>
                  <a:gd name="T6" fmla="*/ 215 w 242"/>
                  <a:gd name="T7" fmla="*/ 122 h 303"/>
                  <a:gd name="T8" fmla="*/ 120 w 242"/>
                  <a:gd name="T9" fmla="*/ 26 h 303"/>
                  <a:gd name="T10" fmla="*/ 27 w 242"/>
                  <a:gd name="T11" fmla="*/ 125 h 303"/>
                  <a:gd name="T12" fmla="*/ 27 w 242"/>
                  <a:gd name="T13" fmla="*/ 303 h 303"/>
                  <a:gd name="T14" fmla="*/ 0 w 242"/>
                  <a:gd name="T15" fmla="*/ 303 h 303"/>
                  <a:gd name="T16" fmla="*/ 0 w 242"/>
                  <a:gd name="T17" fmla="*/ 125 h 303"/>
                  <a:gd name="T18" fmla="*/ 120 w 242"/>
                  <a:gd name="T19" fmla="*/ 0 h 303"/>
                  <a:gd name="T20" fmla="*/ 242 w 242"/>
                  <a:gd name="T21" fmla="*/ 122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2" h="303">
                    <a:moveTo>
                      <a:pt x="242" y="122"/>
                    </a:moveTo>
                    <a:cubicBezTo>
                      <a:pt x="242" y="303"/>
                      <a:pt x="242" y="303"/>
                      <a:pt x="242" y="303"/>
                    </a:cubicBezTo>
                    <a:cubicBezTo>
                      <a:pt x="215" y="303"/>
                      <a:pt x="215" y="303"/>
                      <a:pt x="215" y="303"/>
                    </a:cubicBezTo>
                    <a:cubicBezTo>
                      <a:pt x="215" y="122"/>
                      <a:pt x="215" y="122"/>
                      <a:pt x="215" y="122"/>
                    </a:cubicBezTo>
                    <a:cubicBezTo>
                      <a:pt x="215" y="70"/>
                      <a:pt x="215" y="26"/>
                      <a:pt x="120" y="26"/>
                    </a:cubicBezTo>
                    <a:cubicBezTo>
                      <a:pt x="25" y="26"/>
                      <a:pt x="27" y="70"/>
                      <a:pt x="27" y="125"/>
                    </a:cubicBezTo>
                    <a:cubicBezTo>
                      <a:pt x="27" y="303"/>
                      <a:pt x="27" y="303"/>
                      <a:pt x="27" y="303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52"/>
                      <a:pt x="5" y="0"/>
                      <a:pt x="120" y="0"/>
                    </a:cubicBezTo>
                    <a:cubicBezTo>
                      <a:pt x="235" y="0"/>
                      <a:pt x="242" y="52"/>
                      <a:pt x="242" y="1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E9618D79-3AEF-0377-C45B-EBA4F6639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650" y="3397251"/>
                <a:ext cx="61912" cy="7127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9F8ED83E-2DA6-EFDE-5070-A86C6CDEAE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7625" y="3397251"/>
                <a:ext cx="573087" cy="712788"/>
              </a:xfrm>
              <a:custGeom>
                <a:avLst/>
                <a:gdLst>
                  <a:gd name="T0" fmla="*/ 0 w 239"/>
                  <a:gd name="T1" fmla="*/ 0 h 296"/>
                  <a:gd name="T2" fmla="*/ 139 w 239"/>
                  <a:gd name="T3" fmla="*/ 0 h 296"/>
                  <a:gd name="T4" fmla="*/ 239 w 239"/>
                  <a:gd name="T5" fmla="*/ 95 h 296"/>
                  <a:gd name="T6" fmla="*/ 139 w 239"/>
                  <a:gd name="T7" fmla="*/ 193 h 296"/>
                  <a:gd name="T8" fmla="*/ 27 w 239"/>
                  <a:gd name="T9" fmla="*/ 193 h 296"/>
                  <a:gd name="T10" fmla="*/ 27 w 239"/>
                  <a:gd name="T11" fmla="*/ 296 h 296"/>
                  <a:gd name="T12" fmla="*/ 0 w 239"/>
                  <a:gd name="T13" fmla="*/ 296 h 296"/>
                  <a:gd name="T14" fmla="*/ 0 w 239"/>
                  <a:gd name="T15" fmla="*/ 0 h 296"/>
                  <a:gd name="T16" fmla="*/ 139 w 239"/>
                  <a:gd name="T17" fmla="*/ 167 h 296"/>
                  <a:gd name="T18" fmla="*/ 211 w 239"/>
                  <a:gd name="T19" fmla="*/ 96 h 296"/>
                  <a:gd name="T20" fmla="*/ 138 w 239"/>
                  <a:gd name="T21" fmla="*/ 26 h 296"/>
                  <a:gd name="T22" fmla="*/ 27 w 239"/>
                  <a:gd name="T23" fmla="*/ 26 h 296"/>
                  <a:gd name="T24" fmla="*/ 27 w 239"/>
                  <a:gd name="T25" fmla="*/ 167 h 296"/>
                  <a:gd name="T26" fmla="*/ 139 w 239"/>
                  <a:gd name="T27" fmla="*/ 16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9" h="296">
                    <a:moveTo>
                      <a:pt x="0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208" y="0"/>
                      <a:pt x="239" y="34"/>
                      <a:pt x="239" y="95"/>
                    </a:cubicBezTo>
                    <a:cubicBezTo>
                      <a:pt x="239" y="156"/>
                      <a:pt x="208" y="193"/>
                      <a:pt x="139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7" y="296"/>
                      <a:pt x="27" y="296"/>
                      <a:pt x="27" y="296"/>
                    </a:cubicBezTo>
                    <a:cubicBezTo>
                      <a:pt x="0" y="296"/>
                      <a:pt x="0" y="296"/>
                      <a:pt x="0" y="296"/>
                    </a:cubicBezTo>
                    <a:lnTo>
                      <a:pt x="0" y="0"/>
                    </a:lnTo>
                    <a:close/>
                    <a:moveTo>
                      <a:pt x="139" y="167"/>
                    </a:moveTo>
                    <a:cubicBezTo>
                      <a:pt x="187" y="167"/>
                      <a:pt x="211" y="143"/>
                      <a:pt x="211" y="96"/>
                    </a:cubicBezTo>
                    <a:cubicBezTo>
                      <a:pt x="211" y="49"/>
                      <a:pt x="185" y="26"/>
                      <a:pt x="138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167"/>
                      <a:pt x="27" y="167"/>
                      <a:pt x="27" y="167"/>
                    </a:cubicBezTo>
                    <a:lnTo>
                      <a:pt x="139" y="1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52C80246-AFCF-93F9-BC24-7FE5FD411C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5325" y="3378201"/>
                <a:ext cx="614362" cy="746125"/>
              </a:xfrm>
              <a:custGeom>
                <a:avLst/>
                <a:gdLst>
                  <a:gd name="T0" fmla="*/ 0 w 256"/>
                  <a:gd name="T1" fmla="*/ 155 h 310"/>
                  <a:gd name="T2" fmla="*/ 137 w 256"/>
                  <a:gd name="T3" fmla="*/ 0 h 310"/>
                  <a:gd name="T4" fmla="*/ 256 w 256"/>
                  <a:gd name="T5" fmla="*/ 160 h 310"/>
                  <a:gd name="T6" fmla="*/ 27 w 256"/>
                  <a:gd name="T7" fmla="*/ 160 h 310"/>
                  <a:gd name="T8" fmla="*/ 139 w 256"/>
                  <a:gd name="T9" fmla="*/ 286 h 310"/>
                  <a:gd name="T10" fmla="*/ 236 w 256"/>
                  <a:gd name="T11" fmla="*/ 254 h 310"/>
                  <a:gd name="T12" fmla="*/ 251 w 256"/>
                  <a:gd name="T13" fmla="*/ 274 h 310"/>
                  <a:gd name="T14" fmla="*/ 139 w 256"/>
                  <a:gd name="T15" fmla="*/ 310 h 310"/>
                  <a:gd name="T16" fmla="*/ 0 w 256"/>
                  <a:gd name="T17" fmla="*/ 155 h 310"/>
                  <a:gd name="T18" fmla="*/ 27 w 256"/>
                  <a:gd name="T19" fmla="*/ 135 h 310"/>
                  <a:gd name="T20" fmla="*/ 229 w 256"/>
                  <a:gd name="T21" fmla="*/ 135 h 310"/>
                  <a:gd name="T22" fmla="*/ 136 w 256"/>
                  <a:gd name="T23" fmla="*/ 25 h 310"/>
                  <a:gd name="T24" fmla="*/ 27 w 256"/>
                  <a:gd name="T25" fmla="*/ 13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6" h="310">
                    <a:moveTo>
                      <a:pt x="0" y="155"/>
                    </a:moveTo>
                    <a:cubicBezTo>
                      <a:pt x="0" y="68"/>
                      <a:pt x="25" y="0"/>
                      <a:pt x="137" y="0"/>
                    </a:cubicBezTo>
                    <a:cubicBezTo>
                      <a:pt x="252" y="0"/>
                      <a:pt x="256" y="78"/>
                      <a:pt x="256" y="160"/>
                    </a:cubicBezTo>
                    <a:cubicBezTo>
                      <a:pt x="27" y="160"/>
                      <a:pt x="27" y="160"/>
                      <a:pt x="27" y="160"/>
                    </a:cubicBezTo>
                    <a:cubicBezTo>
                      <a:pt x="27" y="232"/>
                      <a:pt x="45" y="286"/>
                      <a:pt x="139" y="286"/>
                    </a:cubicBezTo>
                    <a:cubicBezTo>
                      <a:pt x="189" y="286"/>
                      <a:pt x="212" y="272"/>
                      <a:pt x="236" y="254"/>
                    </a:cubicBezTo>
                    <a:cubicBezTo>
                      <a:pt x="251" y="274"/>
                      <a:pt x="251" y="274"/>
                      <a:pt x="251" y="274"/>
                    </a:cubicBezTo>
                    <a:cubicBezTo>
                      <a:pt x="224" y="294"/>
                      <a:pt x="192" y="310"/>
                      <a:pt x="139" y="310"/>
                    </a:cubicBezTo>
                    <a:cubicBezTo>
                      <a:pt x="22" y="310"/>
                      <a:pt x="0" y="242"/>
                      <a:pt x="0" y="155"/>
                    </a:cubicBezTo>
                    <a:close/>
                    <a:moveTo>
                      <a:pt x="27" y="135"/>
                    </a:moveTo>
                    <a:cubicBezTo>
                      <a:pt x="229" y="135"/>
                      <a:pt x="229" y="135"/>
                      <a:pt x="229" y="135"/>
                    </a:cubicBezTo>
                    <a:cubicBezTo>
                      <a:pt x="226" y="76"/>
                      <a:pt x="223" y="25"/>
                      <a:pt x="136" y="25"/>
                    </a:cubicBezTo>
                    <a:cubicBezTo>
                      <a:pt x="53" y="25"/>
                      <a:pt x="30" y="70"/>
                      <a:pt x="27" y="1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72779375-ECDA-E407-EBB0-223D665F6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788" y="3394076"/>
                <a:ext cx="312737" cy="873125"/>
              </a:xfrm>
              <a:custGeom>
                <a:avLst/>
                <a:gdLst>
                  <a:gd name="T0" fmla="*/ 10 w 130"/>
                  <a:gd name="T1" fmla="*/ 362 h 362"/>
                  <a:gd name="T2" fmla="*/ 130 w 130"/>
                  <a:gd name="T3" fmla="*/ 237 h 362"/>
                  <a:gd name="T4" fmla="*/ 130 w 130"/>
                  <a:gd name="T5" fmla="*/ 0 h 362"/>
                  <a:gd name="T6" fmla="*/ 103 w 130"/>
                  <a:gd name="T7" fmla="*/ 0 h 362"/>
                  <a:gd name="T8" fmla="*/ 103 w 130"/>
                  <a:gd name="T9" fmla="*/ 237 h 362"/>
                  <a:gd name="T10" fmla="*/ 10 w 130"/>
                  <a:gd name="T11" fmla="*/ 336 h 362"/>
                  <a:gd name="T12" fmla="*/ 0 w 130"/>
                  <a:gd name="T13" fmla="*/ 336 h 362"/>
                  <a:gd name="T14" fmla="*/ 0 w 130"/>
                  <a:gd name="T15" fmla="*/ 361 h 362"/>
                  <a:gd name="T16" fmla="*/ 10 w 130"/>
                  <a:gd name="T17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362">
                    <a:moveTo>
                      <a:pt x="10" y="362"/>
                    </a:moveTo>
                    <a:cubicBezTo>
                      <a:pt x="126" y="362"/>
                      <a:pt x="130" y="310"/>
                      <a:pt x="130" y="237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237"/>
                      <a:pt x="103" y="237"/>
                      <a:pt x="103" y="237"/>
                    </a:cubicBezTo>
                    <a:cubicBezTo>
                      <a:pt x="103" y="292"/>
                      <a:pt x="105" y="336"/>
                      <a:pt x="10" y="336"/>
                    </a:cubicBezTo>
                    <a:cubicBezTo>
                      <a:pt x="7" y="336"/>
                      <a:pt x="3" y="336"/>
                      <a:pt x="0" y="33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3" y="362"/>
                      <a:pt x="7" y="362"/>
                      <a:pt x="10" y="3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4B048B7E-E0EE-0CC5-DF92-93AC0409D3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3688" y="4022726"/>
                <a:ext cx="90487" cy="92075"/>
              </a:xfrm>
              <a:custGeom>
                <a:avLst/>
                <a:gdLst>
                  <a:gd name="T0" fmla="*/ 19 w 38"/>
                  <a:gd name="T1" fmla="*/ 38 h 38"/>
                  <a:gd name="T2" fmla="*/ 0 w 38"/>
                  <a:gd name="T3" fmla="*/ 19 h 38"/>
                  <a:gd name="T4" fmla="*/ 19 w 38"/>
                  <a:gd name="T5" fmla="*/ 0 h 38"/>
                  <a:gd name="T6" fmla="*/ 38 w 38"/>
                  <a:gd name="T7" fmla="*/ 19 h 38"/>
                  <a:gd name="T8" fmla="*/ 19 w 38"/>
                  <a:gd name="T9" fmla="*/ 38 h 38"/>
                  <a:gd name="T10" fmla="*/ 19 w 38"/>
                  <a:gd name="T11" fmla="*/ 2 h 38"/>
                  <a:gd name="T12" fmla="*/ 3 w 38"/>
                  <a:gd name="T13" fmla="*/ 19 h 38"/>
                  <a:gd name="T14" fmla="*/ 19 w 38"/>
                  <a:gd name="T15" fmla="*/ 35 h 38"/>
                  <a:gd name="T16" fmla="*/ 36 w 38"/>
                  <a:gd name="T17" fmla="*/ 19 h 38"/>
                  <a:gd name="T18" fmla="*/ 19 w 38"/>
                  <a:gd name="T19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8">
                    <a:moveTo>
                      <a:pt x="19" y="38"/>
                    </a:moveTo>
                    <a:cubicBezTo>
                      <a:pt x="9" y="38"/>
                      <a:pt x="0" y="2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30" y="0"/>
                      <a:pt x="38" y="8"/>
                      <a:pt x="38" y="19"/>
                    </a:cubicBezTo>
                    <a:cubicBezTo>
                      <a:pt x="38" y="29"/>
                      <a:pt x="30" y="38"/>
                      <a:pt x="19" y="38"/>
                    </a:cubicBezTo>
                    <a:close/>
                    <a:moveTo>
                      <a:pt x="19" y="2"/>
                    </a:moveTo>
                    <a:cubicBezTo>
                      <a:pt x="10" y="2"/>
                      <a:pt x="3" y="10"/>
                      <a:pt x="3" y="19"/>
                    </a:cubicBezTo>
                    <a:cubicBezTo>
                      <a:pt x="3" y="28"/>
                      <a:pt x="10" y="35"/>
                      <a:pt x="19" y="35"/>
                    </a:cubicBezTo>
                    <a:cubicBezTo>
                      <a:pt x="28" y="35"/>
                      <a:pt x="36" y="28"/>
                      <a:pt x="36" y="19"/>
                    </a:cubicBezTo>
                    <a:cubicBezTo>
                      <a:pt x="36" y="10"/>
                      <a:pt x="28" y="2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B32A72DF-CF32-C7FA-0C5B-3F72E96801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2263" y="4041776"/>
                <a:ext cx="41275" cy="53975"/>
              </a:xfrm>
              <a:custGeom>
                <a:avLst/>
                <a:gdLst>
                  <a:gd name="T0" fmla="*/ 8 w 17"/>
                  <a:gd name="T1" fmla="*/ 13 h 22"/>
                  <a:gd name="T2" fmla="*/ 2 w 17"/>
                  <a:gd name="T3" fmla="*/ 13 h 22"/>
                  <a:gd name="T4" fmla="*/ 2 w 17"/>
                  <a:gd name="T5" fmla="*/ 22 h 22"/>
                  <a:gd name="T6" fmla="*/ 0 w 17"/>
                  <a:gd name="T7" fmla="*/ 22 h 22"/>
                  <a:gd name="T8" fmla="*/ 0 w 17"/>
                  <a:gd name="T9" fmla="*/ 0 h 22"/>
                  <a:gd name="T10" fmla="*/ 9 w 17"/>
                  <a:gd name="T11" fmla="*/ 0 h 22"/>
                  <a:gd name="T12" fmla="*/ 17 w 17"/>
                  <a:gd name="T13" fmla="*/ 7 h 22"/>
                  <a:gd name="T14" fmla="*/ 12 w 17"/>
                  <a:gd name="T15" fmla="*/ 13 h 22"/>
                  <a:gd name="T16" fmla="*/ 16 w 17"/>
                  <a:gd name="T17" fmla="*/ 22 h 22"/>
                  <a:gd name="T18" fmla="*/ 13 w 17"/>
                  <a:gd name="T19" fmla="*/ 22 h 22"/>
                  <a:gd name="T20" fmla="*/ 8 w 17"/>
                  <a:gd name="T21" fmla="*/ 13 h 22"/>
                  <a:gd name="T22" fmla="*/ 9 w 17"/>
                  <a:gd name="T23" fmla="*/ 11 h 22"/>
                  <a:gd name="T24" fmla="*/ 14 w 17"/>
                  <a:gd name="T25" fmla="*/ 7 h 22"/>
                  <a:gd name="T26" fmla="*/ 9 w 17"/>
                  <a:gd name="T27" fmla="*/ 3 h 22"/>
                  <a:gd name="T28" fmla="*/ 2 w 17"/>
                  <a:gd name="T29" fmla="*/ 3 h 22"/>
                  <a:gd name="T30" fmla="*/ 2 w 17"/>
                  <a:gd name="T31" fmla="*/ 11 h 22"/>
                  <a:gd name="T32" fmla="*/ 9 w 17"/>
                  <a:gd name="T3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22">
                    <a:moveTo>
                      <a:pt x="8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0"/>
                      <a:pt x="17" y="2"/>
                      <a:pt x="17" y="7"/>
                    </a:cubicBezTo>
                    <a:cubicBezTo>
                      <a:pt x="17" y="10"/>
                      <a:pt x="15" y="12"/>
                      <a:pt x="12" y="1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3" y="22"/>
                      <a:pt x="13" y="22"/>
                      <a:pt x="13" y="22"/>
                    </a:cubicBezTo>
                    <a:lnTo>
                      <a:pt x="8" y="13"/>
                    </a:lnTo>
                    <a:close/>
                    <a:moveTo>
                      <a:pt x="9" y="11"/>
                    </a:moveTo>
                    <a:cubicBezTo>
                      <a:pt x="12" y="11"/>
                      <a:pt x="14" y="10"/>
                      <a:pt x="14" y="7"/>
                    </a:cubicBezTo>
                    <a:cubicBezTo>
                      <a:pt x="14" y="4"/>
                      <a:pt x="12" y="3"/>
                      <a:pt x="9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9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00269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FDDD0E-6BDD-00CE-7FA2-EA7AC8F90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40152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2FE89B-06CD-717B-6864-E231018648A5}"/>
              </a:ext>
            </a:extLst>
          </p:cNvPr>
          <p:cNvGrpSpPr/>
          <p:nvPr userDrawn="1"/>
        </p:nvGrpSpPr>
        <p:grpSpPr>
          <a:xfrm>
            <a:off x="0" y="3695694"/>
            <a:ext cx="12192000" cy="3170257"/>
            <a:chOff x="0" y="3687743"/>
            <a:chExt cx="12192000" cy="31702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54350E-533C-6651-396B-3C3B6FC6EFB2}"/>
                </a:ext>
              </a:extLst>
            </p:cNvPr>
            <p:cNvSpPr/>
            <p:nvPr userDrawn="1"/>
          </p:nvSpPr>
          <p:spPr>
            <a:xfrm>
              <a:off x="0" y="3687743"/>
              <a:ext cx="12192000" cy="3170257"/>
            </a:xfrm>
            <a:prstGeom prst="rect">
              <a:avLst/>
            </a:prstGeom>
            <a:solidFill>
              <a:srgbClr val="7CA631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B148CA-A09D-7827-E3B2-0828E05844CA}"/>
                </a:ext>
              </a:extLst>
            </p:cNvPr>
            <p:cNvSpPr/>
            <p:nvPr userDrawn="1"/>
          </p:nvSpPr>
          <p:spPr>
            <a:xfrm>
              <a:off x="0" y="3798276"/>
              <a:ext cx="12191999" cy="3059724"/>
            </a:xfrm>
            <a:prstGeom prst="rect">
              <a:avLst/>
            </a:prstGeom>
            <a:solidFill>
              <a:srgbClr val="2D6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id="{63C52EB3-854F-40C9-E6A3-C28E63A9F2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724" y="5544439"/>
            <a:ext cx="5943600" cy="36576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FFFFF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presenter’s name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A9A0386-7380-604E-F61C-438643705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725" y="5943450"/>
            <a:ext cx="5943600" cy="36576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FFFFFE"/>
                </a:solidFill>
              </a:defRPr>
            </a:lvl1pPr>
            <a:lvl2pPr marL="346075" indent="0">
              <a:buNone/>
              <a:defRPr/>
            </a:lvl2pPr>
          </a:lstStyle>
          <a:p>
            <a:pPr lvl="0"/>
            <a:r>
              <a:rPr lang="en-US"/>
              <a:t>Click to edit presenter’s position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C0FDC-54E6-438C-9F26-179A4EC645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4" y="3808905"/>
            <a:ext cx="10789920" cy="1342534"/>
          </a:xfrm>
        </p:spPr>
        <p:txBody>
          <a:bodyPr anchor="b" anchorCtr="0">
            <a:noAutofit/>
          </a:bodyPr>
          <a:lstStyle>
            <a:lvl1pPr algn="l">
              <a:lnSpc>
                <a:spcPct val="95000"/>
              </a:lnSpc>
              <a:defRPr sz="4800" cap="none" baseline="0">
                <a:solidFill>
                  <a:srgbClr val="FFFFFE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035907-730A-D7CE-115E-081CECFB28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9996" y="6104624"/>
            <a:ext cx="2535444" cy="3971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425443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EA3E9F-A403-0465-BD28-A180D9484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7" cy="40152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5472B8-6EEC-8B0E-7E6B-EF6391E02A1D}"/>
              </a:ext>
            </a:extLst>
          </p:cNvPr>
          <p:cNvGrpSpPr/>
          <p:nvPr userDrawn="1"/>
        </p:nvGrpSpPr>
        <p:grpSpPr>
          <a:xfrm>
            <a:off x="0" y="3695694"/>
            <a:ext cx="12192000" cy="3170257"/>
            <a:chOff x="0" y="3687743"/>
            <a:chExt cx="12192000" cy="31702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9CD0C2-691C-43AC-F62C-01D547AAFFC4}"/>
                </a:ext>
              </a:extLst>
            </p:cNvPr>
            <p:cNvSpPr/>
            <p:nvPr userDrawn="1"/>
          </p:nvSpPr>
          <p:spPr>
            <a:xfrm>
              <a:off x="0" y="3687743"/>
              <a:ext cx="12192000" cy="3170257"/>
            </a:xfrm>
            <a:prstGeom prst="rect">
              <a:avLst/>
            </a:prstGeom>
            <a:solidFill>
              <a:srgbClr val="7CA631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EAEF8C-0EFD-B822-CCD2-628B23DFC28C}"/>
                </a:ext>
              </a:extLst>
            </p:cNvPr>
            <p:cNvSpPr/>
            <p:nvPr userDrawn="1"/>
          </p:nvSpPr>
          <p:spPr>
            <a:xfrm>
              <a:off x="0" y="3798276"/>
              <a:ext cx="12191999" cy="3059724"/>
            </a:xfrm>
            <a:prstGeom prst="rect">
              <a:avLst/>
            </a:prstGeom>
            <a:solidFill>
              <a:srgbClr val="2D6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ubtitle 2">
            <a:extLst>
              <a:ext uri="{FF2B5EF4-FFF2-40B4-BE49-F238E27FC236}">
                <a16:creationId xmlns:a16="http://schemas.microsoft.com/office/drawing/2014/main" id="{0B47B65C-FFF7-567E-1FCC-177CD30D61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724" y="5544439"/>
            <a:ext cx="5943600" cy="36576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FFFFF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presenter’s name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9FE7B0FF-0B5E-4EB6-75C5-AE505B0832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725" y="5943450"/>
            <a:ext cx="5943600" cy="36576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FFFFFE"/>
                </a:solidFill>
              </a:defRPr>
            </a:lvl1pPr>
            <a:lvl2pPr marL="346075" indent="0">
              <a:buNone/>
              <a:defRPr/>
            </a:lvl2pPr>
          </a:lstStyle>
          <a:p>
            <a:pPr lvl="0"/>
            <a:r>
              <a:rPr lang="en-US"/>
              <a:t>Click to edit presenter’s position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1CC2A-F291-A0EF-6528-EC8E9765FB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4" y="3789169"/>
            <a:ext cx="10789920" cy="1362270"/>
          </a:xfrm>
        </p:spPr>
        <p:txBody>
          <a:bodyPr anchor="b" anchorCtr="0">
            <a:noAutofit/>
          </a:bodyPr>
          <a:lstStyle>
            <a:lvl1pPr algn="l">
              <a:lnSpc>
                <a:spcPct val="95000"/>
              </a:lnSpc>
              <a:defRPr sz="4800" cap="none" baseline="0">
                <a:solidFill>
                  <a:srgbClr val="FFFFFE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1AA097E-F9A1-C9BE-2AC2-4AB799E7B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9996" y="6104624"/>
            <a:ext cx="2535444" cy="3971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66093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5DF07D-203C-DA2B-5304-E04FE4578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7" cy="4015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615A3F5-59A0-DE5B-A2BB-1BC76248339A}"/>
              </a:ext>
            </a:extLst>
          </p:cNvPr>
          <p:cNvGrpSpPr/>
          <p:nvPr userDrawn="1"/>
        </p:nvGrpSpPr>
        <p:grpSpPr>
          <a:xfrm>
            <a:off x="0" y="3695694"/>
            <a:ext cx="12192000" cy="3170257"/>
            <a:chOff x="0" y="3687743"/>
            <a:chExt cx="12192000" cy="31702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423493-AD6D-1547-E5A0-5BB1C038A7C0}"/>
                </a:ext>
              </a:extLst>
            </p:cNvPr>
            <p:cNvSpPr/>
            <p:nvPr userDrawn="1"/>
          </p:nvSpPr>
          <p:spPr>
            <a:xfrm>
              <a:off x="0" y="3687743"/>
              <a:ext cx="12192000" cy="3170257"/>
            </a:xfrm>
            <a:prstGeom prst="rect">
              <a:avLst/>
            </a:prstGeom>
            <a:solidFill>
              <a:srgbClr val="7CA631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E469CB-EA80-97EF-0B9D-210EC86D0AE6}"/>
                </a:ext>
              </a:extLst>
            </p:cNvPr>
            <p:cNvSpPr/>
            <p:nvPr userDrawn="1"/>
          </p:nvSpPr>
          <p:spPr>
            <a:xfrm>
              <a:off x="0" y="3798276"/>
              <a:ext cx="12191999" cy="3059724"/>
            </a:xfrm>
            <a:prstGeom prst="rect">
              <a:avLst/>
            </a:prstGeom>
            <a:solidFill>
              <a:srgbClr val="2D6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F1E231B3-0598-B6CC-FC0C-39C3DD531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9996" y="6104624"/>
            <a:ext cx="2535444" cy="397117"/>
          </a:xfrm>
          <a:prstGeom prst="rect">
            <a:avLst/>
          </a:prstGeom>
          <a:effectLst/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0B47B65C-FFF7-567E-1FCC-177CD30D61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724" y="5544439"/>
            <a:ext cx="5943600" cy="36576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FFFFF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presenter’s name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9FE7B0FF-0B5E-4EB6-75C5-AE505B0832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7725" y="5943450"/>
            <a:ext cx="5943600" cy="36576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FFFFFE"/>
                </a:solidFill>
              </a:defRPr>
            </a:lvl1pPr>
            <a:lvl2pPr marL="346075" indent="0">
              <a:buNone/>
              <a:defRPr/>
            </a:lvl2pPr>
          </a:lstStyle>
          <a:p>
            <a:pPr lvl="0"/>
            <a:r>
              <a:rPr lang="en-US"/>
              <a:t>Click to edit presenter’s position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1CC2A-F291-A0EF-6528-EC8E9765FB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4" y="3808905"/>
            <a:ext cx="10789920" cy="1342534"/>
          </a:xfrm>
        </p:spPr>
        <p:txBody>
          <a:bodyPr anchor="b" anchorCtr="0">
            <a:noAutofit/>
          </a:bodyPr>
          <a:lstStyle>
            <a:lvl1pPr algn="l">
              <a:lnSpc>
                <a:spcPct val="95000"/>
              </a:lnSpc>
              <a:defRPr sz="4800" cap="none" baseline="0">
                <a:solidFill>
                  <a:srgbClr val="FFFFFE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673112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D483AE4-AE31-C6C4-2B7F-CC6C6F7F6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2E712C4-39C9-4742-B9E7-132A9A3AF5FE}"/>
              </a:ext>
            </a:extLst>
          </p:cNvPr>
          <p:cNvSpPr/>
          <p:nvPr userDrawn="1"/>
        </p:nvSpPr>
        <p:spPr>
          <a:xfrm>
            <a:off x="5133975" y="-9235"/>
            <a:ext cx="7059613" cy="6873372"/>
          </a:xfrm>
          <a:prstGeom prst="rect">
            <a:avLst/>
          </a:prstGeom>
          <a:solidFill>
            <a:srgbClr val="2D6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B38E3C2-1007-2B39-F846-F020B1509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1201" y="1949450"/>
            <a:ext cx="5828713" cy="4431253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FEFEFE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339725">
              <a:defRPr sz="2400">
                <a:solidFill>
                  <a:srgbClr val="FEFEFE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rgbClr val="FEFEFE"/>
                </a:solidFill>
              </a:defRPr>
            </a:lvl3pPr>
            <a:lvl4pPr>
              <a:defRPr>
                <a:solidFill>
                  <a:srgbClr val="FEFEFE"/>
                </a:solidFill>
              </a:defRPr>
            </a:lvl4pPr>
            <a:lvl5pPr>
              <a:defRPr>
                <a:solidFill>
                  <a:srgbClr val="FEFEF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8B6060-4274-6852-8D2E-1B6673F3BFE8}"/>
              </a:ext>
            </a:extLst>
          </p:cNvPr>
          <p:cNvGrpSpPr/>
          <p:nvPr userDrawn="1"/>
        </p:nvGrpSpPr>
        <p:grpSpPr>
          <a:xfrm>
            <a:off x="11019164" y="6573294"/>
            <a:ext cx="691266" cy="189899"/>
            <a:chOff x="1855788" y="3378201"/>
            <a:chExt cx="3709987" cy="1019175"/>
          </a:xfrm>
          <a:solidFill>
            <a:srgbClr val="FFFFFE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BFFB031B-B269-4BD4-1CF4-4DF0F630E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8B764B0-056D-DE5A-E65C-3B1A01CEE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103434C-EFAC-0B43-398A-9031D13EE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A4C4997-DD56-5E0A-07B3-9A19A5541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2698133-679E-683E-D7F5-FFEEA64BF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6D5A6F63-B265-8539-632A-ED19E3B6D9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8D785612-6FB8-70F7-B3EC-FAE1094C2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7588D48-2220-9A3A-0B96-88E0B6E08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6C79D4CD-2D8E-9C2F-28E3-6C90BFBF5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695774AE-CC06-373B-430C-813EA228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8D663436-B4AC-F8DF-4099-BA927C441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4CD1E154-C078-7C1F-7D45-283340014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2FEFFAAB-BFA2-2587-10FF-83A8402B31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1987E810-4DB8-64A1-139D-CC702EA5A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A65AE3BD-6FF9-0FFD-87A0-0E575A175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67F92692-A111-1928-C1AF-9BE61ECAEC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88748B58-FE84-65A6-45D7-605ED3FC24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578174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AE2D12-F9BD-74FD-EF27-0A534ADDC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5724258" cy="686910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2E712C4-39C9-4742-B9E7-132A9A3AF5FE}"/>
              </a:ext>
            </a:extLst>
          </p:cNvPr>
          <p:cNvSpPr/>
          <p:nvPr userDrawn="1"/>
        </p:nvSpPr>
        <p:spPr>
          <a:xfrm>
            <a:off x="5133975" y="-9235"/>
            <a:ext cx="7059613" cy="6873372"/>
          </a:xfrm>
          <a:prstGeom prst="rect">
            <a:avLst/>
          </a:prstGeom>
          <a:solidFill>
            <a:srgbClr val="2D6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E9F09B-71E5-AE4A-2310-DBCF69406C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1200" y="1619249"/>
            <a:ext cx="5928220" cy="348615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5400" b="0" cap="none" baseline="0">
                <a:solidFill>
                  <a:srgbClr val="FEFEFE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339725">
              <a:defRPr sz="3200">
                <a:solidFill>
                  <a:srgbClr val="FEFEFE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rgbClr val="FEFEFE"/>
                </a:solidFill>
              </a:defRPr>
            </a:lvl3pPr>
            <a:lvl4pPr>
              <a:defRPr>
                <a:solidFill>
                  <a:srgbClr val="FEFEFE"/>
                </a:solidFill>
              </a:defRPr>
            </a:lvl4pPr>
            <a:lvl5pPr>
              <a:defRPr>
                <a:solidFill>
                  <a:srgbClr val="FEFEF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DA37C6-B5AF-F979-4A04-8C27896E4263}"/>
              </a:ext>
            </a:extLst>
          </p:cNvPr>
          <p:cNvGrpSpPr/>
          <p:nvPr userDrawn="1"/>
        </p:nvGrpSpPr>
        <p:grpSpPr>
          <a:xfrm>
            <a:off x="11019164" y="6573294"/>
            <a:ext cx="691266" cy="189899"/>
            <a:chOff x="1855788" y="3378201"/>
            <a:chExt cx="3709987" cy="1019175"/>
          </a:xfrm>
          <a:solidFill>
            <a:srgbClr val="FFFFFE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007C3AA-7A68-BEE3-D96B-A6990FEFE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060CA27-9F6A-C19B-A0ED-2C61CE644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E462868-907A-123A-E6FD-D46408AE7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DE37B14C-64E1-7145-9AED-82E3BE96F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3EAE19DF-A653-DCD6-334D-027478E720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526BF7EB-E000-4032-71A1-F523D6CFE5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0A86E23F-7A60-3100-9DD2-0E02EFC7F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CA8F6833-EF9E-367C-1DF4-AF8C023F5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84D48324-B2AD-30E2-9182-E5CA0E88C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34672152-974F-B11A-4514-C2B9956BB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F767F58F-4E59-7BA7-23D5-5A0816FB3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5A37042D-B46A-40EF-4A21-643F755D9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17158DA3-9E1A-E427-44CC-0E5B7916F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EB7F36AF-27C8-BD68-A9EA-A058F0D7AA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AB12C19D-0FD9-E849-2DDD-368FBE47F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7584BB0C-F969-64A7-9335-4E187C19C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079584BF-7D37-6EE4-9962-33DCA3B48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49267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ty skyline at night&#10;&#10;Description automatically generated">
            <a:extLst>
              <a:ext uri="{FF2B5EF4-FFF2-40B4-BE49-F238E27FC236}">
                <a16:creationId xmlns:a16="http://schemas.microsoft.com/office/drawing/2014/main" id="{33BB81AE-32C1-2F19-070C-1B7AE2A56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2E712C4-39C9-4742-B9E7-132A9A3AF5FE}"/>
              </a:ext>
            </a:extLst>
          </p:cNvPr>
          <p:cNvSpPr/>
          <p:nvPr userDrawn="1"/>
        </p:nvSpPr>
        <p:spPr>
          <a:xfrm>
            <a:off x="5133975" y="-9235"/>
            <a:ext cx="7059613" cy="6873372"/>
          </a:xfrm>
          <a:prstGeom prst="rect">
            <a:avLst/>
          </a:prstGeom>
          <a:solidFill>
            <a:srgbClr val="2D6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E9F09B-71E5-AE4A-2310-DBCF69406C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1201" y="1619249"/>
            <a:ext cx="5911441" cy="348615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5400" b="0" cap="none" baseline="0">
                <a:solidFill>
                  <a:srgbClr val="FEFEFE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339725">
              <a:defRPr sz="3200">
                <a:solidFill>
                  <a:srgbClr val="FEFEFE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rgbClr val="FEFEFE"/>
                </a:solidFill>
              </a:defRPr>
            </a:lvl3pPr>
            <a:lvl4pPr>
              <a:defRPr>
                <a:solidFill>
                  <a:srgbClr val="FEFEFE"/>
                </a:solidFill>
              </a:defRPr>
            </a:lvl4pPr>
            <a:lvl5pPr>
              <a:defRPr>
                <a:solidFill>
                  <a:srgbClr val="FEFEF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C3BCEF-D2B0-D4D7-AAED-784A0E19D6DA}"/>
              </a:ext>
            </a:extLst>
          </p:cNvPr>
          <p:cNvGrpSpPr/>
          <p:nvPr userDrawn="1"/>
        </p:nvGrpSpPr>
        <p:grpSpPr>
          <a:xfrm>
            <a:off x="11019164" y="6573294"/>
            <a:ext cx="691266" cy="189899"/>
            <a:chOff x="1855788" y="3378201"/>
            <a:chExt cx="3709987" cy="1019175"/>
          </a:xfrm>
          <a:solidFill>
            <a:srgbClr val="FFFFFE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4F5AE75-BC88-AF38-8012-A25782782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C5060D3-4447-52B0-6218-8F46EAE6E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CEE2DA8E-655E-EC69-CB07-CD39A289F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5A6FCFA2-5809-669B-BAE1-E711B7DEF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2E9CD7F-10D0-09E3-4B8F-208F01F27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04CEB3E9-4BBA-D85E-97C5-5E5BA1068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6EB92B67-3F1A-2399-99FA-060CBF3AE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D480124-56D2-2484-B5FB-FF94A1737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4A912560-DCA9-DD82-9943-5EAAA1019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DA40E464-B32C-8B0E-4159-0416292BD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80473200-D1B3-D219-BAD4-45E962981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ABF79D69-FD55-3525-4E60-871B567A5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D6E20329-1D32-8BAD-11E3-9E5B3E7A98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E80CBB3B-6E1C-AE0B-007A-DFC696B1F8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A904ED44-1B12-FB76-52D2-1DDA32EC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F5EC115-EA0E-07F1-46E1-40A80E2880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9C29EB9E-CC9C-C87F-207B-8ADF5A2202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5508078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C0CA9-44DC-79D6-E6EB-0057F9AE8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5730949" cy="687713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2E712C4-39C9-4742-B9E7-132A9A3AF5FE}"/>
              </a:ext>
            </a:extLst>
          </p:cNvPr>
          <p:cNvSpPr/>
          <p:nvPr userDrawn="1"/>
        </p:nvSpPr>
        <p:spPr>
          <a:xfrm>
            <a:off x="5133975" y="-9235"/>
            <a:ext cx="7059613" cy="6873372"/>
          </a:xfrm>
          <a:prstGeom prst="rect">
            <a:avLst/>
          </a:prstGeom>
          <a:solidFill>
            <a:srgbClr val="2D6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E9F09B-71E5-AE4A-2310-DBCF69406C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1201" y="1619249"/>
            <a:ext cx="5919830" cy="348615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5400" b="0" cap="none" baseline="0">
                <a:solidFill>
                  <a:srgbClr val="FEFEFE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339725">
              <a:defRPr sz="3200">
                <a:solidFill>
                  <a:srgbClr val="FEFEFE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defRPr>
                <a:solidFill>
                  <a:srgbClr val="FEFEFE"/>
                </a:solidFill>
              </a:defRPr>
            </a:lvl3pPr>
            <a:lvl4pPr>
              <a:defRPr>
                <a:solidFill>
                  <a:srgbClr val="FEFEFE"/>
                </a:solidFill>
              </a:defRPr>
            </a:lvl4pPr>
            <a:lvl5pPr>
              <a:defRPr>
                <a:solidFill>
                  <a:srgbClr val="FEFEF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1DA706-BFF2-97B4-87BB-9A99565723A8}"/>
              </a:ext>
            </a:extLst>
          </p:cNvPr>
          <p:cNvGrpSpPr/>
          <p:nvPr userDrawn="1"/>
        </p:nvGrpSpPr>
        <p:grpSpPr>
          <a:xfrm>
            <a:off x="11019164" y="6573294"/>
            <a:ext cx="691266" cy="189899"/>
            <a:chOff x="1855788" y="3378201"/>
            <a:chExt cx="3709987" cy="1019175"/>
          </a:xfrm>
          <a:solidFill>
            <a:srgbClr val="FFFFFE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6F36C7A-33C6-AA4C-C808-CB6098DAB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3CD36EF-A91A-0A8B-540A-35D29D143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34B4D054-A940-0A12-CF6B-6755D868C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5CAF3E09-5240-9C12-023D-3340AFCC0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78DC1E83-9D22-A08E-6A4C-C36AA44C3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6550D6E-1292-EB28-C042-D58B702CD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57B3D6FB-B649-41BF-017B-1D2D9AE67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D791D61-5572-9F1D-D649-873F1CC4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8F173898-F1A0-BA78-4E47-CB7123027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84083355-FA81-C755-BF3C-D73BC64D1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EDA9943-3330-9A56-B177-7CB366B81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F644103D-3762-559A-9909-0BF98E9B5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6406FD8E-5600-3B16-8082-E6CA6249A7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78AD8B95-11BF-8AF5-B68B-E1D483A7D2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3DCD81F8-0C09-330A-6953-AFE3CA62E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7FF98DDF-FC1B-34E3-2115-B2790F1844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295B177E-965B-8E68-86A5-9E49A7E91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045364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11" y="60971"/>
            <a:ext cx="11071242" cy="106405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391" y="1450975"/>
            <a:ext cx="11068861" cy="28389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A26C65-5E9D-4B0D-AC12-4EBEC46EDCDE}"/>
              </a:ext>
            </a:extLst>
          </p:cNvPr>
          <p:cNvSpPr txBox="1"/>
          <p:nvPr/>
        </p:nvSpPr>
        <p:spPr>
          <a:xfrm>
            <a:off x="603497" y="6695171"/>
            <a:ext cx="1080759" cy="8310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6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© 2025 Juniper Networks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DF44693-F829-0153-E9EB-B570AE75DA9B}"/>
              </a:ext>
            </a:extLst>
          </p:cNvPr>
          <p:cNvGrpSpPr/>
          <p:nvPr userDrawn="1"/>
        </p:nvGrpSpPr>
        <p:grpSpPr>
          <a:xfrm>
            <a:off x="11019164" y="6573294"/>
            <a:ext cx="691266" cy="189899"/>
            <a:chOff x="1855788" y="3378201"/>
            <a:chExt cx="3709987" cy="1019175"/>
          </a:xfrm>
          <a:solidFill>
            <a:schemeClr val="tx1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ABCD44A9-D9D9-9664-9B77-F873B28C1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843885B-9B04-0E2D-E334-8FAB83107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CD7D2A2-6012-C226-418B-560F1EE6D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9E024927-3783-3610-825A-7A1D18B98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F4402B5-50DA-EAAC-8A53-A031A7376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070E4E3-DDE0-B757-FF81-7C8E43E77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50B4A804-4060-AF13-0722-25CB83041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9420134C-CEDF-3BE5-7D2D-40289060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E7F3907B-6815-78EC-1A96-FC5C82842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7308546A-3199-C90E-482E-708F8F639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FA0F85D1-198C-D685-46D8-0A2209F5B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294DA41B-4DC2-08B0-F171-5695B0F43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884B2F56-E1DF-6323-5C1F-5EF4C5E6F4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285EE1D0-F52B-0BA4-DC3D-08EC5065D1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1BFEAD36-64F9-1263-2C73-A17E9280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B4123B9-0FBD-E392-60BC-C9055BFEB1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B0A58AF-FE64-80AC-95FE-E013CA54CD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C67ABBA-0ACE-80CA-0C7D-8822B8B66E4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27688" y="6687820"/>
            <a:ext cx="957262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Juniper Business Use Only</a:t>
            </a:r>
          </a:p>
        </p:txBody>
      </p:sp>
    </p:spTree>
    <p:extLst>
      <p:ext uri="{BB962C8B-B14F-4D97-AF65-F5344CB8AC3E}">
        <p14:creationId xmlns:p14="http://schemas.microsoft.com/office/powerpoint/2010/main" val="14088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10" r:id="rId2"/>
    <p:sldLayoutId id="2147483811" r:id="rId3"/>
    <p:sldLayoutId id="2147483812" r:id="rId4"/>
    <p:sldLayoutId id="2147483825" r:id="rId5"/>
    <p:sldLayoutId id="2147483823" r:id="rId6"/>
    <p:sldLayoutId id="2147483809" r:id="rId7"/>
    <p:sldLayoutId id="2147483813" r:id="rId8"/>
    <p:sldLayoutId id="2147483814" r:id="rId9"/>
    <p:sldLayoutId id="2147483815" r:id="rId10"/>
    <p:sldLayoutId id="2147483816" r:id="rId11"/>
    <p:sldLayoutId id="2147483665" r:id="rId12"/>
    <p:sldLayoutId id="2147483666" r:id="rId13"/>
    <p:sldLayoutId id="2147483768" r:id="rId14"/>
    <p:sldLayoutId id="2147483669" r:id="rId15"/>
    <p:sldLayoutId id="2147483771" r:id="rId16"/>
    <p:sldLayoutId id="2147483805" r:id="rId17"/>
    <p:sldLayoutId id="2147483822" r:id="rId18"/>
    <p:sldLayoutId id="2147483806" r:id="rId19"/>
    <p:sldLayoutId id="2147483775" r:id="rId20"/>
    <p:sldLayoutId id="2147483774" r:id="rId21"/>
    <p:sldLayoutId id="2147483826" r:id="rId22"/>
    <p:sldLayoutId id="2147483824" r:id="rId23"/>
    <p:sldLayoutId id="2147483744" r:id="rId24"/>
    <p:sldLayoutId id="2147483818" r:id="rId25"/>
    <p:sldLayoutId id="2147483827" r:id="rId26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kern="1200" cap="none" baseline="0">
          <a:solidFill>
            <a:schemeClr val="tx1"/>
          </a:solidFill>
          <a:latin typeface="+mj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173038" indent="-173038" algn="l" defTabSz="914377" rtl="0" eaLnBrk="1" latinLnBrk="0" hangingPunct="1">
        <a:lnSpc>
          <a:spcPct val="110000"/>
        </a:lnSpc>
        <a:spcBef>
          <a:spcPts val="1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8600" algn="l" defTabSz="914377" rtl="0" eaLnBrk="1" latinLnBrk="0" hangingPunct="1">
        <a:lnSpc>
          <a:spcPct val="95000"/>
        </a:lnSpc>
        <a:spcBef>
          <a:spcPts val="500"/>
        </a:spcBef>
        <a:buFont typeface="Lato" panose="020F050202020403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73038" algn="l" defTabSz="914377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195263" algn="l" defTabSz="914377" rtl="0" eaLnBrk="1" latinLnBrk="0" hangingPunct="1">
        <a:lnSpc>
          <a:spcPct val="95000"/>
        </a:lnSpc>
        <a:spcBef>
          <a:spcPts val="500"/>
        </a:spcBef>
        <a:buFont typeface="Lato" panose="020F0502020204030203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171450" algn="l" defTabSz="914377" rtl="0" eaLnBrk="1" latinLnBrk="0" hangingPunct="1">
        <a:lnSpc>
          <a:spcPct val="95000"/>
        </a:lnSpc>
        <a:spcBef>
          <a:spcPts val="500"/>
        </a:spcBef>
        <a:buFont typeface="Lato" panose="020F0502020204030203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>
          <p15:clr>
            <a:srgbClr val="F26B43"/>
          </p15:clr>
        </p15:guide>
        <p15:guide id="6">
          <p15:clr>
            <a:srgbClr val="F26B43"/>
          </p15:clr>
        </p15:guide>
        <p15:guide id="7" pos="7680">
          <p15:clr>
            <a:srgbClr val="F26B43"/>
          </p15:clr>
        </p15:guide>
        <p15:guide id="10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E5933_CACA61F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sv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E5938_BE77628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1069205740?autoplay=1" TargetMode="External"/><Relationship Id="rId2" Type="http://schemas.openxmlformats.org/officeDocument/2006/relationships/hyperlink" Target="https://datatracker.ietf.org/doc/draft-kompella-teas-mpte/" TargetMode="Externa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0E474F2B-6D66-DC9E-757C-D277580F8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Multipath Traffic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092C2-1E27-01A8-8E67-273169291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Kireeti Kompella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47C19-9496-0CCA-47EC-77EB2AE953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Chief Engineer &amp; SVP, AWAN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6928E5-066E-CA93-E874-A4D964F304D9}"/>
              </a:ext>
            </a:extLst>
          </p:cNvPr>
          <p:cNvCxnSpPr>
            <a:cxnSpLocks/>
          </p:cNvCxnSpPr>
          <p:nvPr/>
        </p:nvCxnSpPr>
        <p:spPr>
          <a:xfrm>
            <a:off x="0" y="5169951"/>
            <a:ext cx="91154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3005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DA96-021C-F8A1-CFEA-546D8F9C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Dijkstra’s shortest path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97C03-337E-13E5-069B-9C6E019CF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“20-minute invention” while sipping coffee</a:t>
            </a:r>
          </a:p>
          <a:p>
            <a:pPr lvl="1"/>
            <a:r>
              <a:rPr lang="en-US" dirty="0"/>
              <a:t>(Directed) graph with positive weights on the edges</a:t>
            </a:r>
          </a:p>
          <a:p>
            <a:pPr lvl="1"/>
            <a:r>
              <a:rPr lang="en-US" dirty="0"/>
              <a:t>Works to find </a:t>
            </a:r>
            <a:r>
              <a:rPr lang="en-US" u="sng" dirty="0"/>
              <a:t>one</a:t>
            </a:r>
            <a:r>
              <a:rPr lang="en-US" dirty="0"/>
              <a:t> shortest path from one node (“ingress”) to another node (“egress”)</a:t>
            </a:r>
          </a:p>
          <a:p>
            <a:pPr lvl="1"/>
            <a:r>
              <a:rPr lang="en-US" dirty="0"/>
              <a:t>Equal time complexity to find </a:t>
            </a:r>
            <a:r>
              <a:rPr lang="en-US" u="sng" dirty="0"/>
              <a:t>all</a:t>
            </a:r>
            <a:r>
              <a:rPr lang="en-US" dirty="0"/>
              <a:t> shortest paths to the egress</a:t>
            </a:r>
          </a:p>
          <a:p>
            <a:r>
              <a:rPr lang="en-US" dirty="0"/>
              <a:t>Simple, elegant, efficient</a:t>
            </a:r>
          </a:p>
          <a:p>
            <a:pPr lvl="1"/>
            <a:r>
              <a:rPr lang="en-US" dirty="0"/>
              <a:t>O((|E| +|V|) log(|V|) or O(|E| + |V| log(|V|)), depending on the type of heap you use</a:t>
            </a:r>
          </a:p>
          <a:p>
            <a:r>
              <a:rPr lang="en-US" dirty="0"/>
              <a:t>Provably correct</a:t>
            </a:r>
          </a:p>
          <a:p>
            <a:pPr lvl="1"/>
            <a:r>
              <a:rPr lang="en-US" dirty="0"/>
              <a:t>Simple proof by induction</a:t>
            </a:r>
          </a:p>
          <a:p>
            <a:r>
              <a:rPr lang="en-US" dirty="0"/>
              <a:t>Greediness works (in this case)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D95EDBB-2716-670D-FC68-A201A0703363}"/>
              </a:ext>
            </a:extLst>
          </p:cNvPr>
          <p:cNvSpPr/>
          <p:nvPr/>
        </p:nvSpPr>
        <p:spPr>
          <a:xfrm>
            <a:off x="6951643" y="4997301"/>
            <a:ext cx="4098276" cy="11623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Each node can independently compute its paths to the egress and forwarding </a:t>
            </a:r>
            <a:r>
              <a:rPr lang="en-US" sz="2000" i="1" dirty="0"/>
              <a:t>WILL NOT LOOP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294430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AE17-AE76-D02E-02DE-07F1193A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Benefits: let’s look at node N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7A04B5-53BC-832C-CDF0-11C7A7554D30}"/>
              </a:ext>
            </a:extLst>
          </p:cNvPr>
          <p:cNvSpPr>
            <a:spLocks noChangeAspect="1"/>
          </p:cNvSpPr>
          <p:nvPr/>
        </p:nvSpPr>
        <p:spPr>
          <a:xfrm>
            <a:off x="5591504" y="3176752"/>
            <a:ext cx="504496" cy="50449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827F97-E504-10A9-93A5-034A01E63588}"/>
              </a:ext>
            </a:extLst>
          </p:cNvPr>
          <p:cNvCxnSpPr>
            <a:endCxn id="4" idx="2"/>
          </p:cNvCxnSpPr>
          <p:nvPr/>
        </p:nvCxnSpPr>
        <p:spPr>
          <a:xfrm>
            <a:off x="3405352" y="3429000"/>
            <a:ext cx="2186152" cy="0"/>
          </a:xfrm>
          <a:prstGeom prst="straightConnector1">
            <a:avLst/>
          </a:prstGeom>
          <a:ln w="38100">
            <a:solidFill>
              <a:srgbClr val="E872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738894F-5AE2-4F93-B2DD-09A8EDD81204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6022118" y="2385848"/>
            <a:ext cx="2091868" cy="86478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B600D3-B72F-A3B9-817E-9C312DC7CE06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6096000" y="3429000"/>
            <a:ext cx="2017986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21F9AA-692A-90CD-B9B1-70EEF83BA7FC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6022118" y="3607366"/>
            <a:ext cx="2091868" cy="86478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3157B5-5F75-2120-9732-7B2ACE018786}"/>
              </a:ext>
            </a:extLst>
          </p:cNvPr>
          <p:cNvSpPr txBox="1"/>
          <p:nvPr/>
        </p:nvSpPr>
        <p:spPr>
          <a:xfrm>
            <a:off x="3947796" y="3142912"/>
            <a:ext cx="9906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/>
              <a:t>Traffic surge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3E8946F-4521-D25C-9B15-231E7A452652}"/>
              </a:ext>
            </a:extLst>
          </p:cNvPr>
          <p:cNvSpPr/>
          <p:nvPr/>
        </p:nvSpPr>
        <p:spPr>
          <a:xfrm>
            <a:off x="5676748" y="2971800"/>
            <a:ext cx="914400" cy="914400"/>
          </a:xfrm>
          <a:prstGeom prst="arc">
            <a:avLst>
              <a:gd name="adj1" fmla="val 16200000"/>
              <a:gd name="adj2" fmla="val 5377206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EA28614E-C222-BD23-9FA0-B042602317A9}"/>
              </a:ext>
            </a:extLst>
          </p:cNvPr>
          <p:cNvSpPr/>
          <p:nvPr/>
        </p:nvSpPr>
        <p:spPr>
          <a:xfrm>
            <a:off x="8791459" y="2718493"/>
            <a:ext cx="2328486" cy="1155110"/>
          </a:xfrm>
          <a:prstGeom prst="borderCallout1">
            <a:avLst>
              <a:gd name="adj1" fmla="val 18750"/>
              <a:gd name="adj2" fmla="val -8333"/>
              <a:gd name="adj3" fmla="val 34027"/>
              <a:gd name="adj4" fmla="val -92008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</a:t>
            </a:r>
            <a:r>
              <a:rPr lang="en-US" i="1" u="sng" dirty="0"/>
              <a:t>one</a:t>
            </a:r>
            <a:r>
              <a:rPr lang="en-US" dirty="0"/>
              <a:t> next hop will see entire surge</a:t>
            </a:r>
          </a:p>
          <a:p>
            <a:pPr algn="ctr"/>
            <a:r>
              <a:rPr lang="en-US" dirty="0"/>
              <a:t>(unless you have a seriously fat flow!) 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C7C16B80-8F2B-4521-EA38-B21835D56CB7}"/>
              </a:ext>
            </a:extLst>
          </p:cNvPr>
          <p:cNvSpPr>
            <a:spLocks noChangeAspect="1"/>
          </p:cNvSpPr>
          <p:nvPr/>
        </p:nvSpPr>
        <p:spPr>
          <a:xfrm rot="1806432">
            <a:off x="7025398" y="2485745"/>
            <a:ext cx="484743" cy="484743"/>
          </a:xfrm>
          <a:prstGeom prst="plus">
            <a:avLst>
              <a:gd name="adj" fmla="val 3463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1773F4E-CA26-C6DA-542B-A3AC93218A32}"/>
              </a:ext>
            </a:extLst>
          </p:cNvPr>
          <p:cNvSpPr>
            <a:spLocks noChangeAspect="1"/>
          </p:cNvSpPr>
          <p:nvPr/>
        </p:nvSpPr>
        <p:spPr>
          <a:xfrm>
            <a:off x="6329800" y="2894214"/>
            <a:ext cx="1426304" cy="1426304"/>
          </a:xfrm>
          <a:prstGeom prst="arc">
            <a:avLst>
              <a:gd name="adj1" fmla="val 19654738"/>
              <a:gd name="adj2" fmla="val 5377206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CE358EBC-705D-379F-FB4C-D30AF71BC801}"/>
              </a:ext>
            </a:extLst>
          </p:cNvPr>
          <p:cNvSpPr/>
          <p:nvPr/>
        </p:nvSpPr>
        <p:spPr>
          <a:xfrm>
            <a:off x="8921825" y="4501771"/>
            <a:ext cx="2328486" cy="914400"/>
          </a:xfrm>
          <a:prstGeom prst="borderCallout1">
            <a:avLst>
              <a:gd name="adj1" fmla="val 18750"/>
              <a:gd name="adj2" fmla="val -8333"/>
              <a:gd name="adj3" fmla="val -64768"/>
              <a:gd name="adj4" fmla="val -49426"/>
            </a:avLst>
          </a:prstGeom>
          <a:solidFill>
            <a:srgbClr val="E8720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 fails:      remaining next hops will take on traffic</a:t>
            </a:r>
          </a:p>
        </p:txBody>
      </p:sp>
    </p:spTree>
    <p:extLst>
      <p:ext uri="{BB962C8B-B14F-4D97-AF65-F5344CB8AC3E}">
        <p14:creationId xmlns:p14="http://schemas.microsoft.com/office/powerpoint/2010/main" val="3910979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99806-D4B1-71BC-5EA9-131D7A98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BDEAE-73CC-40D2-5779-69A35E8F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Downsides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310F5B-C2F7-6BB4-0448-A134A9772510}"/>
              </a:ext>
            </a:extLst>
          </p:cNvPr>
          <p:cNvSpPr>
            <a:spLocks noChangeAspect="1"/>
          </p:cNvSpPr>
          <p:nvPr/>
        </p:nvSpPr>
        <p:spPr>
          <a:xfrm>
            <a:off x="5591504" y="3176752"/>
            <a:ext cx="504496" cy="5044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07C732-58D9-B4E8-20DF-567AE3EF261D}"/>
              </a:ext>
            </a:extLst>
          </p:cNvPr>
          <p:cNvCxnSpPr>
            <a:endCxn id="4" idx="2"/>
          </p:cNvCxnSpPr>
          <p:nvPr/>
        </p:nvCxnSpPr>
        <p:spPr>
          <a:xfrm>
            <a:off x="3405352" y="3429000"/>
            <a:ext cx="2186152" cy="0"/>
          </a:xfrm>
          <a:prstGeom prst="straightConnector1">
            <a:avLst/>
          </a:prstGeom>
          <a:ln w="38100">
            <a:solidFill>
              <a:srgbClr val="E872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B6C974-DA23-8D10-6AF2-DE6F14536664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6022118" y="2385848"/>
            <a:ext cx="2091868" cy="86478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6C802C-EE31-0FE9-7167-D04B2FBD3191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6096000" y="3429000"/>
            <a:ext cx="2017986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4B7435-778B-CDA6-7E7F-F9862934E6DE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6022118" y="3607366"/>
            <a:ext cx="2091868" cy="86478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22DDB43-7C76-2A8A-9A49-4BC53DBDEFF3}"/>
              </a:ext>
            </a:extLst>
          </p:cNvPr>
          <p:cNvSpPr txBox="1"/>
          <p:nvPr/>
        </p:nvSpPr>
        <p:spPr>
          <a:xfrm>
            <a:off x="3947796" y="3142912"/>
            <a:ext cx="51456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/>
              <a:t>Traffic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1AE999A-7C43-F0DC-B9DC-F96835F0B2B3}"/>
              </a:ext>
            </a:extLst>
          </p:cNvPr>
          <p:cNvSpPr/>
          <p:nvPr/>
        </p:nvSpPr>
        <p:spPr>
          <a:xfrm>
            <a:off x="5676748" y="2971800"/>
            <a:ext cx="914400" cy="914400"/>
          </a:xfrm>
          <a:prstGeom prst="arc">
            <a:avLst>
              <a:gd name="adj1" fmla="val 16200000"/>
              <a:gd name="adj2" fmla="val 5377206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2F4DC56E-26FB-B812-7587-DE123C817066}"/>
              </a:ext>
            </a:extLst>
          </p:cNvPr>
          <p:cNvSpPr/>
          <p:nvPr/>
        </p:nvSpPr>
        <p:spPr>
          <a:xfrm>
            <a:off x="8791459" y="2385849"/>
            <a:ext cx="2627908" cy="1385918"/>
          </a:xfrm>
          <a:prstGeom prst="borderCallout1">
            <a:avLst>
              <a:gd name="adj1" fmla="val 18750"/>
              <a:gd name="adj2" fmla="val -8333"/>
              <a:gd name="adj3" fmla="val 57141"/>
              <a:gd name="adj4" fmla="val -8362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What ratios should be used across these next hops? What about next next hops and beyond?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0DEA3F7C-26FA-82B8-9EC6-ACDBB42A693D}"/>
              </a:ext>
            </a:extLst>
          </p:cNvPr>
          <p:cNvSpPr>
            <a:spLocks noChangeAspect="1"/>
          </p:cNvSpPr>
          <p:nvPr/>
        </p:nvSpPr>
        <p:spPr>
          <a:xfrm rot="2700196">
            <a:off x="7239157" y="3186629"/>
            <a:ext cx="484743" cy="484743"/>
          </a:xfrm>
          <a:prstGeom prst="plus">
            <a:avLst>
              <a:gd name="adj" fmla="val 3463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F98D52C6-75B4-59D9-274B-0C1A319FF40B}"/>
              </a:ext>
            </a:extLst>
          </p:cNvPr>
          <p:cNvSpPr/>
          <p:nvPr/>
        </p:nvSpPr>
        <p:spPr>
          <a:xfrm>
            <a:off x="9049436" y="5426517"/>
            <a:ext cx="1797587" cy="914400"/>
          </a:xfrm>
          <a:prstGeom prst="borderCallout1">
            <a:avLst>
              <a:gd name="adj1" fmla="val 18750"/>
              <a:gd name="adj2" fmla="val -8333"/>
              <a:gd name="adj3" fmla="val -189140"/>
              <a:gd name="adj4" fmla="val -750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Link fails:</a:t>
            </a:r>
          </a:p>
          <a:p>
            <a:pPr algn="ctr"/>
            <a:r>
              <a:rPr lang="en-US"/>
              <a:t>now what?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D1D8D85-50FF-55FB-9B69-608EE72F95AE}"/>
              </a:ext>
            </a:extLst>
          </p:cNvPr>
          <p:cNvSpPr/>
          <p:nvPr/>
        </p:nvSpPr>
        <p:spPr>
          <a:xfrm>
            <a:off x="648606" y="5097411"/>
            <a:ext cx="5616270" cy="12042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Simply sending traffic back from where it came (previous hop) WILL cause looping. Solvable, but no longer simple, and may need signaling</a:t>
            </a:r>
            <a:endParaRPr lang="en-US" sz="2000" i="1" u="sng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1C9B43F-C743-67B7-83E3-A4B314FF20FB}"/>
              </a:ext>
            </a:extLst>
          </p:cNvPr>
          <p:cNvSpPr/>
          <p:nvPr/>
        </p:nvSpPr>
        <p:spPr>
          <a:xfrm>
            <a:off x="648608" y="1515928"/>
            <a:ext cx="3713328" cy="118733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All that said, shortest path routing with ECMP is very nice, and used quite a lot</a:t>
            </a:r>
            <a:endParaRPr lang="en-US" sz="2000" i="1" u="sng" dirty="0"/>
          </a:p>
        </p:txBody>
      </p:sp>
      <p:sp>
        <p:nvSpPr>
          <p:cNvPr id="13" name="Line Callout 1 12">
            <a:extLst>
              <a:ext uri="{FF2B5EF4-FFF2-40B4-BE49-F238E27FC236}">
                <a16:creationId xmlns:a16="http://schemas.microsoft.com/office/drawing/2014/main" id="{46441236-9642-374D-083D-C4BC5D872DD7}"/>
              </a:ext>
            </a:extLst>
          </p:cNvPr>
          <p:cNvSpPr/>
          <p:nvPr/>
        </p:nvSpPr>
        <p:spPr>
          <a:xfrm>
            <a:off x="8949748" y="4192860"/>
            <a:ext cx="1996965" cy="914400"/>
          </a:xfrm>
          <a:prstGeom prst="borderCallout1">
            <a:avLst>
              <a:gd name="adj1" fmla="val 18750"/>
              <a:gd name="adj2" fmla="val -8333"/>
              <a:gd name="adj3" fmla="val -77646"/>
              <a:gd name="adj4" fmla="val -55165"/>
            </a:avLst>
          </a:prstGeom>
          <a:solidFill>
            <a:srgbClr val="E8720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Suppose N has a single next hop</a:t>
            </a:r>
          </a:p>
        </p:txBody>
      </p:sp>
    </p:spTree>
    <p:extLst>
      <p:ext uri="{BB962C8B-B14F-4D97-AF65-F5344CB8AC3E}">
        <p14:creationId xmlns:p14="http://schemas.microsoft.com/office/powerpoint/2010/main" val="2750734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5" grpId="0" animBg="1"/>
      <p:bldP spid="17" grpId="0" animBg="1"/>
      <p:bldP spid="3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98A6-CB7B-0116-328F-29B991CB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11" y="60971"/>
            <a:ext cx="11071242" cy="1283087"/>
          </a:xfrm>
        </p:spPr>
        <p:txBody>
          <a:bodyPr/>
          <a:lstStyle/>
          <a:p>
            <a:r>
              <a:rPr lang="en-US"/>
              <a:t>Clos network (say, for a machine-learning cluster)</a:t>
            </a:r>
            <a:br>
              <a:rPr lang="en-US"/>
            </a:br>
            <a:r>
              <a:rPr lang="en-US" sz="2800"/>
              <a:t>(epitome of ECMP networks!)</a:t>
            </a:r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E9ECB1-1092-823F-2E69-BC8AFD0D31C3}"/>
              </a:ext>
            </a:extLst>
          </p:cNvPr>
          <p:cNvSpPr/>
          <p:nvPr/>
        </p:nvSpPr>
        <p:spPr>
          <a:xfrm>
            <a:off x="8912646" y="2045147"/>
            <a:ext cx="3172858" cy="10796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Very structured network</a:t>
            </a:r>
          </a:p>
          <a:p>
            <a:pPr algn="ctr"/>
            <a:r>
              <a:rPr lang="en-US"/>
              <a:t>(“network engineering”)</a:t>
            </a:r>
          </a:p>
          <a:p>
            <a:pPr algn="ctr"/>
            <a:endParaRPr lang="en-US" sz="800"/>
          </a:p>
          <a:p>
            <a:pPr algn="ctr"/>
            <a:r>
              <a:rPr lang="en-US"/>
              <a:t>As symmetric as possible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AAFCEF-A7E6-BDCD-E7A8-43D2AF70FBCC}"/>
              </a:ext>
            </a:extLst>
          </p:cNvPr>
          <p:cNvSpPr>
            <a:spLocks noChangeAspect="1"/>
          </p:cNvSpPr>
          <p:nvPr/>
        </p:nvSpPr>
        <p:spPr>
          <a:xfrm>
            <a:off x="1240221" y="2159305"/>
            <a:ext cx="851338" cy="851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SS1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B58F59-2EC7-9922-9301-C0073F5CE564}"/>
              </a:ext>
            </a:extLst>
          </p:cNvPr>
          <p:cNvSpPr>
            <a:spLocks noChangeAspect="1"/>
          </p:cNvSpPr>
          <p:nvPr/>
        </p:nvSpPr>
        <p:spPr>
          <a:xfrm>
            <a:off x="1240221" y="4945937"/>
            <a:ext cx="851338" cy="851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SS3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04D691-D4A1-9DC7-500C-6E654ECFDE6E}"/>
              </a:ext>
            </a:extLst>
          </p:cNvPr>
          <p:cNvSpPr>
            <a:spLocks noChangeAspect="1"/>
          </p:cNvSpPr>
          <p:nvPr/>
        </p:nvSpPr>
        <p:spPr>
          <a:xfrm>
            <a:off x="1240221" y="3552621"/>
            <a:ext cx="851338" cy="851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SS2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DF21F7-DC32-9FEB-5177-2744AEBA4DC1}"/>
              </a:ext>
            </a:extLst>
          </p:cNvPr>
          <p:cNvSpPr>
            <a:spLocks noChangeAspect="1"/>
          </p:cNvSpPr>
          <p:nvPr/>
        </p:nvSpPr>
        <p:spPr>
          <a:xfrm>
            <a:off x="4225095" y="2159305"/>
            <a:ext cx="851338" cy="85133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655157-8214-B9F9-B6F6-9C57770BE00F}"/>
              </a:ext>
            </a:extLst>
          </p:cNvPr>
          <p:cNvSpPr>
            <a:spLocks noChangeAspect="1"/>
          </p:cNvSpPr>
          <p:nvPr/>
        </p:nvSpPr>
        <p:spPr>
          <a:xfrm>
            <a:off x="4225095" y="3552621"/>
            <a:ext cx="851338" cy="85133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51DBE5-42B5-6543-8AAE-9E4056912F8E}"/>
              </a:ext>
            </a:extLst>
          </p:cNvPr>
          <p:cNvSpPr>
            <a:spLocks noChangeAspect="1"/>
          </p:cNvSpPr>
          <p:nvPr/>
        </p:nvSpPr>
        <p:spPr>
          <a:xfrm>
            <a:off x="4225095" y="4945937"/>
            <a:ext cx="851338" cy="85133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AEC070-B568-DEAB-7818-D63951AE29E8}"/>
              </a:ext>
            </a:extLst>
          </p:cNvPr>
          <p:cNvSpPr>
            <a:spLocks noChangeAspect="1"/>
          </p:cNvSpPr>
          <p:nvPr/>
        </p:nvSpPr>
        <p:spPr>
          <a:xfrm>
            <a:off x="7209969" y="1160827"/>
            <a:ext cx="851338" cy="85133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E6CF98-CCC2-9292-44A1-A091D8876B01}"/>
              </a:ext>
            </a:extLst>
          </p:cNvPr>
          <p:cNvSpPr>
            <a:spLocks noChangeAspect="1"/>
          </p:cNvSpPr>
          <p:nvPr/>
        </p:nvSpPr>
        <p:spPr>
          <a:xfrm>
            <a:off x="7209969" y="2743044"/>
            <a:ext cx="851338" cy="85133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4050B8-763A-A912-B62B-7E08D7DCA1DB}"/>
              </a:ext>
            </a:extLst>
          </p:cNvPr>
          <p:cNvSpPr>
            <a:spLocks noChangeAspect="1"/>
          </p:cNvSpPr>
          <p:nvPr/>
        </p:nvSpPr>
        <p:spPr>
          <a:xfrm>
            <a:off x="7209969" y="5907478"/>
            <a:ext cx="851338" cy="85133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362371-E34A-2392-BEC7-0C8B82E0D9E4}"/>
              </a:ext>
            </a:extLst>
          </p:cNvPr>
          <p:cNvSpPr>
            <a:spLocks noChangeAspect="1"/>
          </p:cNvSpPr>
          <p:nvPr/>
        </p:nvSpPr>
        <p:spPr>
          <a:xfrm>
            <a:off x="7209969" y="4325261"/>
            <a:ext cx="851338" cy="85133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F75DDA-AB86-64F3-D5EC-CDB4C5927606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2091559" y="2584974"/>
            <a:ext cx="21335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58625A-FC34-FC60-51E0-361CAB1C5652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091559" y="2584974"/>
            <a:ext cx="2133536" cy="13933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312C38-CB46-BC07-BC7E-B77719143BEA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2091559" y="2584974"/>
            <a:ext cx="2133536" cy="13933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FE0C33-EED0-2E9B-4362-5424374D2258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091559" y="2584974"/>
            <a:ext cx="2133536" cy="27866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C67326-FC65-1AC6-5E3C-EA9EC9E0ECEB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2091559" y="3978290"/>
            <a:ext cx="21335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4929B7-AE88-1778-1105-9664767CF721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2091559" y="3978290"/>
            <a:ext cx="2133536" cy="13933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A1E6D2-463B-C74C-4049-654EB96D54AD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091559" y="3978290"/>
            <a:ext cx="2133536" cy="13933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106B5E-D1B6-8E5F-00BC-7A89D46190A5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091559" y="5371606"/>
            <a:ext cx="21335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03B4D2-E02A-0839-8DD6-B98ABD783137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091559" y="2584974"/>
            <a:ext cx="2133536" cy="27866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D71FF46-F0B5-0B14-32A9-9E716283F56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5076433" y="1586496"/>
            <a:ext cx="2133536" cy="99847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1D2B301-AEEB-A08E-9643-B0DB0659C863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>
            <a:off x="5076433" y="5371606"/>
            <a:ext cx="2133536" cy="961541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303210A-7214-DC7F-E076-3C8002F4D5B0}"/>
              </a:ext>
            </a:extLst>
          </p:cNvPr>
          <p:cNvSpPr txBox="1"/>
          <p:nvPr/>
        </p:nvSpPr>
        <p:spPr>
          <a:xfrm rot="16200000">
            <a:off x="5865168" y="3608957"/>
            <a:ext cx="46166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480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1CDE04A-2E79-8073-1395-925CF8F7DBAD}"/>
              </a:ext>
            </a:extLst>
          </p:cNvPr>
          <p:cNvSpPr/>
          <p:nvPr/>
        </p:nvSpPr>
        <p:spPr>
          <a:xfrm>
            <a:off x="8912646" y="3438463"/>
            <a:ext cx="3172858" cy="107965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All links between nodes </a:t>
            </a:r>
            <a:r>
              <a:rPr lang="en-US" err="1"/>
              <a:t>SS</a:t>
            </a:r>
            <a:r>
              <a:rPr lang="en-US" baseline="-25000" err="1"/>
              <a:t>m</a:t>
            </a:r>
            <a:r>
              <a:rPr lang="en-US"/>
              <a:t> and S</a:t>
            </a:r>
            <a:r>
              <a:rPr lang="en-US" baseline="-25000"/>
              <a:t>n</a:t>
            </a:r>
            <a:r>
              <a:rPr lang="en-US"/>
              <a:t> are of equal length and of the same capacity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720992A-3902-7597-A4B7-FC424B80CF97}"/>
              </a:ext>
            </a:extLst>
          </p:cNvPr>
          <p:cNvSpPr/>
          <p:nvPr/>
        </p:nvSpPr>
        <p:spPr>
          <a:xfrm>
            <a:off x="8912646" y="4827825"/>
            <a:ext cx="3172858" cy="107965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Similarly for links between S</a:t>
            </a:r>
            <a:r>
              <a:rPr lang="en-US" baseline="-25000"/>
              <a:t>n</a:t>
            </a:r>
            <a:r>
              <a:rPr lang="en-US"/>
              <a:t> and L</a:t>
            </a:r>
            <a:r>
              <a:rPr lang="en-US" baseline="-25000"/>
              <a:t>k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AB1EC74-E99A-0D97-F36F-490A52215B09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5076433" y="2584974"/>
            <a:ext cx="2133536" cy="583739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A0696AC-A553-BC4D-0ACD-2E554D255564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5076433" y="2584974"/>
            <a:ext cx="2133536" cy="2165956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35230B-A091-B853-D921-CF69301A3AEA}"/>
              </a:ext>
            </a:extLst>
          </p:cNvPr>
          <p:cNvCxnSpPr>
            <a:cxnSpLocks/>
            <a:stCxn id="7" idx="6"/>
            <a:endCxn id="12" idx="1"/>
          </p:cNvCxnSpPr>
          <p:nvPr/>
        </p:nvCxnSpPr>
        <p:spPr>
          <a:xfrm>
            <a:off x="5076433" y="2584974"/>
            <a:ext cx="2258212" cy="344718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944729B-BF8F-8CA7-01F8-65298D56A5D8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5076433" y="1887489"/>
            <a:ext cx="2258212" cy="3484117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1E6A702-F406-0D38-8AAF-1AE4EA69D1F4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 flipV="1">
            <a:off x="5076433" y="3168713"/>
            <a:ext cx="2133536" cy="2202893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CCD04B6-B929-0509-0F7B-D9DF89217FA0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 flipV="1">
            <a:off x="5076433" y="4750930"/>
            <a:ext cx="2133536" cy="620676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930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832C2-546F-6BBF-C813-58A5E3759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D8358-C937-E01E-5547-DE7C4F16E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Tools for Traffic Management:</a:t>
            </a:r>
          </a:p>
          <a:p>
            <a:r>
              <a:rPr lang="en-US" dirty="0"/>
              <a:t>2. Traditional Traffic Engineering</a:t>
            </a:r>
          </a:p>
        </p:txBody>
      </p:sp>
    </p:spTree>
    <p:extLst>
      <p:ext uri="{BB962C8B-B14F-4D97-AF65-F5344CB8AC3E}">
        <p14:creationId xmlns:p14="http://schemas.microsoft.com/office/powerpoint/2010/main" val="115720125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681E0C-E50C-290F-C391-0A1710FF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Define “constraints” and find a “feasible” path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6C03A090-4481-377F-A8F0-A89C30C542D4}"/>
              </a:ext>
            </a:extLst>
          </p:cNvPr>
          <p:cNvSpPr/>
          <p:nvPr/>
        </p:nvSpPr>
        <p:spPr>
          <a:xfrm>
            <a:off x="2174913" y="2423709"/>
            <a:ext cx="7842173" cy="364658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14FE22-2863-B9C8-0C71-56A59AECBD17}"/>
              </a:ext>
            </a:extLst>
          </p:cNvPr>
          <p:cNvSpPr>
            <a:spLocks noChangeAspect="1"/>
          </p:cNvSpPr>
          <p:nvPr/>
        </p:nvSpPr>
        <p:spPr>
          <a:xfrm>
            <a:off x="1816864" y="3888951"/>
            <a:ext cx="716097" cy="716097"/>
          </a:xfrm>
          <a:prstGeom prst="ellipse">
            <a:avLst/>
          </a:prstGeom>
          <a:solidFill>
            <a:srgbClr val="2D6A0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6BFD71-C66C-C6A4-841F-2303AEFEA1AC}"/>
              </a:ext>
            </a:extLst>
          </p:cNvPr>
          <p:cNvSpPr>
            <a:spLocks noChangeAspect="1"/>
          </p:cNvSpPr>
          <p:nvPr/>
        </p:nvSpPr>
        <p:spPr>
          <a:xfrm>
            <a:off x="9659037" y="3888951"/>
            <a:ext cx="716097" cy="716097"/>
          </a:xfrm>
          <a:prstGeom prst="ellipse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EEFA7B6-6F57-42FD-8C9D-64B3314EBF3A}"/>
              </a:ext>
            </a:extLst>
          </p:cNvPr>
          <p:cNvSpPr/>
          <p:nvPr/>
        </p:nvSpPr>
        <p:spPr>
          <a:xfrm>
            <a:off x="429658" y="1388126"/>
            <a:ext cx="2927272" cy="1388126"/>
          </a:xfrm>
          <a:prstGeom prst="roundRect">
            <a:avLst>
              <a:gd name="adj" fmla="val 22987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Find a path from A to Z that can carry </a:t>
            </a:r>
            <a:r>
              <a:rPr lang="en-US" u="sng"/>
              <a:t>20G</a:t>
            </a:r>
            <a:r>
              <a:rPr lang="en-US"/>
              <a:t>, goes over “green” links, and avoids “insecure” links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53AC7B-8E8F-0606-EF1B-3CE5D3E43148}"/>
              </a:ext>
            </a:extLst>
          </p:cNvPr>
          <p:cNvSpPr>
            <a:spLocks noChangeAspect="1"/>
          </p:cNvSpPr>
          <p:nvPr/>
        </p:nvSpPr>
        <p:spPr>
          <a:xfrm>
            <a:off x="4545374" y="3172854"/>
            <a:ext cx="716097" cy="716097"/>
          </a:xfrm>
          <a:prstGeom prst="ellipse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0216C14-0E93-933E-D882-A626154674B1}"/>
              </a:ext>
            </a:extLst>
          </p:cNvPr>
          <p:cNvSpPr/>
          <p:nvPr/>
        </p:nvSpPr>
        <p:spPr>
          <a:xfrm>
            <a:off x="9659036" y="1288971"/>
            <a:ext cx="2289213" cy="1388126"/>
          </a:xfrm>
          <a:prstGeom prst="roundRect">
            <a:avLst>
              <a:gd name="adj" fmla="val 2298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(The network operator defines what “green” and “insecure” means.)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8957C04-A269-4791-DB5C-E30F1C84054A}"/>
              </a:ext>
            </a:extLst>
          </p:cNvPr>
          <p:cNvSpPr/>
          <p:nvPr/>
        </p:nvSpPr>
        <p:spPr>
          <a:xfrm>
            <a:off x="144594" y="5618602"/>
            <a:ext cx="3105382" cy="1239398"/>
          </a:xfrm>
          <a:prstGeom prst="roundRect">
            <a:avLst>
              <a:gd name="adj" fmla="val 2298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 node N has no idea of the path constraints, so it needs to be told how to forward – via </a:t>
            </a:r>
            <a:r>
              <a:rPr lang="en-US" i="1" dirty="0"/>
              <a:t>signaling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35E52B-AB35-776D-F384-70DB4E851206}"/>
              </a:ext>
            </a:extLst>
          </p:cNvPr>
          <p:cNvCxnSpPr>
            <a:stCxn id="5" idx="7"/>
          </p:cNvCxnSpPr>
          <p:nvPr/>
        </p:nvCxnSpPr>
        <p:spPr>
          <a:xfrm flipV="1">
            <a:off x="2428091" y="3591499"/>
            <a:ext cx="2117283" cy="402322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58334B-FF7A-DF24-1E56-4397F8FABA5C}"/>
              </a:ext>
            </a:extLst>
          </p:cNvPr>
          <p:cNvCxnSpPr>
            <a:cxnSpLocks/>
            <a:stCxn id="6" idx="2"/>
            <a:endCxn id="8" idx="6"/>
          </p:cNvCxnSpPr>
          <p:nvPr/>
        </p:nvCxnSpPr>
        <p:spPr>
          <a:xfrm flipH="1" flipV="1">
            <a:off x="5261471" y="3530903"/>
            <a:ext cx="4397566" cy="716097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2020827-05BE-A9DA-B82D-CDAD56091B8E}"/>
              </a:ext>
            </a:extLst>
          </p:cNvPr>
          <p:cNvSpPr/>
          <p:nvPr/>
        </p:nvSpPr>
        <p:spPr>
          <a:xfrm>
            <a:off x="9121966" y="5100806"/>
            <a:ext cx="2925442" cy="1363340"/>
          </a:xfrm>
          <a:prstGeom prst="roundRect">
            <a:avLst>
              <a:gd name="adj" fmla="val 2298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RFC 2702 defines traffic engineering constraints, and RFC 3209 defines signaling for TE paths</a:t>
            </a:r>
            <a:endParaRPr lang="en-US" i="1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CA5204C-9D82-ABA7-2C05-92CD15164F22}"/>
              </a:ext>
            </a:extLst>
          </p:cNvPr>
          <p:cNvSpPr/>
          <p:nvPr/>
        </p:nvSpPr>
        <p:spPr>
          <a:xfrm>
            <a:off x="4676911" y="5133855"/>
            <a:ext cx="2925442" cy="1363340"/>
          </a:xfrm>
          <a:prstGeom prst="roundRect">
            <a:avLst>
              <a:gd name="adj" fmla="val 22987"/>
            </a:avLst>
          </a:prstGeom>
          <a:solidFill>
            <a:srgbClr val="E872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IGP extensions distribute link and node properties so that A can compute a “feasible” path to Z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7816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2FA6D-D72A-9165-439D-4B45A39FB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D3CBFE-74FE-ABB4-1829-39EEB617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a link fails, N can compute a “detour” for the link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B1BF44B9-9D4D-C29B-17A7-39D721E8ACF7}"/>
              </a:ext>
            </a:extLst>
          </p:cNvPr>
          <p:cNvSpPr/>
          <p:nvPr/>
        </p:nvSpPr>
        <p:spPr>
          <a:xfrm>
            <a:off x="2174913" y="2423709"/>
            <a:ext cx="7842173" cy="364658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D8D4B9-F160-0D45-ADBF-B6790A0CDDD0}"/>
              </a:ext>
            </a:extLst>
          </p:cNvPr>
          <p:cNvSpPr>
            <a:spLocks noChangeAspect="1"/>
          </p:cNvSpPr>
          <p:nvPr/>
        </p:nvSpPr>
        <p:spPr>
          <a:xfrm>
            <a:off x="1816864" y="3888951"/>
            <a:ext cx="716097" cy="716097"/>
          </a:xfrm>
          <a:prstGeom prst="ellipse">
            <a:avLst/>
          </a:prstGeom>
          <a:solidFill>
            <a:srgbClr val="2D6A0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F40D1C-2E9C-4463-DF8A-BEBE9830D405}"/>
              </a:ext>
            </a:extLst>
          </p:cNvPr>
          <p:cNvSpPr>
            <a:spLocks noChangeAspect="1"/>
          </p:cNvSpPr>
          <p:nvPr/>
        </p:nvSpPr>
        <p:spPr>
          <a:xfrm>
            <a:off x="9659037" y="3888951"/>
            <a:ext cx="716097" cy="716097"/>
          </a:xfrm>
          <a:prstGeom prst="ellipse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915AF-87E6-A95E-36EB-3D27C77B3C0D}"/>
              </a:ext>
            </a:extLst>
          </p:cNvPr>
          <p:cNvSpPr>
            <a:spLocks noChangeAspect="1"/>
          </p:cNvSpPr>
          <p:nvPr/>
        </p:nvSpPr>
        <p:spPr>
          <a:xfrm>
            <a:off x="4545374" y="3172854"/>
            <a:ext cx="716097" cy="716097"/>
          </a:xfrm>
          <a:prstGeom prst="ellipse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F7E428-BCE4-6826-07E6-9175E11F42B3}"/>
              </a:ext>
            </a:extLst>
          </p:cNvPr>
          <p:cNvCxnSpPr>
            <a:stCxn id="5" idx="7"/>
          </p:cNvCxnSpPr>
          <p:nvPr/>
        </p:nvCxnSpPr>
        <p:spPr>
          <a:xfrm flipV="1">
            <a:off x="2428091" y="3591499"/>
            <a:ext cx="2117283" cy="402322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BEE21C-4742-1A07-115A-08A56C971CBA}"/>
              </a:ext>
            </a:extLst>
          </p:cNvPr>
          <p:cNvCxnSpPr>
            <a:cxnSpLocks/>
            <a:stCxn id="6" idx="2"/>
            <a:endCxn id="2" idx="6"/>
          </p:cNvCxnSpPr>
          <p:nvPr/>
        </p:nvCxnSpPr>
        <p:spPr>
          <a:xfrm flipH="1" flipV="1">
            <a:off x="6662657" y="3696160"/>
            <a:ext cx="2996380" cy="550840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90A19D9-D244-0C44-9AD3-874F1DF08DC7}"/>
              </a:ext>
            </a:extLst>
          </p:cNvPr>
          <p:cNvSpPr>
            <a:spLocks noChangeAspect="1"/>
          </p:cNvSpPr>
          <p:nvPr/>
        </p:nvSpPr>
        <p:spPr>
          <a:xfrm>
            <a:off x="5946560" y="3338111"/>
            <a:ext cx="716097" cy="716097"/>
          </a:xfrm>
          <a:prstGeom prst="ellipse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0FF45B-62B5-2B0D-B4A2-2009C85EB19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5261471" y="3530903"/>
            <a:ext cx="716097" cy="60596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EAFD803-DBE5-742F-BF7E-A7BF8849AB77}"/>
              </a:ext>
            </a:extLst>
          </p:cNvPr>
          <p:cNvSpPr txBox="1"/>
          <p:nvPr/>
        </p:nvSpPr>
        <p:spPr>
          <a:xfrm flipH="1">
            <a:off x="5540361" y="3402841"/>
            <a:ext cx="2324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DCF533C-309F-0564-8F59-434DC3EF2514}"/>
              </a:ext>
            </a:extLst>
          </p:cNvPr>
          <p:cNvSpPr/>
          <p:nvPr/>
        </p:nvSpPr>
        <p:spPr>
          <a:xfrm>
            <a:off x="4968607" y="3888954"/>
            <a:ext cx="2798285" cy="903383"/>
          </a:xfrm>
          <a:custGeom>
            <a:avLst/>
            <a:gdLst>
              <a:gd name="connsiteX0" fmla="*/ 0 w 2798285"/>
              <a:gd name="connsiteY0" fmla="*/ 0 h 903383"/>
              <a:gd name="connsiteX1" fmla="*/ 451692 w 2798285"/>
              <a:gd name="connsiteY1" fmla="*/ 694063 h 903383"/>
              <a:gd name="connsiteX2" fmla="*/ 1156771 w 2798285"/>
              <a:gd name="connsiteY2" fmla="*/ 903383 h 903383"/>
              <a:gd name="connsiteX3" fmla="*/ 1828800 w 2798285"/>
              <a:gd name="connsiteY3" fmla="*/ 760164 h 903383"/>
              <a:gd name="connsiteX4" fmla="*/ 2798285 w 2798285"/>
              <a:gd name="connsiteY4" fmla="*/ 264405 h 90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285" h="903383">
                <a:moveTo>
                  <a:pt x="0" y="0"/>
                </a:moveTo>
                <a:lnTo>
                  <a:pt x="451692" y="694063"/>
                </a:lnTo>
                <a:lnTo>
                  <a:pt x="1156771" y="903383"/>
                </a:lnTo>
                <a:lnTo>
                  <a:pt x="1828800" y="760164"/>
                </a:lnTo>
                <a:lnTo>
                  <a:pt x="2798285" y="264405"/>
                </a:ln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C0D02E2-1AC1-C16C-84A3-DAE2F702F74A}"/>
              </a:ext>
            </a:extLst>
          </p:cNvPr>
          <p:cNvSpPr>
            <a:spLocks noChangeAspect="1"/>
          </p:cNvSpPr>
          <p:nvPr/>
        </p:nvSpPr>
        <p:spPr>
          <a:xfrm>
            <a:off x="7673452" y="3536617"/>
            <a:ext cx="716097" cy="716097"/>
          </a:xfrm>
          <a:prstGeom prst="ellipse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233873-30F0-36FB-0907-00A4C3F63CD5}"/>
              </a:ext>
            </a:extLst>
          </p:cNvPr>
          <p:cNvSpPr/>
          <p:nvPr/>
        </p:nvSpPr>
        <p:spPr>
          <a:xfrm>
            <a:off x="418640" y="1509307"/>
            <a:ext cx="2500829" cy="716097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 is a “downstream” node on the path to Z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90D2F6F-0438-8D59-B4FF-D22DBB15A251}"/>
              </a:ext>
            </a:extLst>
          </p:cNvPr>
          <p:cNvSpPr/>
          <p:nvPr/>
        </p:nvSpPr>
        <p:spPr>
          <a:xfrm>
            <a:off x="8699651" y="1204535"/>
            <a:ext cx="3350966" cy="1139661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 path from N to P is also signaled. In particular, it can avoid “shared risk” with the failed link and node M</a:t>
            </a:r>
          </a:p>
        </p:txBody>
      </p:sp>
    </p:spTree>
    <p:extLst>
      <p:ext uri="{BB962C8B-B14F-4D97-AF65-F5344CB8AC3E}">
        <p14:creationId xmlns:p14="http://schemas.microsoft.com/office/powerpoint/2010/main" val="3099416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36A4-D9D0-38E7-8D1F-66CFDE33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 has seen good (but far from universal) deployment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82375CC-D167-13A1-CEBB-51C1FFCA386E}"/>
              </a:ext>
            </a:extLst>
          </p:cNvPr>
          <p:cNvSpPr/>
          <p:nvPr/>
        </p:nvSpPr>
        <p:spPr>
          <a:xfrm>
            <a:off x="262567" y="1367842"/>
            <a:ext cx="2974554" cy="8813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ability to set up protection paths has been a prominent TE use case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F5DC1FE-2549-AE71-04EC-DD4A39B6FB66}"/>
              </a:ext>
            </a:extLst>
          </p:cNvPr>
          <p:cNvSpPr/>
          <p:nvPr/>
        </p:nvSpPr>
        <p:spPr>
          <a:xfrm>
            <a:off x="845184" y="2572245"/>
            <a:ext cx="3769047" cy="9795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Bandwidth reservations (and a relatively new feature, “auto-bandwidth”) also see a lot of usage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AEB8857-65BE-9BE7-BD9E-2211369DA187}"/>
              </a:ext>
            </a:extLst>
          </p:cNvPr>
          <p:cNvSpPr/>
          <p:nvPr/>
        </p:nvSpPr>
        <p:spPr>
          <a:xfrm>
            <a:off x="262567" y="5177517"/>
            <a:ext cx="4506203" cy="10640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Having state from ingress to egress allows the operator to create an accurate traffic matrix across all such pairs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D887FD0-DA9E-D833-10D1-9F229DB75754}"/>
              </a:ext>
            </a:extLst>
          </p:cNvPr>
          <p:cNvSpPr/>
          <p:nvPr/>
        </p:nvSpPr>
        <p:spPr>
          <a:xfrm>
            <a:off x="7138930" y="1817783"/>
            <a:ext cx="3720029" cy="1189822"/>
          </a:xfrm>
          <a:prstGeom prst="roundRect">
            <a:avLst/>
          </a:prstGeom>
          <a:solidFill>
            <a:srgbClr val="FF4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On the flip side, there are those who prefer to “throw bandwidth at the problem” (</a:t>
            </a:r>
            <a:r>
              <a:rPr lang="en-US" err="1"/>
              <a:t>CapEx</a:t>
            </a:r>
            <a:r>
              <a:rPr lang="en-US"/>
              <a:t> vs </a:t>
            </a:r>
            <a:r>
              <a:rPr lang="en-US" err="1"/>
              <a:t>OpEx</a:t>
            </a:r>
            <a:r>
              <a:rPr lang="en-US"/>
              <a:t>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8EE66F-6C97-AFDA-DB34-851CBA12FD23}"/>
              </a:ext>
            </a:extLst>
          </p:cNvPr>
          <p:cNvSpPr/>
          <p:nvPr/>
        </p:nvSpPr>
        <p:spPr>
          <a:xfrm>
            <a:off x="5338119" y="3571382"/>
            <a:ext cx="3289006" cy="1069939"/>
          </a:xfrm>
          <a:prstGeom prst="roundRect">
            <a:avLst/>
          </a:prstGeom>
          <a:solidFill>
            <a:srgbClr val="FF4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 network operators desire TE, but don’t want to give up the benefits of ECMP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6F1A37F-909E-0716-560C-E33C56C8E468}"/>
              </a:ext>
            </a:extLst>
          </p:cNvPr>
          <p:cNvSpPr/>
          <p:nvPr/>
        </p:nvSpPr>
        <p:spPr>
          <a:xfrm>
            <a:off x="6397128" y="5288096"/>
            <a:ext cx="2974554" cy="1024034"/>
          </a:xfrm>
          <a:prstGeom prst="roundRect">
            <a:avLst/>
          </a:prstGeom>
          <a:solidFill>
            <a:srgbClr val="FF4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There are (valid) concerns about state (and churn) in the network using TE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C074CA10-743D-24AF-C159-4F9F361359A7}"/>
              </a:ext>
            </a:extLst>
          </p:cNvPr>
          <p:cNvSpPr/>
          <p:nvPr/>
        </p:nvSpPr>
        <p:spPr>
          <a:xfrm>
            <a:off x="9421258" y="2963919"/>
            <a:ext cx="2713822" cy="2698751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6517F1-1505-5D13-2E74-3ECCD8BC0BD0}"/>
              </a:ext>
            </a:extLst>
          </p:cNvPr>
          <p:cNvSpPr txBox="1"/>
          <p:nvPr/>
        </p:nvSpPr>
        <p:spPr>
          <a:xfrm>
            <a:off x="9834107" y="3894464"/>
            <a:ext cx="186608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>
                <a:solidFill>
                  <a:srgbClr val="FFFFFE"/>
                </a:solidFill>
              </a:rPr>
              <a:t>If you are in this last category, keep listening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49F9AF2-F5A1-DB89-2C64-C788ED178E6F}"/>
              </a:ext>
            </a:extLst>
          </p:cNvPr>
          <p:cNvSpPr/>
          <p:nvPr/>
        </p:nvSpPr>
        <p:spPr>
          <a:xfrm>
            <a:off x="444610" y="3874881"/>
            <a:ext cx="3497195" cy="9795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Another use case is automated congestion avoidance using telemetry and re-computation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F42DA85-224C-CA1E-1832-EA5F603AE044}"/>
              </a:ext>
            </a:extLst>
          </p:cNvPr>
          <p:cNvSpPr/>
          <p:nvPr/>
        </p:nvSpPr>
        <p:spPr>
          <a:xfrm flipH="1">
            <a:off x="8676701" y="4211306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1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529E1-5F45-1A75-3BD1-F43E66626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CB4C6-CE5D-551E-B9D6-465F309182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u="sng"/>
              <a:t>New</a:t>
            </a:r>
            <a:r>
              <a:rPr lang="en-US" b="1"/>
              <a:t> </a:t>
            </a:r>
            <a:r>
              <a:rPr lang="en-US"/>
              <a:t>Tool for Traffic Management:</a:t>
            </a:r>
          </a:p>
          <a:p>
            <a:r>
              <a:rPr lang="en-US"/>
              <a:t>3. Multipath Traffic Engineering</a:t>
            </a:r>
          </a:p>
        </p:txBody>
      </p:sp>
    </p:spTree>
    <p:extLst>
      <p:ext uri="{BB962C8B-B14F-4D97-AF65-F5344CB8AC3E}">
        <p14:creationId xmlns:p14="http://schemas.microsoft.com/office/powerpoint/2010/main" val="139608766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45AA282-A91B-ED04-61E8-D603697A1878}"/>
              </a:ext>
            </a:extLst>
          </p:cNvPr>
          <p:cNvCxnSpPr>
            <a:cxnSpLocks/>
          </p:cNvCxnSpPr>
          <p:nvPr/>
        </p:nvCxnSpPr>
        <p:spPr>
          <a:xfrm flipV="1">
            <a:off x="2646516" y="1686023"/>
            <a:ext cx="1930207" cy="4156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BF0F83F-CFE4-A2B7-73B5-3CD66DA48C0B}"/>
              </a:ext>
            </a:extLst>
          </p:cNvPr>
          <p:cNvCxnSpPr>
            <a:cxnSpLocks/>
          </p:cNvCxnSpPr>
          <p:nvPr/>
        </p:nvCxnSpPr>
        <p:spPr>
          <a:xfrm>
            <a:off x="5137003" y="1698441"/>
            <a:ext cx="1536667" cy="3483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2AA4E2D-F0D7-F48A-1320-42A760282543}"/>
              </a:ext>
            </a:extLst>
          </p:cNvPr>
          <p:cNvCxnSpPr>
            <a:cxnSpLocks/>
          </p:cNvCxnSpPr>
          <p:nvPr/>
        </p:nvCxnSpPr>
        <p:spPr>
          <a:xfrm>
            <a:off x="6956158" y="2383277"/>
            <a:ext cx="240433" cy="11899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3B4E02D-80F1-4604-2E82-C1FAFE1487EC}"/>
              </a:ext>
            </a:extLst>
          </p:cNvPr>
          <p:cNvCxnSpPr>
            <a:cxnSpLocks/>
          </p:cNvCxnSpPr>
          <p:nvPr/>
        </p:nvCxnSpPr>
        <p:spPr>
          <a:xfrm>
            <a:off x="4839452" y="5711500"/>
            <a:ext cx="847902" cy="3659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BC4922-9375-F040-3385-8712F6E2EEC7}"/>
              </a:ext>
            </a:extLst>
          </p:cNvPr>
          <p:cNvCxnSpPr>
            <a:cxnSpLocks/>
          </p:cNvCxnSpPr>
          <p:nvPr/>
        </p:nvCxnSpPr>
        <p:spPr>
          <a:xfrm>
            <a:off x="5772460" y="2956205"/>
            <a:ext cx="1171699" cy="7798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4FABC60-2C03-2958-D09C-388FFF1C98C5}"/>
              </a:ext>
            </a:extLst>
          </p:cNvPr>
          <p:cNvCxnSpPr>
            <a:cxnSpLocks/>
          </p:cNvCxnSpPr>
          <p:nvPr/>
        </p:nvCxnSpPr>
        <p:spPr>
          <a:xfrm>
            <a:off x="1044102" y="3868626"/>
            <a:ext cx="857003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CED9CBC-163F-4870-6915-60F3E2D397FD}"/>
              </a:ext>
            </a:extLst>
          </p:cNvPr>
          <p:cNvCxnSpPr>
            <a:cxnSpLocks/>
          </p:cNvCxnSpPr>
          <p:nvPr/>
        </p:nvCxnSpPr>
        <p:spPr>
          <a:xfrm>
            <a:off x="974829" y="4129883"/>
            <a:ext cx="9144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A26D18-3998-688D-EC6C-5153F2FB7878}"/>
              </a:ext>
            </a:extLst>
          </p:cNvPr>
          <p:cNvCxnSpPr/>
          <p:nvPr/>
        </p:nvCxnSpPr>
        <p:spPr>
          <a:xfrm>
            <a:off x="2304866" y="4167488"/>
            <a:ext cx="534389" cy="68876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EB58355-975F-F8C4-7064-AA0B52C2114F}"/>
              </a:ext>
            </a:extLst>
          </p:cNvPr>
          <p:cNvCxnSpPr>
            <a:cxnSpLocks/>
          </p:cNvCxnSpPr>
          <p:nvPr/>
        </p:nvCxnSpPr>
        <p:spPr>
          <a:xfrm>
            <a:off x="3300414" y="5234288"/>
            <a:ext cx="1028954" cy="26592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9B32070-475A-5BBA-C2E4-47C798C5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11" y="-147373"/>
            <a:ext cx="11071242" cy="1064051"/>
          </a:xfrm>
        </p:spPr>
        <p:txBody>
          <a:bodyPr/>
          <a:lstStyle/>
          <a:p>
            <a:r>
              <a:rPr lang="en-US"/>
              <a:t>Shortest Path Routing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019D03-AABB-B32C-2352-EBF6B3C4F01D}"/>
              </a:ext>
            </a:extLst>
          </p:cNvPr>
          <p:cNvGrpSpPr/>
          <p:nvPr/>
        </p:nvGrpSpPr>
        <p:grpSpPr>
          <a:xfrm>
            <a:off x="3271078" y="2627074"/>
            <a:ext cx="612000" cy="612000"/>
            <a:chOff x="3804415" y="2069685"/>
            <a:chExt cx="612000" cy="61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4105DB6-D046-F720-7F94-CE17EC17AD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940D9AD-AD85-0C85-CB3F-33196DDA7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6107F2-6754-00E7-0D06-E02016BD9D39}"/>
              </a:ext>
            </a:extLst>
          </p:cNvPr>
          <p:cNvGrpSpPr/>
          <p:nvPr/>
        </p:nvGrpSpPr>
        <p:grpSpPr>
          <a:xfrm>
            <a:off x="5313828" y="2562532"/>
            <a:ext cx="612000" cy="612000"/>
            <a:chOff x="3804415" y="2069685"/>
            <a:chExt cx="612000" cy="61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C4ED626-A16F-1E78-E383-213481A64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0B60A86-D84E-A6B9-970B-0146933ED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5EEFEC-ACEB-344F-6FD3-2823F1328783}"/>
              </a:ext>
            </a:extLst>
          </p:cNvPr>
          <p:cNvGrpSpPr/>
          <p:nvPr/>
        </p:nvGrpSpPr>
        <p:grpSpPr>
          <a:xfrm>
            <a:off x="4321804" y="5192918"/>
            <a:ext cx="612000" cy="612000"/>
            <a:chOff x="3804415" y="2069685"/>
            <a:chExt cx="612000" cy="61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FB0B49-6DEB-7113-6BF5-21FEBB6DCB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C2B691C-42F1-C9A2-DA51-5D54C8411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C82B47-82A5-811F-8768-C97E8244FCA5}"/>
              </a:ext>
            </a:extLst>
          </p:cNvPr>
          <p:cNvGrpSpPr/>
          <p:nvPr/>
        </p:nvGrpSpPr>
        <p:grpSpPr>
          <a:xfrm>
            <a:off x="5617857" y="5791365"/>
            <a:ext cx="612000" cy="612000"/>
            <a:chOff x="3804415" y="2069685"/>
            <a:chExt cx="612000" cy="61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C95B905-489B-6CF2-494A-E938CBFC93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F4291C4-F9AF-17B9-0794-A5DB74E1D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90666A-7B7E-368A-E084-18D9547EDBA1}"/>
              </a:ext>
            </a:extLst>
          </p:cNvPr>
          <p:cNvGrpSpPr/>
          <p:nvPr/>
        </p:nvGrpSpPr>
        <p:grpSpPr>
          <a:xfrm>
            <a:off x="1798491" y="3650331"/>
            <a:ext cx="612000" cy="612000"/>
            <a:chOff x="3804415" y="2069685"/>
            <a:chExt cx="612000" cy="61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C8BF4F8-D976-39E8-A828-E4CA0446C8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87B1A2DF-E635-13A1-5785-212EB6854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64B6F6-F15D-7550-A4CD-80A2648DD439}"/>
              </a:ext>
            </a:extLst>
          </p:cNvPr>
          <p:cNvGrpSpPr/>
          <p:nvPr/>
        </p:nvGrpSpPr>
        <p:grpSpPr>
          <a:xfrm>
            <a:off x="470674" y="3646614"/>
            <a:ext cx="612000" cy="612000"/>
            <a:chOff x="3804415" y="2069685"/>
            <a:chExt cx="612000" cy="61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66D636-C274-B2ED-1F57-E27BE4325A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5EE5243-9D69-F7A2-CFE7-E064BDB2B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F58D3A-48E8-81BC-E06D-61FE8083A0A4}"/>
              </a:ext>
            </a:extLst>
          </p:cNvPr>
          <p:cNvGrpSpPr/>
          <p:nvPr/>
        </p:nvGrpSpPr>
        <p:grpSpPr>
          <a:xfrm>
            <a:off x="6890591" y="3573189"/>
            <a:ext cx="612000" cy="612000"/>
            <a:chOff x="3804415" y="2069685"/>
            <a:chExt cx="612000" cy="61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4BD333F-9217-4473-AECF-FE7356DE5A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7D524628-3E00-57F8-4BFF-AE9875B04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D26198-2D44-8CDF-6626-82F782A0B360}"/>
              </a:ext>
            </a:extLst>
          </p:cNvPr>
          <p:cNvGrpSpPr/>
          <p:nvPr/>
        </p:nvGrpSpPr>
        <p:grpSpPr>
          <a:xfrm>
            <a:off x="2755032" y="4753289"/>
            <a:ext cx="612000" cy="612000"/>
            <a:chOff x="3804415" y="2069685"/>
            <a:chExt cx="612000" cy="61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7519DF-5B09-9D4F-694E-881BB8614A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1923C5EB-9329-026E-CCA0-35F200954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AD090B-AA0C-446A-7081-8EA274304680}"/>
              </a:ext>
            </a:extLst>
          </p:cNvPr>
          <p:cNvCxnSpPr>
            <a:cxnSpLocks/>
          </p:cNvCxnSpPr>
          <p:nvPr/>
        </p:nvCxnSpPr>
        <p:spPr>
          <a:xfrm flipV="1">
            <a:off x="2310803" y="3074958"/>
            <a:ext cx="1003465" cy="6590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714408B-2799-D97B-82C1-6878EF43D8F3}"/>
              </a:ext>
            </a:extLst>
          </p:cNvPr>
          <p:cNvCxnSpPr>
            <a:cxnSpLocks/>
          </p:cNvCxnSpPr>
          <p:nvPr/>
        </p:nvCxnSpPr>
        <p:spPr>
          <a:xfrm flipV="1">
            <a:off x="3876242" y="2859223"/>
            <a:ext cx="1454852" cy="751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286902-69AD-6D88-4C26-E360BFA0ADDC}"/>
              </a:ext>
            </a:extLst>
          </p:cNvPr>
          <p:cNvCxnSpPr>
            <a:cxnSpLocks/>
          </p:cNvCxnSpPr>
          <p:nvPr/>
        </p:nvCxnSpPr>
        <p:spPr>
          <a:xfrm>
            <a:off x="8840805" y="399341"/>
            <a:ext cx="13300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103EA6E-34A0-3494-397F-FFFD71CE2DD2}"/>
              </a:ext>
            </a:extLst>
          </p:cNvPr>
          <p:cNvCxnSpPr>
            <a:cxnSpLocks/>
          </p:cNvCxnSpPr>
          <p:nvPr/>
        </p:nvCxnSpPr>
        <p:spPr>
          <a:xfrm>
            <a:off x="8846742" y="915978"/>
            <a:ext cx="1347849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E0C0ED8-FCC0-6516-502D-52830A7AFF64}"/>
              </a:ext>
            </a:extLst>
          </p:cNvPr>
          <p:cNvSpPr txBox="1"/>
          <p:nvPr/>
        </p:nvSpPr>
        <p:spPr>
          <a:xfrm>
            <a:off x="10360846" y="304398"/>
            <a:ext cx="6604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/>
              <a:t>400G link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6F6A0FE-7683-1101-6E6F-7C65C4F9FDE4}"/>
              </a:ext>
            </a:extLst>
          </p:cNvPr>
          <p:cNvSpPr txBox="1"/>
          <p:nvPr/>
        </p:nvSpPr>
        <p:spPr>
          <a:xfrm>
            <a:off x="10394493" y="813058"/>
            <a:ext cx="6604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/>
              <a:t>800G link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AC3A0F04-283D-51E0-A2C7-F293EF5AF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4626" y="4376222"/>
            <a:ext cx="612000" cy="61200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AB8B54-3BF9-3227-B494-05C5B2400D86}"/>
              </a:ext>
            </a:extLst>
          </p:cNvPr>
          <p:cNvCxnSpPr>
            <a:cxnSpLocks/>
          </p:cNvCxnSpPr>
          <p:nvPr/>
        </p:nvCxnSpPr>
        <p:spPr>
          <a:xfrm flipV="1">
            <a:off x="4891708" y="4808755"/>
            <a:ext cx="678872" cy="5442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A472E39-6CF8-88B8-0FCD-58E008D41C81}"/>
              </a:ext>
            </a:extLst>
          </p:cNvPr>
          <p:cNvCxnSpPr>
            <a:cxnSpLocks/>
          </p:cNvCxnSpPr>
          <p:nvPr/>
        </p:nvCxnSpPr>
        <p:spPr>
          <a:xfrm flipV="1">
            <a:off x="6136638" y="4036859"/>
            <a:ext cx="787729" cy="5184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B37A318-2B2D-77E0-F9E9-33B8A01362E1}"/>
              </a:ext>
            </a:extLst>
          </p:cNvPr>
          <p:cNvCxnSpPr>
            <a:cxnSpLocks/>
          </p:cNvCxnSpPr>
          <p:nvPr/>
        </p:nvCxnSpPr>
        <p:spPr>
          <a:xfrm flipV="1">
            <a:off x="6136638" y="4179287"/>
            <a:ext cx="1060317" cy="171797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62A6B4E-7959-005C-94AC-41C6EBB1A904}"/>
              </a:ext>
            </a:extLst>
          </p:cNvPr>
          <p:cNvGrpSpPr/>
          <p:nvPr/>
        </p:nvGrpSpPr>
        <p:grpSpPr>
          <a:xfrm>
            <a:off x="1129208" y="2477442"/>
            <a:ext cx="6006059" cy="1761518"/>
            <a:chOff x="1129208" y="2477442"/>
            <a:chExt cx="6006059" cy="1761518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B0520E7-5BCF-FDE1-7D89-48D0F1B3C14C}"/>
                </a:ext>
              </a:extLst>
            </p:cNvPr>
            <p:cNvSpPr/>
            <p:nvPr/>
          </p:nvSpPr>
          <p:spPr>
            <a:xfrm>
              <a:off x="1129208" y="2477442"/>
              <a:ext cx="6006059" cy="1389912"/>
            </a:xfrm>
            <a:custGeom>
              <a:avLst/>
              <a:gdLst>
                <a:gd name="connsiteX0" fmla="*/ 0 w 6353299"/>
                <a:gd name="connsiteY0" fmla="*/ 1455227 h 1535216"/>
                <a:gd name="connsiteX1" fmla="*/ 629393 w 6353299"/>
                <a:gd name="connsiteY1" fmla="*/ 1455227 h 1535216"/>
                <a:gd name="connsiteX2" fmla="*/ 1888177 w 6353299"/>
                <a:gd name="connsiteY2" fmla="*/ 623954 h 1535216"/>
                <a:gd name="connsiteX3" fmla="*/ 2648198 w 6353299"/>
                <a:gd name="connsiteY3" fmla="*/ 137066 h 1535216"/>
                <a:gd name="connsiteX4" fmla="*/ 4441372 w 6353299"/>
                <a:gd name="connsiteY4" fmla="*/ 89564 h 1535216"/>
                <a:gd name="connsiteX5" fmla="*/ 6353299 w 6353299"/>
                <a:gd name="connsiteY5" fmla="*/ 1241471 h 1535216"/>
                <a:gd name="connsiteX0" fmla="*/ 0 w 6353299"/>
                <a:gd name="connsiteY0" fmla="*/ 1433791 h 1513780"/>
                <a:gd name="connsiteX1" fmla="*/ 629393 w 6353299"/>
                <a:gd name="connsiteY1" fmla="*/ 1433791 h 1513780"/>
                <a:gd name="connsiteX2" fmla="*/ 1888177 w 6353299"/>
                <a:gd name="connsiteY2" fmla="*/ 602518 h 1513780"/>
                <a:gd name="connsiteX3" fmla="*/ 2719450 w 6353299"/>
                <a:gd name="connsiteY3" fmla="*/ 210632 h 1513780"/>
                <a:gd name="connsiteX4" fmla="*/ 4441372 w 6353299"/>
                <a:gd name="connsiteY4" fmla="*/ 68128 h 1513780"/>
                <a:gd name="connsiteX5" fmla="*/ 6353299 w 6353299"/>
                <a:gd name="connsiteY5" fmla="*/ 1220035 h 1513780"/>
                <a:gd name="connsiteX0" fmla="*/ 0 w 6353299"/>
                <a:gd name="connsiteY0" fmla="*/ 1433791 h 1537417"/>
                <a:gd name="connsiteX1" fmla="*/ 866899 w 6353299"/>
                <a:gd name="connsiteY1" fmla="*/ 1469417 h 1537417"/>
                <a:gd name="connsiteX2" fmla="*/ 1888177 w 6353299"/>
                <a:gd name="connsiteY2" fmla="*/ 602518 h 1537417"/>
                <a:gd name="connsiteX3" fmla="*/ 2719450 w 6353299"/>
                <a:gd name="connsiteY3" fmla="*/ 210632 h 1537417"/>
                <a:gd name="connsiteX4" fmla="*/ 4441372 w 6353299"/>
                <a:gd name="connsiteY4" fmla="*/ 68128 h 1537417"/>
                <a:gd name="connsiteX5" fmla="*/ 6353299 w 6353299"/>
                <a:gd name="connsiteY5" fmla="*/ 1220035 h 1537417"/>
                <a:gd name="connsiteX0" fmla="*/ 0 w 6006059"/>
                <a:gd name="connsiteY0" fmla="*/ 1433791 h 1537417"/>
                <a:gd name="connsiteX1" fmla="*/ 866899 w 6006059"/>
                <a:gd name="connsiteY1" fmla="*/ 1469417 h 1537417"/>
                <a:gd name="connsiteX2" fmla="*/ 1888177 w 6006059"/>
                <a:gd name="connsiteY2" fmla="*/ 602518 h 1537417"/>
                <a:gd name="connsiteX3" fmla="*/ 2719450 w 6006059"/>
                <a:gd name="connsiteY3" fmla="*/ 210632 h 1537417"/>
                <a:gd name="connsiteX4" fmla="*/ 4441372 w 6006059"/>
                <a:gd name="connsiteY4" fmla="*/ 68128 h 1537417"/>
                <a:gd name="connsiteX5" fmla="*/ 6006059 w 6006059"/>
                <a:gd name="connsiteY5" fmla="*/ 1220035 h 1537417"/>
                <a:gd name="connsiteX0" fmla="*/ 0 w 6006059"/>
                <a:gd name="connsiteY0" fmla="*/ 1367317 h 1470943"/>
                <a:gd name="connsiteX1" fmla="*/ 866899 w 6006059"/>
                <a:gd name="connsiteY1" fmla="*/ 1402943 h 1470943"/>
                <a:gd name="connsiteX2" fmla="*/ 1888177 w 6006059"/>
                <a:gd name="connsiteY2" fmla="*/ 536044 h 1470943"/>
                <a:gd name="connsiteX3" fmla="*/ 2719450 w 6006059"/>
                <a:gd name="connsiteY3" fmla="*/ 144158 h 1470943"/>
                <a:gd name="connsiteX4" fmla="*/ 4441372 w 6006059"/>
                <a:gd name="connsiteY4" fmla="*/ 82677 h 1470943"/>
                <a:gd name="connsiteX5" fmla="*/ 6006059 w 6006059"/>
                <a:gd name="connsiteY5" fmla="*/ 1153561 h 1470943"/>
                <a:gd name="connsiteX0" fmla="*/ 0 w 6006059"/>
                <a:gd name="connsiteY0" fmla="*/ 1352685 h 1456311"/>
                <a:gd name="connsiteX1" fmla="*/ 866899 w 6006059"/>
                <a:gd name="connsiteY1" fmla="*/ 1388311 h 1456311"/>
                <a:gd name="connsiteX2" fmla="*/ 1888177 w 6006059"/>
                <a:gd name="connsiteY2" fmla="*/ 521412 h 1456311"/>
                <a:gd name="connsiteX3" fmla="*/ 2731025 w 6006059"/>
                <a:gd name="connsiteY3" fmla="*/ 198974 h 1456311"/>
                <a:gd name="connsiteX4" fmla="*/ 4441372 w 6006059"/>
                <a:gd name="connsiteY4" fmla="*/ 68045 h 1456311"/>
                <a:gd name="connsiteX5" fmla="*/ 6006059 w 6006059"/>
                <a:gd name="connsiteY5" fmla="*/ 1138929 h 1456311"/>
                <a:gd name="connsiteX0" fmla="*/ 0 w 6006059"/>
                <a:gd name="connsiteY0" fmla="*/ 1286286 h 1389912"/>
                <a:gd name="connsiteX1" fmla="*/ 866899 w 6006059"/>
                <a:gd name="connsiteY1" fmla="*/ 1321912 h 1389912"/>
                <a:gd name="connsiteX2" fmla="*/ 1888177 w 6006059"/>
                <a:gd name="connsiteY2" fmla="*/ 455013 h 1389912"/>
                <a:gd name="connsiteX3" fmla="*/ 2731025 w 6006059"/>
                <a:gd name="connsiteY3" fmla="*/ 132575 h 1389912"/>
                <a:gd name="connsiteX4" fmla="*/ 4441372 w 6006059"/>
                <a:gd name="connsiteY4" fmla="*/ 82668 h 1389912"/>
                <a:gd name="connsiteX5" fmla="*/ 6006059 w 6006059"/>
                <a:gd name="connsiteY5" fmla="*/ 1072530 h 138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06059" h="1389912">
                  <a:moveTo>
                    <a:pt x="0" y="1286286"/>
                  </a:moveTo>
                  <a:cubicBezTo>
                    <a:pt x="157348" y="1355559"/>
                    <a:pt x="552203" y="1460458"/>
                    <a:pt x="866899" y="1321912"/>
                  </a:cubicBezTo>
                  <a:cubicBezTo>
                    <a:pt x="1181595" y="1183366"/>
                    <a:pt x="1577489" y="653236"/>
                    <a:pt x="1888177" y="455013"/>
                  </a:cubicBezTo>
                  <a:cubicBezTo>
                    <a:pt x="2198865" y="256790"/>
                    <a:pt x="2305492" y="194633"/>
                    <a:pt x="2731025" y="132575"/>
                  </a:cubicBezTo>
                  <a:cubicBezTo>
                    <a:pt x="3156558" y="70517"/>
                    <a:pt x="3823855" y="-101399"/>
                    <a:pt x="4441372" y="82668"/>
                  </a:cubicBezTo>
                  <a:cubicBezTo>
                    <a:pt x="5058889" y="266735"/>
                    <a:pt x="5358854" y="588610"/>
                    <a:pt x="6006059" y="107253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1FDE3F4-DEF7-1FE4-BA73-271C27E619B3}"/>
                </a:ext>
              </a:extLst>
            </p:cNvPr>
            <p:cNvSpPr/>
            <p:nvPr/>
          </p:nvSpPr>
          <p:spPr>
            <a:xfrm>
              <a:off x="1152959" y="3692475"/>
              <a:ext cx="997527" cy="546485"/>
            </a:xfrm>
            <a:custGeom>
              <a:avLst/>
              <a:gdLst>
                <a:gd name="connsiteX0" fmla="*/ 0 w 997527"/>
                <a:gd name="connsiteY0" fmla="*/ 463138 h 546485"/>
                <a:gd name="connsiteX1" fmla="*/ 688769 w 997527"/>
                <a:gd name="connsiteY1" fmla="*/ 510639 h 546485"/>
                <a:gd name="connsiteX2" fmla="*/ 997527 w 997527"/>
                <a:gd name="connsiteY2" fmla="*/ 0 h 54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7527" h="546485">
                  <a:moveTo>
                    <a:pt x="0" y="463138"/>
                  </a:moveTo>
                  <a:cubicBezTo>
                    <a:pt x="261257" y="525483"/>
                    <a:pt x="522514" y="587829"/>
                    <a:pt x="688769" y="510639"/>
                  </a:cubicBezTo>
                  <a:cubicBezTo>
                    <a:pt x="855024" y="433449"/>
                    <a:pt x="926275" y="216724"/>
                    <a:pt x="997527" y="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tailEnd type="non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197702F-BDD1-7490-7374-D174BEA575AC}"/>
              </a:ext>
            </a:extLst>
          </p:cNvPr>
          <p:cNvSpPr txBox="1"/>
          <p:nvPr/>
        </p:nvSpPr>
        <p:spPr>
          <a:xfrm>
            <a:off x="8840805" y="1240672"/>
            <a:ext cx="220092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dirty="0"/>
              <a:t>All link metrics are equal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7772DA9-92FA-ADC5-CC74-91B6590D7F65}"/>
              </a:ext>
            </a:extLst>
          </p:cNvPr>
          <p:cNvGrpSpPr/>
          <p:nvPr/>
        </p:nvGrpSpPr>
        <p:grpSpPr>
          <a:xfrm>
            <a:off x="2034516" y="1795626"/>
            <a:ext cx="612000" cy="612000"/>
            <a:chOff x="3804415" y="2069685"/>
            <a:chExt cx="612000" cy="6120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944C887-624F-1EE2-E14B-4FA85D54B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8AD9F08D-94ED-5F14-F263-736A3B371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BDBC136-AEE7-DD47-BC30-996CEB71D75B}"/>
              </a:ext>
            </a:extLst>
          </p:cNvPr>
          <p:cNvGrpSpPr/>
          <p:nvPr/>
        </p:nvGrpSpPr>
        <p:grpSpPr>
          <a:xfrm>
            <a:off x="4525003" y="1392441"/>
            <a:ext cx="612000" cy="612000"/>
            <a:chOff x="3804415" y="2069685"/>
            <a:chExt cx="612000" cy="612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0DD1541-EA73-E103-B9E6-3D9F0587CD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F50D486A-7693-E958-0CFC-07B22F07F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8509942-2E17-AF99-880E-4A0E469D309D}"/>
              </a:ext>
            </a:extLst>
          </p:cNvPr>
          <p:cNvGrpSpPr/>
          <p:nvPr/>
        </p:nvGrpSpPr>
        <p:grpSpPr>
          <a:xfrm>
            <a:off x="6656674" y="1811059"/>
            <a:ext cx="612000" cy="612000"/>
            <a:chOff x="3804415" y="2069685"/>
            <a:chExt cx="612000" cy="6120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7D4832A-5E93-BA81-2DCD-64B21D23E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E9919FF1-FA42-4945-BC14-D7C6B54E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A8BEB1A-F6A4-0956-395F-5B483FB94820}"/>
              </a:ext>
            </a:extLst>
          </p:cNvPr>
          <p:cNvCxnSpPr>
            <a:cxnSpLocks/>
          </p:cNvCxnSpPr>
          <p:nvPr/>
        </p:nvCxnSpPr>
        <p:spPr>
          <a:xfrm flipV="1">
            <a:off x="2023365" y="2401724"/>
            <a:ext cx="317515" cy="127637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CCDDD9F1-A88A-A9A7-58E3-AE8E4BEEEB9D}"/>
              </a:ext>
            </a:extLst>
          </p:cNvPr>
          <p:cNvSpPr txBox="1"/>
          <p:nvPr/>
        </p:nvSpPr>
        <p:spPr>
          <a:xfrm>
            <a:off x="439838" y="4224760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707609E-B52A-E233-21B7-32855C16392A}"/>
              </a:ext>
            </a:extLst>
          </p:cNvPr>
          <p:cNvSpPr txBox="1"/>
          <p:nvPr/>
        </p:nvSpPr>
        <p:spPr>
          <a:xfrm>
            <a:off x="1853879" y="4272988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F1938A6-5EF7-6B55-0E4C-2515ABACA29A}"/>
              </a:ext>
            </a:extLst>
          </p:cNvPr>
          <p:cNvSpPr txBox="1"/>
          <p:nvPr/>
        </p:nvSpPr>
        <p:spPr>
          <a:xfrm>
            <a:off x="2839656" y="5351362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6CFE914-FAA4-0958-B709-80E9F41C01B5}"/>
              </a:ext>
            </a:extLst>
          </p:cNvPr>
          <p:cNvSpPr txBox="1"/>
          <p:nvPr/>
        </p:nvSpPr>
        <p:spPr>
          <a:xfrm>
            <a:off x="5698603" y="4957824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9BD237-9364-64B8-576F-E34BCFCD1E55}"/>
              </a:ext>
            </a:extLst>
          </p:cNvPr>
          <p:cNvSpPr txBox="1"/>
          <p:nvPr/>
        </p:nvSpPr>
        <p:spPr>
          <a:xfrm>
            <a:off x="4390663" y="5802775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E77CB05-B70A-58F4-6B50-CEE0A01F3507}"/>
              </a:ext>
            </a:extLst>
          </p:cNvPr>
          <p:cNvSpPr txBox="1"/>
          <p:nvPr/>
        </p:nvSpPr>
        <p:spPr>
          <a:xfrm>
            <a:off x="5756476" y="6416233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140E094-9BBC-EC59-BB8E-CE2DD7E16F33}"/>
              </a:ext>
            </a:extLst>
          </p:cNvPr>
          <p:cNvSpPr txBox="1"/>
          <p:nvPr/>
        </p:nvSpPr>
        <p:spPr>
          <a:xfrm>
            <a:off x="3429965" y="3267920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R7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2C1126F-0228-FE36-C5FC-F4DA33750C56}"/>
              </a:ext>
            </a:extLst>
          </p:cNvPr>
          <p:cNvSpPr txBox="1"/>
          <p:nvPr/>
        </p:nvSpPr>
        <p:spPr>
          <a:xfrm>
            <a:off x="5467109" y="3198471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8A31B49-C3A7-0A14-D9D8-B58954911374}"/>
              </a:ext>
            </a:extLst>
          </p:cNvPr>
          <p:cNvSpPr txBox="1"/>
          <p:nvPr/>
        </p:nvSpPr>
        <p:spPr>
          <a:xfrm>
            <a:off x="1763210" y="1601164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07DB709-0682-722D-E632-F4880E0756B4}"/>
              </a:ext>
            </a:extLst>
          </p:cNvPr>
          <p:cNvSpPr txBox="1"/>
          <p:nvPr/>
        </p:nvSpPr>
        <p:spPr>
          <a:xfrm>
            <a:off x="4610582" y="1068730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9696EB3-0EFB-9C44-231F-75E1F3859B74}"/>
              </a:ext>
            </a:extLst>
          </p:cNvPr>
          <p:cNvSpPr txBox="1"/>
          <p:nvPr/>
        </p:nvSpPr>
        <p:spPr>
          <a:xfrm>
            <a:off x="7066344" y="1545221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685E000-59BF-EE3A-0997-B369BB67A7B2}"/>
              </a:ext>
            </a:extLst>
          </p:cNvPr>
          <p:cNvSpPr txBox="1"/>
          <p:nvPr/>
        </p:nvSpPr>
        <p:spPr>
          <a:xfrm>
            <a:off x="7575630" y="3674963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45970CA-9113-26CF-E473-7BD1581677DD}"/>
              </a:ext>
            </a:extLst>
          </p:cNvPr>
          <p:cNvSpPr txBox="1"/>
          <p:nvPr/>
        </p:nvSpPr>
        <p:spPr>
          <a:xfrm>
            <a:off x="8148576" y="2349659"/>
            <a:ext cx="383122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 dirty="0"/>
              <a:t>Can only send a maximum of 400 Gbps from R1 to R12! </a:t>
            </a:r>
          </a:p>
        </p:txBody>
      </p:sp>
    </p:spTree>
    <p:extLst>
      <p:ext uri="{BB962C8B-B14F-4D97-AF65-F5344CB8AC3E}">
        <p14:creationId xmlns:p14="http://schemas.microsoft.com/office/powerpoint/2010/main" val="3816918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332C6-79E3-754E-E0EE-A3B8A18588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7406" y="1474455"/>
            <a:ext cx="5828713" cy="4382648"/>
          </a:xfrm>
        </p:spPr>
        <p:txBody>
          <a:bodyPr/>
          <a:lstStyle/>
          <a:p>
            <a:r>
              <a:rPr lang="en-US" dirty="0"/>
              <a:t>Agenda</a:t>
            </a:r>
          </a:p>
          <a:p>
            <a:pPr marL="457200" indent="-457200">
              <a:buAutoNum type="arabicPeriod"/>
            </a:pPr>
            <a:r>
              <a:rPr lang="en-US" dirty="0"/>
              <a:t>Goals of Traffic Management</a:t>
            </a:r>
          </a:p>
          <a:p>
            <a:pPr marL="1143000" lvl="1" indent="-457200">
              <a:buAutoNum type="arabicPeriod"/>
            </a:pPr>
            <a:r>
              <a:rPr lang="en-US" dirty="0"/>
              <a:t>Why/why not Engineer Traffic?</a:t>
            </a:r>
          </a:p>
          <a:p>
            <a:pPr marL="457200" indent="-457200">
              <a:buAutoNum type="arabicPeriod"/>
            </a:pPr>
            <a:r>
              <a:rPr lang="en-US" dirty="0"/>
              <a:t>MPLS TE in 1998 and today</a:t>
            </a:r>
          </a:p>
          <a:p>
            <a:pPr marL="457200" indent="-457200">
              <a:buAutoNum type="arabicPeriod"/>
            </a:pPr>
            <a:r>
              <a:rPr lang="en-US" dirty="0"/>
              <a:t>Tools at Our Disposal</a:t>
            </a:r>
          </a:p>
          <a:p>
            <a:pPr marL="1143000" lvl="1" indent="-457200">
              <a:buAutoNum type="arabicPeriod"/>
            </a:pPr>
            <a:r>
              <a:rPr lang="en-US" dirty="0"/>
              <a:t>ECMP</a:t>
            </a:r>
          </a:p>
          <a:p>
            <a:pPr marL="1143000" lvl="1" indent="-457200">
              <a:buAutoNum type="arabicPeriod"/>
            </a:pPr>
            <a:r>
              <a:rPr lang="en-US" dirty="0"/>
              <a:t>Traditional TE</a:t>
            </a:r>
          </a:p>
          <a:p>
            <a:pPr marL="1143000" lvl="1" indent="-457200">
              <a:buAutoNum type="arabicPeriod"/>
            </a:pPr>
            <a:r>
              <a:rPr lang="en-US" dirty="0"/>
              <a:t>Multipath TE</a:t>
            </a:r>
          </a:p>
          <a:p>
            <a:pPr marL="457200" indent="-457200">
              <a:buAutoNum type="arabicPeriod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5155676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E4457-D261-6A44-FF43-E97602EFF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84B369F-DD13-3EF1-29AF-41CC5C5F0959}"/>
              </a:ext>
            </a:extLst>
          </p:cNvPr>
          <p:cNvCxnSpPr>
            <a:cxnSpLocks/>
          </p:cNvCxnSpPr>
          <p:nvPr/>
        </p:nvCxnSpPr>
        <p:spPr>
          <a:xfrm flipV="1">
            <a:off x="2586429" y="1650958"/>
            <a:ext cx="1930207" cy="4156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836D1E9-97C0-148F-9050-D516E6D2F5ED}"/>
              </a:ext>
            </a:extLst>
          </p:cNvPr>
          <p:cNvCxnSpPr>
            <a:cxnSpLocks/>
          </p:cNvCxnSpPr>
          <p:nvPr/>
        </p:nvCxnSpPr>
        <p:spPr>
          <a:xfrm>
            <a:off x="5076916" y="1663376"/>
            <a:ext cx="1536667" cy="3483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52586B0-2826-8B9F-5778-E1F76F772149}"/>
              </a:ext>
            </a:extLst>
          </p:cNvPr>
          <p:cNvCxnSpPr>
            <a:cxnSpLocks/>
          </p:cNvCxnSpPr>
          <p:nvPr/>
        </p:nvCxnSpPr>
        <p:spPr>
          <a:xfrm>
            <a:off x="6896071" y="2348212"/>
            <a:ext cx="240433" cy="11899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DE751A6-D49D-35BB-FC26-52E44CF886C8}"/>
              </a:ext>
            </a:extLst>
          </p:cNvPr>
          <p:cNvCxnSpPr>
            <a:cxnSpLocks/>
          </p:cNvCxnSpPr>
          <p:nvPr/>
        </p:nvCxnSpPr>
        <p:spPr>
          <a:xfrm>
            <a:off x="4779365" y="5676435"/>
            <a:ext cx="847902" cy="3659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0BE0AF-32B9-6DCB-3E36-B75F48B351EF}"/>
              </a:ext>
            </a:extLst>
          </p:cNvPr>
          <p:cNvCxnSpPr>
            <a:cxnSpLocks/>
          </p:cNvCxnSpPr>
          <p:nvPr/>
        </p:nvCxnSpPr>
        <p:spPr>
          <a:xfrm>
            <a:off x="5712373" y="2921140"/>
            <a:ext cx="1171699" cy="7798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AC80CB5-7E7E-1ABE-E956-5BEB492DAC5A}"/>
              </a:ext>
            </a:extLst>
          </p:cNvPr>
          <p:cNvCxnSpPr>
            <a:cxnSpLocks/>
          </p:cNvCxnSpPr>
          <p:nvPr/>
        </p:nvCxnSpPr>
        <p:spPr>
          <a:xfrm>
            <a:off x="984015" y="3833561"/>
            <a:ext cx="857003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1D1DE0D-8DCA-B1CE-AE9F-F30D1C7148C9}"/>
              </a:ext>
            </a:extLst>
          </p:cNvPr>
          <p:cNvCxnSpPr>
            <a:cxnSpLocks/>
          </p:cNvCxnSpPr>
          <p:nvPr/>
        </p:nvCxnSpPr>
        <p:spPr>
          <a:xfrm>
            <a:off x="914742" y="4094818"/>
            <a:ext cx="9144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A6E485-93F8-8F2A-D627-396610C09675}"/>
              </a:ext>
            </a:extLst>
          </p:cNvPr>
          <p:cNvCxnSpPr/>
          <p:nvPr/>
        </p:nvCxnSpPr>
        <p:spPr>
          <a:xfrm>
            <a:off x="2244779" y="4132423"/>
            <a:ext cx="534389" cy="68876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D240375-AF71-AEEA-FBB6-838B3F9CC221}"/>
              </a:ext>
            </a:extLst>
          </p:cNvPr>
          <p:cNvCxnSpPr>
            <a:cxnSpLocks/>
          </p:cNvCxnSpPr>
          <p:nvPr/>
        </p:nvCxnSpPr>
        <p:spPr>
          <a:xfrm>
            <a:off x="3240327" y="5199223"/>
            <a:ext cx="1028954" cy="26592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C78613-767E-85D8-1E98-A2EB1A1E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87" y="-182098"/>
            <a:ext cx="11071242" cy="1064051"/>
          </a:xfrm>
        </p:spPr>
        <p:txBody>
          <a:bodyPr/>
          <a:lstStyle/>
          <a:p>
            <a:r>
              <a:rPr lang="en-US"/>
              <a:t>Conventional 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0D8E22-443F-C3EE-3E36-566F5ADD871A}"/>
              </a:ext>
            </a:extLst>
          </p:cNvPr>
          <p:cNvGrpSpPr/>
          <p:nvPr/>
        </p:nvGrpSpPr>
        <p:grpSpPr>
          <a:xfrm>
            <a:off x="3210991" y="2592009"/>
            <a:ext cx="612000" cy="612000"/>
            <a:chOff x="3804415" y="2069685"/>
            <a:chExt cx="612000" cy="61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369485C-1CBA-6EC2-F1BA-E8724F507C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8642CE1-9B3A-F653-91FE-FDAA845CF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502F605-0B19-ED95-4F3A-62A88BA5A375}"/>
              </a:ext>
            </a:extLst>
          </p:cNvPr>
          <p:cNvGrpSpPr/>
          <p:nvPr/>
        </p:nvGrpSpPr>
        <p:grpSpPr>
          <a:xfrm>
            <a:off x="5253741" y="2527467"/>
            <a:ext cx="612000" cy="612000"/>
            <a:chOff x="3804415" y="2069685"/>
            <a:chExt cx="612000" cy="61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1CD5EF-E567-6E24-8110-2ED1635BC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AD8BD96-4D98-F734-101F-552CF217B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24420-50BF-AF1B-E8D4-5A89080231A8}"/>
              </a:ext>
            </a:extLst>
          </p:cNvPr>
          <p:cNvGrpSpPr/>
          <p:nvPr/>
        </p:nvGrpSpPr>
        <p:grpSpPr>
          <a:xfrm>
            <a:off x="4261717" y="5157853"/>
            <a:ext cx="612000" cy="612000"/>
            <a:chOff x="3804415" y="2069685"/>
            <a:chExt cx="612000" cy="61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7ADEF2F-26E5-BE5B-03F7-1772833EF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5AB7AA-7F91-E58B-58CB-F09F4E2CE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79F4EC-BD53-9AE4-88E1-6107FFFB179A}"/>
              </a:ext>
            </a:extLst>
          </p:cNvPr>
          <p:cNvGrpSpPr/>
          <p:nvPr/>
        </p:nvGrpSpPr>
        <p:grpSpPr>
          <a:xfrm>
            <a:off x="5557770" y="5756300"/>
            <a:ext cx="612000" cy="612000"/>
            <a:chOff x="3804415" y="2069685"/>
            <a:chExt cx="612000" cy="61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FC75071-1AD8-D5D0-E24E-7C72D740F1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81584D0E-7D5C-4FB4-2B1A-0EAE61C29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F597F3-B480-FC38-88E3-588B0BD15B3F}"/>
              </a:ext>
            </a:extLst>
          </p:cNvPr>
          <p:cNvGrpSpPr/>
          <p:nvPr/>
        </p:nvGrpSpPr>
        <p:grpSpPr>
          <a:xfrm>
            <a:off x="1738404" y="3615266"/>
            <a:ext cx="612000" cy="612000"/>
            <a:chOff x="3804415" y="2069685"/>
            <a:chExt cx="612000" cy="61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706B90-F0A1-9A0F-58B2-D030FC8FAE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97BE6EF7-07EF-AEBA-0446-EE8C4C22C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5987EF-FADD-359C-A0DC-653CCCA8A1CD}"/>
              </a:ext>
            </a:extLst>
          </p:cNvPr>
          <p:cNvGrpSpPr/>
          <p:nvPr/>
        </p:nvGrpSpPr>
        <p:grpSpPr>
          <a:xfrm>
            <a:off x="410587" y="3611549"/>
            <a:ext cx="612000" cy="612000"/>
            <a:chOff x="3804415" y="2069685"/>
            <a:chExt cx="612000" cy="61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7F45583-34B4-69A3-1481-6BAA57E5C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00C75F1-9BFA-8F1C-C862-0F5163C86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8521A2-E05F-423B-525D-F7F807D46D1C}"/>
              </a:ext>
            </a:extLst>
          </p:cNvPr>
          <p:cNvGrpSpPr/>
          <p:nvPr/>
        </p:nvGrpSpPr>
        <p:grpSpPr>
          <a:xfrm>
            <a:off x="6830504" y="3538124"/>
            <a:ext cx="612000" cy="612000"/>
            <a:chOff x="3804415" y="2069685"/>
            <a:chExt cx="612000" cy="61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CDF86E-BEC5-4361-B316-24ACAB291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E335EC0-9FC0-A6FB-CB6D-3D22E0CFE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073BFA-4B82-F3B0-1D93-311DFB2EA86F}"/>
              </a:ext>
            </a:extLst>
          </p:cNvPr>
          <p:cNvGrpSpPr/>
          <p:nvPr/>
        </p:nvGrpSpPr>
        <p:grpSpPr>
          <a:xfrm>
            <a:off x="2694945" y="4718224"/>
            <a:ext cx="612000" cy="612000"/>
            <a:chOff x="3804415" y="2069685"/>
            <a:chExt cx="612000" cy="61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0AD835-79F2-4FD8-C802-38221AFBE0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92A8522-D348-A6C3-6CE0-737C22435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7800D3-49F6-6423-1F5F-269DA23B5D1D}"/>
              </a:ext>
            </a:extLst>
          </p:cNvPr>
          <p:cNvCxnSpPr>
            <a:cxnSpLocks/>
          </p:cNvCxnSpPr>
          <p:nvPr/>
        </p:nvCxnSpPr>
        <p:spPr>
          <a:xfrm flipV="1">
            <a:off x="2250716" y="3039893"/>
            <a:ext cx="1003465" cy="6590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27F870-DEDB-F6BA-BE22-415C231BA6F4}"/>
              </a:ext>
            </a:extLst>
          </p:cNvPr>
          <p:cNvCxnSpPr>
            <a:cxnSpLocks/>
          </p:cNvCxnSpPr>
          <p:nvPr/>
        </p:nvCxnSpPr>
        <p:spPr>
          <a:xfrm flipV="1">
            <a:off x="3816155" y="2824158"/>
            <a:ext cx="1454852" cy="751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0E8FEC4-1C73-CA17-DDF6-04495AACAD58}"/>
              </a:ext>
            </a:extLst>
          </p:cNvPr>
          <p:cNvCxnSpPr>
            <a:cxnSpLocks/>
          </p:cNvCxnSpPr>
          <p:nvPr/>
        </p:nvCxnSpPr>
        <p:spPr>
          <a:xfrm>
            <a:off x="8840805" y="399341"/>
            <a:ext cx="13300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0B0FCFA-8B3B-378D-DACA-EA285AE40CAB}"/>
              </a:ext>
            </a:extLst>
          </p:cNvPr>
          <p:cNvCxnSpPr>
            <a:cxnSpLocks/>
          </p:cNvCxnSpPr>
          <p:nvPr/>
        </p:nvCxnSpPr>
        <p:spPr>
          <a:xfrm>
            <a:off x="8846742" y="915978"/>
            <a:ext cx="1347849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DDCEAD7-AE8F-CC50-0E16-6CAFCC815BFD}"/>
              </a:ext>
            </a:extLst>
          </p:cNvPr>
          <p:cNvSpPr txBox="1"/>
          <p:nvPr/>
        </p:nvSpPr>
        <p:spPr>
          <a:xfrm>
            <a:off x="10360846" y="304398"/>
            <a:ext cx="6604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/>
              <a:t>400G link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FF99AA-7330-ADDF-F8E7-35BD5A865576}"/>
              </a:ext>
            </a:extLst>
          </p:cNvPr>
          <p:cNvSpPr txBox="1"/>
          <p:nvPr/>
        </p:nvSpPr>
        <p:spPr>
          <a:xfrm>
            <a:off x="10394493" y="813058"/>
            <a:ext cx="6604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/>
              <a:t>800G link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EAC00831-BE5F-D335-6BD6-037A026E1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4539" y="4341157"/>
            <a:ext cx="612000" cy="61200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04D721B-D603-FB64-1799-9C650E995AAA}"/>
              </a:ext>
            </a:extLst>
          </p:cNvPr>
          <p:cNvCxnSpPr>
            <a:cxnSpLocks/>
          </p:cNvCxnSpPr>
          <p:nvPr/>
        </p:nvCxnSpPr>
        <p:spPr>
          <a:xfrm flipV="1">
            <a:off x="4831621" y="4773690"/>
            <a:ext cx="678872" cy="5442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9B94F4E-E414-C716-50E7-35B6816C0B22}"/>
              </a:ext>
            </a:extLst>
          </p:cNvPr>
          <p:cNvCxnSpPr>
            <a:cxnSpLocks/>
          </p:cNvCxnSpPr>
          <p:nvPr/>
        </p:nvCxnSpPr>
        <p:spPr>
          <a:xfrm flipV="1">
            <a:off x="6076551" y="4001794"/>
            <a:ext cx="787729" cy="5184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344AC5C-ADC1-B04A-4885-30A512EFF09D}"/>
              </a:ext>
            </a:extLst>
          </p:cNvPr>
          <p:cNvCxnSpPr>
            <a:cxnSpLocks/>
          </p:cNvCxnSpPr>
          <p:nvPr/>
        </p:nvCxnSpPr>
        <p:spPr>
          <a:xfrm flipV="1">
            <a:off x="6076551" y="4144222"/>
            <a:ext cx="1060317" cy="171797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>
            <a:extLst>
              <a:ext uri="{FF2B5EF4-FFF2-40B4-BE49-F238E27FC236}">
                <a16:creationId xmlns:a16="http://schemas.microsoft.com/office/drawing/2014/main" id="{E6FD3A7E-1B2A-6659-C4B8-3CC8054D9687}"/>
              </a:ext>
            </a:extLst>
          </p:cNvPr>
          <p:cNvSpPr/>
          <p:nvPr/>
        </p:nvSpPr>
        <p:spPr>
          <a:xfrm>
            <a:off x="1069121" y="2442377"/>
            <a:ext cx="6006059" cy="1389912"/>
          </a:xfrm>
          <a:custGeom>
            <a:avLst/>
            <a:gdLst>
              <a:gd name="connsiteX0" fmla="*/ 0 w 6353299"/>
              <a:gd name="connsiteY0" fmla="*/ 1455227 h 1535216"/>
              <a:gd name="connsiteX1" fmla="*/ 629393 w 6353299"/>
              <a:gd name="connsiteY1" fmla="*/ 1455227 h 1535216"/>
              <a:gd name="connsiteX2" fmla="*/ 1888177 w 6353299"/>
              <a:gd name="connsiteY2" fmla="*/ 623954 h 1535216"/>
              <a:gd name="connsiteX3" fmla="*/ 2648198 w 6353299"/>
              <a:gd name="connsiteY3" fmla="*/ 137066 h 1535216"/>
              <a:gd name="connsiteX4" fmla="*/ 4441372 w 6353299"/>
              <a:gd name="connsiteY4" fmla="*/ 89564 h 1535216"/>
              <a:gd name="connsiteX5" fmla="*/ 6353299 w 6353299"/>
              <a:gd name="connsiteY5" fmla="*/ 1241471 h 1535216"/>
              <a:gd name="connsiteX0" fmla="*/ 0 w 6353299"/>
              <a:gd name="connsiteY0" fmla="*/ 1433791 h 1513780"/>
              <a:gd name="connsiteX1" fmla="*/ 629393 w 6353299"/>
              <a:gd name="connsiteY1" fmla="*/ 1433791 h 1513780"/>
              <a:gd name="connsiteX2" fmla="*/ 1888177 w 6353299"/>
              <a:gd name="connsiteY2" fmla="*/ 602518 h 1513780"/>
              <a:gd name="connsiteX3" fmla="*/ 2719450 w 6353299"/>
              <a:gd name="connsiteY3" fmla="*/ 210632 h 1513780"/>
              <a:gd name="connsiteX4" fmla="*/ 4441372 w 6353299"/>
              <a:gd name="connsiteY4" fmla="*/ 68128 h 1513780"/>
              <a:gd name="connsiteX5" fmla="*/ 6353299 w 6353299"/>
              <a:gd name="connsiteY5" fmla="*/ 1220035 h 1513780"/>
              <a:gd name="connsiteX0" fmla="*/ 0 w 6353299"/>
              <a:gd name="connsiteY0" fmla="*/ 1433791 h 1537417"/>
              <a:gd name="connsiteX1" fmla="*/ 866899 w 6353299"/>
              <a:gd name="connsiteY1" fmla="*/ 1469417 h 1537417"/>
              <a:gd name="connsiteX2" fmla="*/ 1888177 w 6353299"/>
              <a:gd name="connsiteY2" fmla="*/ 602518 h 1537417"/>
              <a:gd name="connsiteX3" fmla="*/ 2719450 w 6353299"/>
              <a:gd name="connsiteY3" fmla="*/ 210632 h 1537417"/>
              <a:gd name="connsiteX4" fmla="*/ 4441372 w 6353299"/>
              <a:gd name="connsiteY4" fmla="*/ 68128 h 1537417"/>
              <a:gd name="connsiteX5" fmla="*/ 6353299 w 6353299"/>
              <a:gd name="connsiteY5" fmla="*/ 1220035 h 1537417"/>
              <a:gd name="connsiteX0" fmla="*/ 0 w 6006059"/>
              <a:gd name="connsiteY0" fmla="*/ 1433791 h 1537417"/>
              <a:gd name="connsiteX1" fmla="*/ 866899 w 6006059"/>
              <a:gd name="connsiteY1" fmla="*/ 1469417 h 1537417"/>
              <a:gd name="connsiteX2" fmla="*/ 1888177 w 6006059"/>
              <a:gd name="connsiteY2" fmla="*/ 602518 h 1537417"/>
              <a:gd name="connsiteX3" fmla="*/ 2719450 w 6006059"/>
              <a:gd name="connsiteY3" fmla="*/ 210632 h 1537417"/>
              <a:gd name="connsiteX4" fmla="*/ 4441372 w 6006059"/>
              <a:gd name="connsiteY4" fmla="*/ 68128 h 1537417"/>
              <a:gd name="connsiteX5" fmla="*/ 6006059 w 6006059"/>
              <a:gd name="connsiteY5" fmla="*/ 1220035 h 1537417"/>
              <a:gd name="connsiteX0" fmla="*/ 0 w 6006059"/>
              <a:gd name="connsiteY0" fmla="*/ 1367317 h 1470943"/>
              <a:gd name="connsiteX1" fmla="*/ 866899 w 6006059"/>
              <a:gd name="connsiteY1" fmla="*/ 1402943 h 1470943"/>
              <a:gd name="connsiteX2" fmla="*/ 1888177 w 6006059"/>
              <a:gd name="connsiteY2" fmla="*/ 536044 h 1470943"/>
              <a:gd name="connsiteX3" fmla="*/ 2719450 w 6006059"/>
              <a:gd name="connsiteY3" fmla="*/ 144158 h 1470943"/>
              <a:gd name="connsiteX4" fmla="*/ 4441372 w 6006059"/>
              <a:gd name="connsiteY4" fmla="*/ 82677 h 1470943"/>
              <a:gd name="connsiteX5" fmla="*/ 6006059 w 6006059"/>
              <a:gd name="connsiteY5" fmla="*/ 1153561 h 1470943"/>
              <a:gd name="connsiteX0" fmla="*/ 0 w 6006059"/>
              <a:gd name="connsiteY0" fmla="*/ 1352685 h 1456311"/>
              <a:gd name="connsiteX1" fmla="*/ 866899 w 6006059"/>
              <a:gd name="connsiteY1" fmla="*/ 1388311 h 1456311"/>
              <a:gd name="connsiteX2" fmla="*/ 1888177 w 6006059"/>
              <a:gd name="connsiteY2" fmla="*/ 521412 h 1456311"/>
              <a:gd name="connsiteX3" fmla="*/ 2731025 w 6006059"/>
              <a:gd name="connsiteY3" fmla="*/ 198974 h 1456311"/>
              <a:gd name="connsiteX4" fmla="*/ 4441372 w 6006059"/>
              <a:gd name="connsiteY4" fmla="*/ 68045 h 1456311"/>
              <a:gd name="connsiteX5" fmla="*/ 6006059 w 6006059"/>
              <a:gd name="connsiteY5" fmla="*/ 1138929 h 1456311"/>
              <a:gd name="connsiteX0" fmla="*/ 0 w 6006059"/>
              <a:gd name="connsiteY0" fmla="*/ 1286286 h 1389912"/>
              <a:gd name="connsiteX1" fmla="*/ 866899 w 6006059"/>
              <a:gd name="connsiteY1" fmla="*/ 1321912 h 1389912"/>
              <a:gd name="connsiteX2" fmla="*/ 1888177 w 6006059"/>
              <a:gd name="connsiteY2" fmla="*/ 455013 h 1389912"/>
              <a:gd name="connsiteX3" fmla="*/ 2731025 w 6006059"/>
              <a:gd name="connsiteY3" fmla="*/ 132575 h 1389912"/>
              <a:gd name="connsiteX4" fmla="*/ 4441372 w 6006059"/>
              <a:gd name="connsiteY4" fmla="*/ 82668 h 1389912"/>
              <a:gd name="connsiteX5" fmla="*/ 6006059 w 6006059"/>
              <a:gd name="connsiteY5" fmla="*/ 1072530 h 138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6059" h="1389912">
                <a:moveTo>
                  <a:pt x="0" y="1286286"/>
                </a:moveTo>
                <a:cubicBezTo>
                  <a:pt x="157348" y="1355559"/>
                  <a:pt x="552203" y="1460458"/>
                  <a:pt x="866899" y="1321912"/>
                </a:cubicBezTo>
                <a:cubicBezTo>
                  <a:pt x="1181595" y="1183366"/>
                  <a:pt x="1577489" y="653236"/>
                  <a:pt x="1888177" y="455013"/>
                </a:cubicBezTo>
                <a:cubicBezTo>
                  <a:pt x="2198865" y="256790"/>
                  <a:pt x="2305492" y="194633"/>
                  <a:pt x="2731025" y="132575"/>
                </a:cubicBezTo>
                <a:cubicBezTo>
                  <a:pt x="3156558" y="70517"/>
                  <a:pt x="3823855" y="-101399"/>
                  <a:pt x="4441372" y="82668"/>
                </a:cubicBezTo>
                <a:cubicBezTo>
                  <a:pt x="5058889" y="266735"/>
                  <a:pt x="5358854" y="588610"/>
                  <a:pt x="6006059" y="107253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07B48B1-E43A-1C01-FF4B-BC3BE03EB41E}"/>
              </a:ext>
            </a:extLst>
          </p:cNvPr>
          <p:cNvGrpSpPr/>
          <p:nvPr/>
        </p:nvGrpSpPr>
        <p:grpSpPr>
          <a:xfrm>
            <a:off x="1974429" y="1760561"/>
            <a:ext cx="612000" cy="612000"/>
            <a:chOff x="3804415" y="2069685"/>
            <a:chExt cx="612000" cy="6120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A8D41AE-0936-C43A-2678-674FE52E98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856BBFC9-72A6-4F87-DE31-947DC68F0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4C253D4-3C93-2E3B-E548-5C37F1F6DB09}"/>
              </a:ext>
            </a:extLst>
          </p:cNvPr>
          <p:cNvGrpSpPr/>
          <p:nvPr/>
        </p:nvGrpSpPr>
        <p:grpSpPr>
          <a:xfrm>
            <a:off x="4464916" y="1357376"/>
            <a:ext cx="612000" cy="612000"/>
            <a:chOff x="3804415" y="2069685"/>
            <a:chExt cx="612000" cy="612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27FBF01-B49B-19ED-0B37-914E6B23AB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D7A586C3-171C-E263-C223-FFFDE10D0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D9CCFB3-56AD-8D64-2063-82CAE35970BF}"/>
              </a:ext>
            </a:extLst>
          </p:cNvPr>
          <p:cNvGrpSpPr/>
          <p:nvPr/>
        </p:nvGrpSpPr>
        <p:grpSpPr>
          <a:xfrm>
            <a:off x="6596587" y="1775994"/>
            <a:ext cx="612000" cy="612000"/>
            <a:chOff x="3804415" y="2069685"/>
            <a:chExt cx="612000" cy="6120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9A1E14F-0E1C-404A-2C9D-37AB90B1C7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6E96220C-3AB4-AC04-2D85-8228D4259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3E6C947-0920-D7CB-7441-1ADCCB368D23}"/>
              </a:ext>
            </a:extLst>
          </p:cNvPr>
          <p:cNvCxnSpPr>
            <a:cxnSpLocks/>
          </p:cNvCxnSpPr>
          <p:nvPr/>
        </p:nvCxnSpPr>
        <p:spPr>
          <a:xfrm flipV="1">
            <a:off x="1963278" y="2366659"/>
            <a:ext cx="317515" cy="127637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9C9D8214-6411-B862-A092-56BE95A46CA2}"/>
              </a:ext>
            </a:extLst>
          </p:cNvPr>
          <p:cNvSpPr txBox="1"/>
          <p:nvPr/>
        </p:nvSpPr>
        <p:spPr>
          <a:xfrm>
            <a:off x="379751" y="4189695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EC03C70-F763-FCB5-C148-D8F5897FD82B}"/>
              </a:ext>
            </a:extLst>
          </p:cNvPr>
          <p:cNvSpPr txBox="1"/>
          <p:nvPr/>
        </p:nvSpPr>
        <p:spPr>
          <a:xfrm>
            <a:off x="1793792" y="4237923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EF7E9E-1087-9606-AFC3-2E9AED3EDFA7}"/>
              </a:ext>
            </a:extLst>
          </p:cNvPr>
          <p:cNvSpPr txBox="1"/>
          <p:nvPr/>
        </p:nvSpPr>
        <p:spPr>
          <a:xfrm>
            <a:off x="2779569" y="5316297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2920323-A813-679A-EA3D-677033F9C1F3}"/>
              </a:ext>
            </a:extLst>
          </p:cNvPr>
          <p:cNvSpPr txBox="1"/>
          <p:nvPr/>
        </p:nvSpPr>
        <p:spPr>
          <a:xfrm>
            <a:off x="5638516" y="4922759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45611C5-77B3-1217-022F-B545FC6D66C9}"/>
              </a:ext>
            </a:extLst>
          </p:cNvPr>
          <p:cNvSpPr txBox="1"/>
          <p:nvPr/>
        </p:nvSpPr>
        <p:spPr>
          <a:xfrm>
            <a:off x="4330576" y="5767710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61296DA-9C4E-E6B6-0131-6AB3627F2D7B}"/>
              </a:ext>
            </a:extLst>
          </p:cNvPr>
          <p:cNvSpPr txBox="1"/>
          <p:nvPr/>
        </p:nvSpPr>
        <p:spPr>
          <a:xfrm>
            <a:off x="5696389" y="6381168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0F51354-E545-81C0-B9CF-C71BA03F2BF4}"/>
              </a:ext>
            </a:extLst>
          </p:cNvPr>
          <p:cNvSpPr txBox="1"/>
          <p:nvPr/>
        </p:nvSpPr>
        <p:spPr>
          <a:xfrm>
            <a:off x="3369878" y="3232855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R7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0505613-7471-A7D5-B1F5-D8C28AF5C583}"/>
              </a:ext>
            </a:extLst>
          </p:cNvPr>
          <p:cNvSpPr txBox="1"/>
          <p:nvPr/>
        </p:nvSpPr>
        <p:spPr>
          <a:xfrm>
            <a:off x="5407022" y="3163406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38CC2EC-F62E-E22F-03F4-2364643E53D8}"/>
              </a:ext>
            </a:extLst>
          </p:cNvPr>
          <p:cNvSpPr txBox="1"/>
          <p:nvPr/>
        </p:nvSpPr>
        <p:spPr>
          <a:xfrm>
            <a:off x="1703123" y="1566099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F9F804B-244A-2FF0-4D92-0D0288DFAFD6}"/>
              </a:ext>
            </a:extLst>
          </p:cNvPr>
          <p:cNvSpPr txBox="1"/>
          <p:nvPr/>
        </p:nvSpPr>
        <p:spPr>
          <a:xfrm>
            <a:off x="4550495" y="1033665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4FC142D-BEE2-D53D-6C2D-1BBED24056A9}"/>
              </a:ext>
            </a:extLst>
          </p:cNvPr>
          <p:cNvSpPr txBox="1"/>
          <p:nvPr/>
        </p:nvSpPr>
        <p:spPr>
          <a:xfrm>
            <a:off x="7006257" y="1510156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2EC5C4D-B1DD-FE0F-2597-107D28906E8E}"/>
              </a:ext>
            </a:extLst>
          </p:cNvPr>
          <p:cNvSpPr txBox="1"/>
          <p:nvPr/>
        </p:nvSpPr>
        <p:spPr>
          <a:xfrm>
            <a:off x="7515543" y="3639898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7149934-6AC4-4103-7B07-3BD89BA4377C}"/>
              </a:ext>
            </a:extLst>
          </p:cNvPr>
          <p:cNvSpPr txBox="1"/>
          <p:nvPr/>
        </p:nvSpPr>
        <p:spPr>
          <a:xfrm>
            <a:off x="8581265" y="1808373"/>
            <a:ext cx="3413512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/>
              <a:t>Can achieve 1600 Gbps throughput from R1 to R12.</a:t>
            </a:r>
          </a:p>
          <a:p>
            <a:pPr algn="l">
              <a:spcBef>
                <a:spcPts val="600"/>
              </a:spcBef>
            </a:pPr>
            <a:endParaRPr lang="en-US" sz="2400"/>
          </a:p>
          <a:p>
            <a:pPr algn="l">
              <a:spcBef>
                <a:spcPts val="600"/>
              </a:spcBef>
            </a:pPr>
            <a:r>
              <a:rPr lang="en-US" sz="2400"/>
              <a:t>But require four LSPs (manually created or via TE++) to do so.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0A479C1-C5C5-E44D-FF87-3BD810FAC559}"/>
              </a:ext>
            </a:extLst>
          </p:cNvPr>
          <p:cNvSpPr/>
          <p:nvPr/>
        </p:nvSpPr>
        <p:spPr>
          <a:xfrm>
            <a:off x="1051083" y="983469"/>
            <a:ext cx="6546431" cy="2762780"/>
          </a:xfrm>
          <a:custGeom>
            <a:avLst/>
            <a:gdLst>
              <a:gd name="connsiteX0" fmla="*/ 0 w 6577969"/>
              <a:gd name="connsiteY0" fmla="*/ 2581193 h 2762780"/>
              <a:gd name="connsiteX1" fmla="*/ 578734 w 6577969"/>
              <a:gd name="connsiteY1" fmla="*/ 2592767 h 2762780"/>
              <a:gd name="connsiteX2" fmla="*/ 497711 w 6577969"/>
              <a:gd name="connsiteY2" fmla="*/ 787117 h 2762780"/>
              <a:gd name="connsiteX3" fmla="*/ 1365813 w 6577969"/>
              <a:gd name="connsiteY3" fmla="*/ 416727 h 2762780"/>
              <a:gd name="connsiteX4" fmla="*/ 3599727 w 6577969"/>
              <a:gd name="connsiteY4" fmla="*/ 38 h 2762780"/>
              <a:gd name="connsiteX5" fmla="*/ 6007261 w 6577969"/>
              <a:gd name="connsiteY5" fmla="*/ 439876 h 2762780"/>
              <a:gd name="connsiteX6" fmla="*/ 6562846 w 6577969"/>
              <a:gd name="connsiteY6" fmla="*/ 544048 h 2762780"/>
              <a:gd name="connsiteX7" fmla="*/ 6366076 w 6577969"/>
              <a:gd name="connsiteY7" fmla="*/ 2500170 h 2762780"/>
              <a:gd name="connsiteX0" fmla="*/ 0 w 6366076"/>
              <a:gd name="connsiteY0" fmla="*/ 2581193 h 2762780"/>
              <a:gd name="connsiteX1" fmla="*/ 578734 w 6366076"/>
              <a:gd name="connsiteY1" fmla="*/ 2592767 h 2762780"/>
              <a:gd name="connsiteX2" fmla="*/ 497711 w 6366076"/>
              <a:gd name="connsiteY2" fmla="*/ 787117 h 2762780"/>
              <a:gd name="connsiteX3" fmla="*/ 1365813 w 6366076"/>
              <a:gd name="connsiteY3" fmla="*/ 416727 h 2762780"/>
              <a:gd name="connsiteX4" fmla="*/ 3599727 w 6366076"/>
              <a:gd name="connsiteY4" fmla="*/ 38 h 2762780"/>
              <a:gd name="connsiteX5" fmla="*/ 6007261 w 6366076"/>
              <a:gd name="connsiteY5" fmla="*/ 439876 h 2762780"/>
              <a:gd name="connsiteX6" fmla="*/ 6366076 w 6366076"/>
              <a:gd name="connsiteY6" fmla="*/ 2500170 h 2762780"/>
              <a:gd name="connsiteX0" fmla="*/ 0 w 6546431"/>
              <a:gd name="connsiteY0" fmla="*/ 2581193 h 2762780"/>
              <a:gd name="connsiteX1" fmla="*/ 578734 w 6546431"/>
              <a:gd name="connsiteY1" fmla="*/ 2592767 h 2762780"/>
              <a:gd name="connsiteX2" fmla="*/ 497711 w 6546431"/>
              <a:gd name="connsiteY2" fmla="*/ 787117 h 2762780"/>
              <a:gd name="connsiteX3" fmla="*/ 1365813 w 6546431"/>
              <a:gd name="connsiteY3" fmla="*/ 416727 h 2762780"/>
              <a:gd name="connsiteX4" fmla="*/ 3599727 w 6546431"/>
              <a:gd name="connsiteY4" fmla="*/ 38 h 2762780"/>
              <a:gd name="connsiteX5" fmla="*/ 6354501 w 6546431"/>
              <a:gd name="connsiteY5" fmla="*/ 439876 h 2762780"/>
              <a:gd name="connsiteX6" fmla="*/ 6366076 w 6546431"/>
              <a:gd name="connsiteY6" fmla="*/ 2500170 h 276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6431" h="2762780">
                <a:moveTo>
                  <a:pt x="0" y="2581193"/>
                </a:moveTo>
                <a:cubicBezTo>
                  <a:pt x="247891" y="2736486"/>
                  <a:pt x="495782" y="2891780"/>
                  <a:pt x="578734" y="2592767"/>
                </a:cubicBezTo>
                <a:cubicBezTo>
                  <a:pt x="661686" y="2293754"/>
                  <a:pt x="366531" y="1149790"/>
                  <a:pt x="497711" y="787117"/>
                </a:cubicBezTo>
                <a:cubicBezTo>
                  <a:pt x="628891" y="424444"/>
                  <a:pt x="848810" y="547907"/>
                  <a:pt x="1365813" y="416727"/>
                </a:cubicBezTo>
                <a:cubicBezTo>
                  <a:pt x="1882816" y="285547"/>
                  <a:pt x="2768279" y="-3820"/>
                  <a:pt x="3599727" y="38"/>
                </a:cubicBezTo>
                <a:cubicBezTo>
                  <a:pt x="4431175" y="3896"/>
                  <a:pt x="5893443" y="23187"/>
                  <a:pt x="6354501" y="439876"/>
                </a:cubicBezTo>
                <a:cubicBezTo>
                  <a:pt x="6815559" y="856565"/>
                  <a:pt x="6291323" y="2070942"/>
                  <a:pt x="6366076" y="2500170"/>
                </a:cubicBezTo>
              </a:path>
            </a:pathLst>
          </a:custGeom>
          <a:noFill/>
          <a:ln w="63500"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84F6CB3-DAB6-E92B-985F-2673A9009F18}"/>
              </a:ext>
            </a:extLst>
          </p:cNvPr>
          <p:cNvSpPr/>
          <p:nvPr/>
        </p:nvSpPr>
        <p:spPr>
          <a:xfrm>
            <a:off x="981635" y="4167168"/>
            <a:ext cx="6331352" cy="2593997"/>
          </a:xfrm>
          <a:custGeom>
            <a:avLst/>
            <a:gdLst>
              <a:gd name="connsiteX0" fmla="*/ 0 w 6331352"/>
              <a:gd name="connsiteY0" fmla="*/ 81625 h 2583648"/>
              <a:gd name="connsiteX1" fmla="*/ 1099595 w 6331352"/>
              <a:gd name="connsiteY1" fmla="*/ 104774 h 2583648"/>
              <a:gd name="connsiteX2" fmla="*/ 1701478 w 6331352"/>
              <a:gd name="connsiteY2" fmla="*/ 1111772 h 2583648"/>
              <a:gd name="connsiteX3" fmla="*/ 2558005 w 6331352"/>
              <a:gd name="connsiteY3" fmla="*/ 1632632 h 2583648"/>
              <a:gd name="connsiteX4" fmla="*/ 3831220 w 6331352"/>
              <a:gd name="connsiteY4" fmla="*/ 2026172 h 2583648"/>
              <a:gd name="connsiteX5" fmla="*/ 4884516 w 6331352"/>
              <a:gd name="connsiteY5" fmla="*/ 2558607 h 2583648"/>
              <a:gd name="connsiteX6" fmla="*/ 5995686 w 6331352"/>
              <a:gd name="connsiteY6" fmla="*/ 1158070 h 2583648"/>
              <a:gd name="connsiteX7" fmla="*/ 6331352 w 6331352"/>
              <a:gd name="connsiteY7" fmla="*/ 46901 h 2583648"/>
              <a:gd name="connsiteX0" fmla="*/ 0 w 6331352"/>
              <a:gd name="connsiteY0" fmla="*/ 91974 h 2593997"/>
              <a:gd name="connsiteX1" fmla="*/ 1099595 w 6331352"/>
              <a:gd name="connsiteY1" fmla="*/ 115123 h 2593997"/>
              <a:gd name="connsiteX2" fmla="*/ 1608880 w 6331352"/>
              <a:gd name="connsiteY2" fmla="*/ 1272592 h 2593997"/>
              <a:gd name="connsiteX3" fmla="*/ 2558005 w 6331352"/>
              <a:gd name="connsiteY3" fmla="*/ 1642981 h 2593997"/>
              <a:gd name="connsiteX4" fmla="*/ 3831220 w 6331352"/>
              <a:gd name="connsiteY4" fmla="*/ 2036521 h 2593997"/>
              <a:gd name="connsiteX5" fmla="*/ 4884516 w 6331352"/>
              <a:gd name="connsiteY5" fmla="*/ 2568956 h 2593997"/>
              <a:gd name="connsiteX6" fmla="*/ 5995686 w 6331352"/>
              <a:gd name="connsiteY6" fmla="*/ 1168419 h 2593997"/>
              <a:gd name="connsiteX7" fmla="*/ 6331352 w 6331352"/>
              <a:gd name="connsiteY7" fmla="*/ 57250 h 259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1352" h="2593997">
                <a:moveTo>
                  <a:pt x="0" y="91974"/>
                </a:moveTo>
                <a:cubicBezTo>
                  <a:pt x="408007" y="17703"/>
                  <a:pt x="831448" y="-81647"/>
                  <a:pt x="1099595" y="115123"/>
                </a:cubicBezTo>
                <a:cubicBezTo>
                  <a:pt x="1367742" y="311893"/>
                  <a:pt x="1365812" y="1017949"/>
                  <a:pt x="1608880" y="1272592"/>
                </a:cubicBezTo>
                <a:cubicBezTo>
                  <a:pt x="1851948" y="1527235"/>
                  <a:pt x="2187615" y="1515660"/>
                  <a:pt x="2558005" y="1642981"/>
                </a:cubicBezTo>
                <a:cubicBezTo>
                  <a:pt x="2928395" y="1770302"/>
                  <a:pt x="3443468" y="1882192"/>
                  <a:pt x="3831220" y="2036521"/>
                </a:cubicBezTo>
                <a:cubicBezTo>
                  <a:pt x="4218972" y="2190850"/>
                  <a:pt x="4523772" y="2713640"/>
                  <a:pt x="4884516" y="2568956"/>
                </a:cubicBezTo>
                <a:cubicBezTo>
                  <a:pt x="5245260" y="2424272"/>
                  <a:pt x="5754547" y="1587037"/>
                  <a:pt x="5995686" y="1168419"/>
                </a:cubicBezTo>
                <a:cubicBezTo>
                  <a:pt x="6236825" y="749801"/>
                  <a:pt x="6284088" y="403525"/>
                  <a:pt x="6331352" y="57250"/>
                </a:cubicBezTo>
              </a:path>
            </a:pathLst>
          </a:custGeom>
          <a:noFill/>
          <a:ln w="63500">
            <a:solidFill>
              <a:schemeClr val="bg2">
                <a:lumMod val="60000"/>
                <a:lumOff val="40000"/>
              </a:schemeClr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4BE0F64-4F80-E42A-EB6A-D0C30044044B}"/>
              </a:ext>
            </a:extLst>
          </p:cNvPr>
          <p:cNvSpPr/>
          <p:nvPr/>
        </p:nvSpPr>
        <p:spPr>
          <a:xfrm>
            <a:off x="1085807" y="3911902"/>
            <a:ext cx="5660020" cy="1221627"/>
          </a:xfrm>
          <a:custGeom>
            <a:avLst/>
            <a:gdLst>
              <a:gd name="connsiteX0" fmla="*/ 0 w 5660020"/>
              <a:gd name="connsiteY0" fmla="*/ 92598 h 1221627"/>
              <a:gd name="connsiteX1" fmla="*/ 1331089 w 5660020"/>
              <a:gd name="connsiteY1" fmla="*/ 115747 h 1221627"/>
              <a:gd name="connsiteX2" fmla="*/ 2013995 w 5660020"/>
              <a:gd name="connsiteY2" fmla="*/ 752355 h 1221627"/>
              <a:gd name="connsiteX3" fmla="*/ 2465408 w 5660020"/>
              <a:gd name="connsiteY3" fmla="*/ 972274 h 1221627"/>
              <a:gd name="connsiteX4" fmla="*/ 3310360 w 5660020"/>
              <a:gd name="connsiteY4" fmla="*/ 1203767 h 1221627"/>
              <a:gd name="connsiteX5" fmla="*/ 4398380 w 5660020"/>
              <a:gd name="connsiteY5" fmla="*/ 462988 h 1221627"/>
              <a:gd name="connsiteX6" fmla="*/ 5162309 w 5660020"/>
              <a:gd name="connsiteY6" fmla="*/ 92598 h 1221627"/>
              <a:gd name="connsiteX7" fmla="*/ 5660020 w 5660020"/>
              <a:gd name="connsiteY7" fmla="*/ 0 h 12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0020" h="1221627">
                <a:moveTo>
                  <a:pt x="0" y="92598"/>
                </a:moveTo>
                <a:cubicBezTo>
                  <a:pt x="497711" y="49193"/>
                  <a:pt x="995423" y="5788"/>
                  <a:pt x="1331089" y="115747"/>
                </a:cubicBezTo>
                <a:cubicBezTo>
                  <a:pt x="1666755" y="225706"/>
                  <a:pt x="1824942" y="609601"/>
                  <a:pt x="2013995" y="752355"/>
                </a:cubicBezTo>
                <a:cubicBezTo>
                  <a:pt x="2203048" y="895109"/>
                  <a:pt x="2249347" y="897039"/>
                  <a:pt x="2465408" y="972274"/>
                </a:cubicBezTo>
                <a:cubicBezTo>
                  <a:pt x="2681469" y="1047509"/>
                  <a:pt x="2988198" y="1288648"/>
                  <a:pt x="3310360" y="1203767"/>
                </a:cubicBezTo>
                <a:cubicBezTo>
                  <a:pt x="3632522" y="1118886"/>
                  <a:pt x="4089722" y="648183"/>
                  <a:pt x="4398380" y="462988"/>
                </a:cubicBezTo>
                <a:cubicBezTo>
                  <a:pt x="4707038" y="277793"/>
                  <a:pt x="4952036" y="169763"/>
                  <a:pt x="5162309" y="92598"/>
                </a:cubicBezTo>
                <a:cubicBezTo>
                  <a:pt x="5372582" y="15433"/>
                  <a:pt x="5516301" y="7716"/>
                  <a:pt x="5660020" y="0"/>
                </a:cubicBezTo>
              </a:path>
            </a:pathLst>
          </a:custGeom>
          <a:noFill/>
          <a:ln w="63500">
            <a:solidFill>
              <a:schemeClr val="accent1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6AF15C-F5A3-EF1C-B8E7-608C513300E8}"/>
              </a:ext>
            </a:extLst>
          </p:cNvPr>
          <p:cNvSpPr txBox="1"/>
          <p:nvPr/>
        </p:nvSpPr>
        <p:spPr>
          <a:xfrm>
            <a:off x="5523470" y="716692"/>
            <a:ext cx="5722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400G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95969B-F002-0876-C37F-76F88FA6EEAB}"/>
              </a:ext>
            </a:extLst>
          </p:cNvPr>
          <p:cNvSpPr txBox="1"/>
          <p:nvPr/>
        </p:nvSpPr>
        <p:spPr>
          <a:xfrm>
            <a:off x="4230499" y="2142752"/>
            <a:ext cx="5722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400G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D277D0-CC7B-05CE-1382-B600CBD75A09}"/>
              </a:ext>
            </a:extLst>
          </p:cNvPr>
          <p:cNvSpPr txBox="1"/>
          <p:nvPr/>
        </p:nvSpPr>
        <p:spPr>
          <a:xfrm>
            <a:off x="3930124" y="4726722"/>
            <a:ext cx="5722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>
                <a:solidFill>
                  <a:srgbClr val="83B135"/>
                </a:solidFill>
              </a:rPr>
              <a:t>400G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75DFAD-3391-715D-5A88-F33B31FD29B1}"/>
              </a:ext>
            </a:extLst>
          </p:cNvPr>
          <p:cNvSpPr txBox="1"/>
          <p:nvPr/>
        </p:nvSpPr>
        <p:spPr>
          <a:xfrm>
            <a:off x="4306965" y="6281325"/>
            <a:ext cx="5722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>
                <a:solidFill>
                  <a:srgbClr val="A282D9"/>
                </a:solidFill>
              </a:rPr>
              <a:t>400G</a:t>
            </a:r>
          </a:p>
        </p:txBody>
      </p:sp>
    </p:spTree>
    <p:extLst>
      <p:ext uri="{BB962C8B-B14F-4D97-AF65-F5344CB8AC3E}">
        <p14:creationId xmlns:p14="http://schemas.microsoft.com/office/powerpoint/2010/main" val="393063879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08D3D-E83A-575D-7A43-14D684857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0DF109F-BA5F-52B3-514D-DB14AB291E83}"/>
              </a:ext>
            </a:extLst>
          </p:cNvPr>
          <p:cNvCxnSpPr>
            <a:cxnSpLocks/>
          </p:cNvCxnSpPr>
          <p:nvPr/>
        </p:nvCxnSpPr>
        <p:spPr>
          <a:xfrm flipV="1">
            <a:off x="2344382" y="1637511"/>
            <a:ext cx="1930207" cy="4156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AD0C3F8-8AF6-5CBD-6591-59C3DC48614B}"/>
              </a:ext>
            </a:extLst>
          </p:cNvPr>
          <p:cNvCxnSpPr>
            <a:cxnSpLocks/>
          </p:cNvCxnSpPr>
          <p:nvPr/>
        </p:nvCxnSpPr>
        <p:spPr>
          <a:xfrm>
            <a:off x="4834869" y="1649929"/>
            <a:ext cx="1536667" cy="3483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384D628-507B-B759-3581-E026031F5FC6}"/>
              </a:ext>
            </a:extLst>
          </p:cNvPr>
          <p:cNvCxnSpPr>
            <a:cxnSpLocks/>
          </p:cNvCxnSpPr>
          <p:nvPr/>
        </p:nvCxnSpPr>
        <p:spPr>
          <a:xfrm>
            <a:off x="6654024" y="2334765"/>
            <a:ext cx="240433" cy="11899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D5CB13A-A25D-3C4C-9030-94EADC995421}"/>
              </a:ext>
            </a:extLst>
          </p:cNvPr>
          <p:cNvCxnSpPr>
            <a:cxnSpLocks/>
          </p:cNvCxnSpPr>
          <p:nvPr/>
        </p:nvCxnSpPr>
        <p:spPr>
          <a:xfrm>
            <a:off x="4537318" y="5662988"/>
            <a:ext cx="847902" cy="3659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9F5C837-0B80-890F-6B3A-6BC6F3112B34}"/>
              </a:ext>
            </a:extLst>
          </p:cNvPr>
          <p:cNvCxnSpPr>
            <a:cxnSpLocks/>
          </p:cNvCxnSpPr>
          <p:nvPr/>
        </p:nvCxnSpPr>
        <p:spPr>
          <a:xfrm>
            <a:off x="5470326" y="2907693"/>
            <a:ext cx="1171699" cy="7798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F4655B6-5BE3-8517-67AB-0094890E4E33}"/>
              </a:ext>
            </a:extLst>
          </p:cNvPr>
          <p:cNvCxnSpPr>
            <a:cxnSpLocks/>
          </p:cNvCxnSpPr>
          <p:nvPr/>
        </p:nvCxnSpPr>
        <p:spPr>
          <a:xfrm>
            <a:off x="741968" y="3820114"/>
            <a:ext cx="857003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19B91D3-4521-9B74-9629-C76B2DF22529}"/>
              </a:ext>
            </a:extLst>
          </p:cNvPr>
          <p:cNvCxnSpPr>
            <a:cxnSpLocks/>
          </p:cNvCxnSpPr>
          <p:nvPr/>
        </p:nvCxnSpPr>
        <p:spPr>
          <a:xfrm>
            <a:off x="672695" y="4081371"/>
            <a:ext cx="9144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836324-CE5B-498B-2E53-A7C959FD1D3E}"/>
              </a:ext>
            </a:extLst>
          </p:cNvPr>
          <p:cNvCxnSpPr/>
          <p:nvPr/>
        </p:nvCxnSpPr>
        <p:spPr>
          <a:xfrm>
            <a:off x="2002732" y="4118976"/>
            <a:ext cx="534389" cy="68876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77F975-8337-445C-5897-F1FBBF312905}"/>
              </a:ext>
            </a:extLst>
          </p:cNvPr>
          <p:cNvCxnSpPr>
            <a:cxnSpLocks/>
          </p:cNvCxnSpPr>
          <p:nvPr/>
        </p:nvCxnSpPr>
        <p:spPr>
          <a:xfrm>
            <a:off x="2998280" y="5185776"/>
            <a:ext cx="1028954" cy="26592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828D3E0-3BA1-9DE4-710C-15189242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87" y="-158948"/>
            <a:ext cx="11071242" cy="1064051"/>
          </a:xfrm>
        </p:spPr>
        <p:txBody>
          <a:bodyPr/>
          <a:lstStyle/>
          <a:p>
            <a:r>
              <a:rPr lang="en-US"/>
              <a:t>Multipath TE (MPTE)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CBD5CA-6000-92B2-D033-559996E6DD6D}"/>
              </a:ext>
            </a:extLst>
          </p:cNvPr>
          <p:cNvGrpSpPr/>
          <p:nvPr/>
        </p:nvGrpSpPr>
        <p:grpSpPr>
          <a:xfrm>
            <a:off x="2968944" y="2578562"/>
            <a:ext cx="612000" cy="612000"/>
            <a:chOff x="3804415" y="2069685"/>
            <a:chExt cx="612000" cy="61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1A3AADD-93B9-429F-5603-E259E5E411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47E606F0-1834-3096-353F-3E637969E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075C83B-7601-FB14-F7A4-DA0A76340040}"/>
              </a:ext>
            </a:extLst>
          </p:cNvPr>
          <p:cNvGrpSpPr/>
          <p:nvPr/>
        </p:nvGrpSpPr>
        <p:grpSpPr>
          <a:xfrm>
            <a:off x="5011694" y="2514020"/>
            <a:ext cx="612000" cy="612000"/>
            <a:chOff x="3804415" y="2069685"/>
            <a:chExt cx="612000" cy="61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913ED61-6DB4-CF2A-C26D-0FDAE5EA35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A0C59E4-4927-4DFD-CF9C-033D6484F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8CCA0D-111D-18D7-103A-818086B35909}"/>
              </a:ext>
            </a:extLst>
          </p:cNvPr>
          <p:cNvGrpSpPr/>
          <p:nvPr/>
        </p:nvGrpSpPr>
        <p:grpSpPr>
          <a:xfrm>
            <a:off x="4019670" y="5144406"/>
            <a:ext cx="612000" cy="612000"/>
            <a:chOff x="3804415" y="2069685"/>
            <a:chExt cx="612000" cy="61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B07640-4199-CBBF-42B5-0E26755DEB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7A6702F-1CE3-89A8-8EF5-4512B2D3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2509CC-F7D4-3916-79B2-804623BF37A2}"/>
              </a:ext>
            </a:extLst>
          </p:cNvPr>
          <p:cNvGrpSpPr/>
          <p:nvPr/>
        </p:nvGrpSpPr>
        <p:grpSpPr>
          <a:xfrm>
            <a:off x="5315723" y="5742853"/>
            <a:ext cx="612000" cy="612000"/>
            <a:chOff x="3804415" y="2069685"/>
            <a:chExt cx="612000" cy="61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4EE6C76-650B-6128-6511-EA7A27E24C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6DE2046-52A9-2058-BF69-B8E68BB04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9125F5-F04C-480A-A29A-2D5A13BE7F25}"/>
              </a:ext>
            </a:extLst>
          </p:cNvPr>
          <p:cNvGrpSpPr/>
          <p:nvPr/>
        </p:nvGrpSpPr>
        <p:grpSpPr>
          <a:xfrm>
            <a:off x="1496357" y="3601819"/>
            <a:ext cx="612000" cy="612000"/>
            <a:chOff x="3804415" y="2069685"/>
            <a:chExt cx="612000" cy="61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B854B7-661F-D826-7613-488BDAD56D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9709FA5D-82C0-A382-27A4-9D632FFC1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EFC60C-ACE3-7D2D-080B-B19E074F9F55}"/>
              </a:ext>
            </a:extLst>
          </p:cNvPr>
          <p:cNvGrpSpPr/>
          <p:nvPr/>
        </p:nvGrpSpPr>
        <p:grpSpPr>
          <a:xfrm>
            <a:off x="168540" y="3598102"/>
            <a:ext cx="612000" cy="612000"/>
            <a:chOff x="3804415" y="2069685"/>
            <a:chExt cx="612000" cy="61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3F6560B-9E2C-4CCE-C95A-88F32604F8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A350F745-5E73-7FAB-22B6-52DDF0800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F6BB9D-CFBE-314D-2B56-A8A23D65E9E4}"/>
              </a:ext>
            </a:extLst>
          </p:cNvPr>
          <p:cNvGrpSpPr/>
          <p:nvPr/>
        </p:nvGrpSpPr>
        <p:grpSpPr>
          <a:xfrm>
            <a:off x="6588457" y="3524677"/>
            <a:ext cx="612000" cy="612000"/>
            <a:chOff x="3804415" y="2069685"/>
            <a:chExt cx="612000" cy="61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7462F6-6BFF-F3AA-54EA-42AC2C3E75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1C247C18-3DC6-3325-77B7-E62A7B1B4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D6A114-C42E-A675-CCCB-AC3BD42C15AD}"/>
              </a:ext>
            </a:extLst>
          </p:cNvPr>
          <p:cNvGrpSpPr/>
          <p:nvPr/>
        </p:nvGrpSpPr>
        <p:grpSpPr>
          <a:xfrm>
            <a:off x="2452898" y="4704777"/>
            <a:ext cx="612000" cy="612000"/>
            <a:chOff x="3804415" y="2069685"/>
            <a:chExt cx="612000" cy="61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68ACF6E-41AF-D7EB-AB95-D83499C768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DE0E68F-55FC-8695-6E0B-DBE772163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4D3C35A-1FE5-D1F9-AAFE-3B45427233E0}"/>
              </a:ext>
            </a:extLst>
          </p:cNvPr>
          <p:cNvCxnSpPr>
            <a:cxnSpLocks/>
          </p:cNvCxnSpPr>
          <p:nvPr/>
        </p:nvCxnSpPr>
        <p:spPr>
          <a:xfrm flipV="1">
            <a:off x="2008669" y="3026446"/>
            <a:ext cx="1003465" cy="6590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41A22A-0A0B-8DC1-9538-236B624174E7}"/>
              </a:ext>
            </a:extLst>
          </p:cNvPr>
          <p:cNvCxnSpPr>
            <a:cxnSpLocks/>
          </p:cNvCxnSpPr>
          <p:nvPr/>
        </p:nvCxnSpPr>
        <p:spPr>
          <a:xfrm flipV="1">
            <a:off x="3574108" y="2810711"/>
            <a:ext cx="1454852" cy="751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131ABF8-AE3B-181F-500E-90D89BFCD752}"/>
              </a:ext>
            </a:extLst>
          </p:cNvPr>
          <p:cNvCxnSpPr>
            <a:cxnSpLocks/>
          </p:cNvCxnSpPr>
          <p:nvPr/>
        </p:nvCxnSpPr>
        <p:spPr>
          <a:xfrm>
            <a:off x="8840805" y="399341"/>
            <a:ext cx="13300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7C17862-6452-CAD0-7B0F-D0AD38D165D2}"/>
              </a:ext>
            </a:extLst>
          </p:cNvPr>
          <p:cNvCxnSpPr>
            <a:cxnSpLocks/>
          </p:cNvCxnSpPr>
          <p:nvPr/>
        </p:nvCxnSpPr>
        <p:spPr>
          <a:xfrm>
            <a:off x="8833295" y="929425"/>
            <a:ext cx="1347849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9F7369B-902F-1823-59AB-F0AA1D9B38B1}"/>
              </a:ext>
            </a:extLst>
          </p:cNvPr>
          <p:cNvSpPr txBox="1"/>
          <p:nvPr/>
        </p:nvSpPr>
        <p:spPr>
          <a:xfrm>
            <a:off x="10360846" y="304398"/>
            <a:ext cx="6604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/>
              <a:t>400G link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708418-98F8-173F-18B0-A1F505E4C1FC}"/>
              </a:ext>
            </a:extLst>
          </p:cNvPr>
          <p:cNvSpPr txBox="1"/>
          <p:nvPr/>
        </p:nvSpPr>
        <p:spPr>
          <a:xfrm>
            <a:off x="10394493" y="813058"/>
            <a:ext cx="6604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/>
              <a:t>800G link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B3AABEE3-62AC-640F-3810-DEA9E1F2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2492" y="4327710"/>
            <a:ext cx="612000" cy="61200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665A030-6F9C-FF3D-0357-C39D5D7B908A}"/>
              </a:ext>
            </a:extLst>
          </p:cNvPr>
          <p:cNvCxnSpPr>
            <a:cxnSpLocks/>
          </p:cNvCxnSpPr>
          <p:nvPr/>
        </p:nvCxnSpPr>
        <p:spPr>
          <a:xfrm flipV="1">
            <a:off x="4589574" y="4760243"/>
            <a:ext cx="678872" cy="5442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7C50156-AFF0-4FC5-96F4-FA241D4D7DE6}"/>
              </a:ext>
            </a:extLst>
          </p:cNvPr>
          <p:cNvCxnSpPr>
            <a:cxnSpLocks/>
          </p:cNvCxnSpPr>
          <p:nvPr/>
        </p:nvCxnSpPr>
        <p:spPr>
          <a:xfrm flipV="1">
            <a:off x="5834504" y="3988347"/>
            <a:ext cx="787729" cy="5184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324CA6E-CA70-B892-076C-D04153A0FB89}"/>
              </a:ext>
            </a:extLst>
          </p:cNvPr>
          <p:cNvCxnSpPr>
            <a:cxnSpLocks/>
          </p:cNvCxnSpPr>
          <p:nvPr/>
        </p:nvCxnSpPr>
        <p:spPr>
          <a:xfrm flipV="1">
            <a:off x="5834504" y="4130775"/>
            <a:ext cx="1060317" cy="171797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>
            <a:extLst>
              <a:ext uri="{FF2B5EF4-FFF2-40B4-BE49-F238E27FC236}">
                <a16:creationId xmlns:a16="http://schemas.microsoft.com/office/drawing/2014/main" id="{8D73DC35-26BE-A1BC-9EE5-E4CB6BFA3F9E}"/>
              </a:ext>
            </a:extLst>
          </p:cNvPr>
          <p:cNvSpPr/>
          <p:nvPr/>
        </p:nvSpPr>
        <p:spPr>
          <a:xfrm>
            <a:off x="1751848" y="2428929"/>
            <a:ext cx="5081286" cy="1437659"/>
          </a:xfrm>
          <a:custGeom>
            <a:avLst/>
            <a:gdLst>
              <a:gd name="connsiteX0" fmla="*/ 0 w 6353299"/>
              <a:gd name="connsiteY0" fmla="*/ 1455227 h 1535216"/>
              <a:gd name="connsiteX1" fmla="*/ 629393 w 6353299"/>
              <a:gd name="connsiteY1" fmla="*/ 1455227 h 1535216"/>
              <a:gd name="connsiteX2" fmla="*/ 1888177 w 6353299"/>
              <a:gd name="connsiteY2" fmla="*/ 623954 h 1535216"/>
              <a:gd name="connsiteX3" fmla="*/ 2648198 w 6353299"/>
              <a:gd name="connsiteY3" fmla="*/ 137066 h 1535216"/>
              <a:gd name="connsiteX4" fmla="*/ 4441372 w 6353299"/>
              <a:gd name="connsiteY4" fmla="*/ 89564 h 1535216"/>
              <a:gd name="connsiteX5" fmla="*/ 6353299 w 6353299"/>
              <a:gd name="connsiteY5" fmla="*/ 1241471 h 1535216"/>
              <a:gd name="connsiteX0" fmla="*/ 0 w 6353299"/>
              <a:gd name="connsiteY0" fmla="*/ 1433791 h 1513780"/>
              <a:gd name="connsiteX1" fmla="*/ 629393 w 6353299"/>
              <a:gd name="connsiteY1" fmla="*/ 1433791 h 1513780"/>
              <a:gd name="connsiteX2" fmla="*/ 1888177 w 6353299"/>
              <a:gd name="connsiteY2" fmla="*/ 602518 h 1513780"/>
              <a:gd name="connsiteX3" fmla="*/ 2719450 w 6353299"/>
              <a:gd name="connsiteY3" fmla="*/ 210632 h 1513780"/>
              <a:gd name="connsiteX4" fmla="*/ 4441372 w 6353299"/>
              <a:gd name="connsiteY4" fmla="*/ 68128 h 1513780"/>
              <a:gd name="connsiteX5" fmla="*/ 6353299 w 6353299"/>
              <a:gd name="connsiteY5" fmla="*/ 1220035 h 1513780"/>
              <a:gd name="connsiteX0" fmla="*/ 0 w 6353299"/>
              <a:gd name="connsiteY0" fmla="*/ 1433791 h 1537417"/>
              <a:gd name="connsiteX1" fmla="*/ 866899 w 6353299"/>
              <a:gd name="connsiteY1" fmla="*/ 1469417 h 1537417"/>
              <a:gd name="connsiteX2" fmla="*/ 1888177 w 6353299"/>
              <a:gd name="connsiteY2" fmla="*/ 602518 h 1537417"/>
              <a:gd name="connsiteX3" fmla="*/ 2719450 w 6353299"/>
              <a:gd name="connsiteY3" fmla="*/ 210632 h 1537417"/>
              <a:gd name="connsiteX4" fmla="*/ 4441372 w 6353299"/>
              <a:gd name="connsiteY4" fmla="*/ 68128 h 1537417"/>
              <a:gd name="connsiteX5" fmla="*/ 6353299 w 6353299"/>
              <a:gd name="connsiteY5" fmla="*/ 1220035 h 1537417"/>
              <a:gd name="connsiteX0" fmla="*/ 0 w 6006059"/>
              <a:gd name="connsiteY0" fmla="*/ 1433791 h 1537417"/>
              <a:gd name="connsiteX1" fmla="*/ 866899 w 6006059"/>
              <a:gd name="connsiteY1" fmla="*/ 1469417 h 1537417"/>
              <a:gd name="connsiteX2" fmla="*/ 1888177 w 6006059"/>
              <a:gd name="connsiteY2" fmla="*/ 602518 h 1537417"/>
              <a:gd name="connsiteX3" fmla="*/ 2719450 w 6006059"/>
              <a:gd name="connsiteY3" fmla="*/ 210632 h 1537417"/>
              <a:gd name="connsiteX4" fmla="*/ 4441372 w 6006059"/>
              <a:gd name="connsiteY4" fmla="*/ 68128 h 1537417"/>
              <a:gd name="connsiteX5" fmla="*/ 6006059 w 6006059"/>
              <a:gd name="connsiteY5" fmla="*/ 1220035 h 1537417"/>
              <a:gd name="connsiteX0" fmla="*/ 0 w 6006059"/>
              <a:gd name="connsiteY0" fmla="*/ 1367317 h 1470943"/>
              <a:gd name="connsiteX1" fmla="*/ 866899 w 6006059"/>
              <a:gd name="connsiteY1" fmla="*/ 1402943 h 1470943"/>
              <a:gd name="connsiteX2" fmla="*/ 1888177 w 6006059"/>
              <a:gd name="connsiteY2" fmla="*/ 536044 h 1470943"/>
              <a:gd name="connsiteX3" fmla="*/ 2719450 w 6006059"/>
              <a:gd name="connsiteY3" fmla="*/ 144158 h 1470943"/>
              <a:gd name="connsiteX4" fmla="*/ 4441372 w 6006059"/>
              <a:gd name="connsiteY4" fmla="*/ 82677 h 1470943"/>
              <a:gd name="connsiteX5" fmla="*/ 6006059 w 6006059"/>
              <a:gd name="connsiteY5" fmla="*/ 1153561 h 1470943"/>
              <a:gd name="connsiteX0" fmla="*/ 0 w 6006059"/>
              <a:gd name="connsiteY0" fmla="*/ 1352685 h 1456311"/>
              <a:gd name="connsiteX1" fmla="*/ 866899 w 6006059"/>
              <a:gd name="connsiteY1" fmla="*/ 1388311 h 1456311"/>
              <a:gd name="connsiteX2" fmla="*/ 1888177 w 6006059"/>
              <a:gd name="connsiteY2" fmla="*/ 521412 h 1456311"/>
              <a:gd name="connsiteX3" fmla="*/ 2731025 w 6006059"/>
              <a:gd name="connsiteY3" fmla="*/ 198974 h 1456311"/>
              <a:gd name="connsiteX4" fmla="*/ 4441372 w 6006059"/>
              <a:gd name="connsiteY4" fmla="*/ 68045 h 1456311"/>
              <a:gd name="connsiteX5" fmla="*/ 6006059 w 6006059"/>
              <a:gd name="connsiteY5" fmla="*/ 1138929 h 1456311"/>
              <a:gd name="connsiteX0" fmla="*/ 0 w 6006059"/>
              <a:gd name="connsiteY0" fmla="*/ 1286286 h 1389912"/>
              <a:gd name="connsiteX1" fmla="*/ 866899 w 6006059"/>
              <a:gd name="connsiteY1" fmla="*/ 1321912 h 1389912"/>
              <a:gd name="connsiteX2" fmla="*/ 1888177 w 6006059"/>
              <a:gd name="connsiteY2" fmla="*/ 455013 h 1389912"/>
              <a:gd name="connsiteX3" fmla="*/ 2731025 w 6006059"/>
              <a:gd name="connsiteY3" fmla="*/ 132575 h 1389912"/>
              <a:gd name="connsiteX4" fmla="*/ 4441372 w 6006059"/>
              <a:gd name="connsiteY4" fmla="*/ 82668 h 1389912"/>
              <a:gd name="connsiteX5" fmla="*/ 6006059 w 6006059"/>
              <a:gd name="connsiteY5" fmla="*/ 1072530 h 1389912"/>
              <a:gd name="connsiteX0" fmla="*/ 0 w 6006059"/>
              <a:gd name="connsiteY0" fmla="*/ 1286286 h 1482464"/>
              <a:gd name="connsiteX1" fmla="*/ 924773 w 6006059"/>
              <a:gd name="connsiteY1" fmla="*/ 1437659 h 1482464"/>
              <a:gd name="connsiteX2" fmla="*/ 1888177 w 6006059"/>
              <a:gd name="connsiteY2" fmla="*/ 455013 h 1482464"/>
              <a:gd name="connsiteX3" fmla="*/ 2731025 w 6006059"/>
              <a:gd name="connsiteY3" fmla="*/ 132575 h 1482464"/>
              <a:gd name="connsiteX4" fmla="*/ 4441372 w 6006059"/>
              <a:gd name="connsiteY4" fmla="*/ 82668 h 1482464"/>
              <a:gd name="connsiteX5" fmla="*/ 6006059 w 6006059"/>
              <a:gd name="connsiteY5" fmla="*/ 1072530 h 1482464"/>
              <a:gd name="connsiteX0" fmla="*/ 0 w 5081286"/>
              <a:gd name="connsiteY0" fmla="*/ 1437659 h 1437659"/>
              <a:gd name="connsiteX1" fmla="*/ 963404 w 5081286"/>
              <a:gd name="connsiteY1" fmla="*/ 455013 h 1437659"/>
              <a:gd name="connsiteX2" fmla="*/ 1806252 w 5081286"/>
              <a:gd name="connsiteY2" fmla="*/ 132575 h 1437659"/>
              <a:gd name="connsiteX3" fmla="*/ 3516599 w 5081286"/>
              <a:gd name="connsiteY3" fmla="*/ 82668 h 1437659"/>
              <a:gd name="connsiteX4" fmla="*/ 5081286 w 5081286"/>
              <a:gd name="connsiteY4" fmla="*/ 1072530 h 143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286" h="1437659">
                <a:moveTo>
                  <a:pt x="0" y="1437659"/>
                </a:moveTo>
                <a:cubicBezTo>
                  <a:pt x="314696" y="1299113"/>
                  <a:pt x="662362" y="672527"/>
                  <a:pt x="963404" y="455013"/>
                </a:cubicBezTo>
                <a:cubicBezTo>
                  <a:pt x="1264446" y="237499"/>
                  <a:pt x="1380719" y="194633"/>
                  <a:pt x="1806252" y="132575"/>
                </a:cubicBezTo>
                <a:cubicBezTo>
                  <a:pt x="2231785" y="70517"/>
                  <a:pt x="2899082" y="-101399"/>
                  <a:pt x="3516599" y="82668"/>
                </a:cubicBezTo>
                <a:cubicBezTo>
                  <a:pt x="4134116" y="266735"/>
                  <a:pt x="4434081" y="588610"/>
                  <a:pt x="5081286" y="107253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77C9659A-3AD9-2A10-0E8D-746B7282863A}"/>
              </a:ext>
            </a:extLst>
          </p:cNvPr>
          <p:cNvSpPr/>
          <p:nvPr/>
        </p:nvSpPr>
        <p:spPr>
          <a:xfrm>
            <a:off x="850825" y="3875457"/>
            <a:ext cx="835481" cy="314991"/>
          </a:xfrm>
          <a:custGeom>
            <a:avLst/>
            <a:gdLst>
              <a:gd name="connsiteX0" fmla="*/ 0 w 997527"/>
              <a:gd name="connsiteY0" fmla="*/ 463138 h 546485"/>
              <a:gd name="connsiteX1" fmla="*/ 688769 w 997527"/>
              <a:gd name="connsiteY1" fmla="*/ 510639 h 546485"/>
              <a:gd name="connsiteX2" fmla="*/ 997527 w 997527"/>
              <a:gd name="connsiteY2" fmla="*/ 0 h 546485"/>
              <a:gd name="connsiteX0" fmla="*/ 0 w 904929"/>
              <a:gd name="connsiteY0" fmla="*/ 208495 h 291842"/>
              <a:gd name="connsiteX1" fmla="*/ 688769 w 904929"/>
              <a:gd name="connsiteY1" fmla="*/ 255996 h 291842"/>
              <a:gd name="connsiteX2" fmla="*/ 904929 w 904929"/>
              <a:gd name="connsiteY2" fmla="*/ 0 h 291842"/>
              <a:gd name="connsiteX0" fmla="*/ 0 w 835481"/>
              <a:gd name="connsiteY0" fmla="*/ 231644 h 314991"/>
              <a:gd name="connsiteX1" fmla="*/ 688769 w 835481"/>
              <a:gd name="connsiteY1" fmla="*/ 279145 h 314991"/>
              <a:gd name="connsiteX2" fmla="*/ 835481 w 835481"/>
              <a:gd name="connsiteY2" fmla="*/ 0 h 31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5481" h="314991">
                <a:moveTo>
                  <a:pt x="0" y="231644"/>
                </a:moveTo>
                <a:cubicBezTo>
                  <a:pt x="261257" y="293989"/>
                  <a:pt x="522514" y="356335"/>
                  <a:pt x="688769" y="279145"/>
                </a:cubicBezTo>
                <a:cubicBezTo>
                  <a:pt x="855024" y="201955"/>
                  <a:pt x="764229" y="216724"/>
                  <a:pt x="835481" y="0"/>
                </a:cubicBezTo>
              </a:path>
            </a:pathLst>
          </a:custGeom>
          <a:noFill/>
          <a:ln w="101600">
            <a:solidFill>
              <a:srgbClr val="FF0000"/>
            </a:solidFill>
            <a:tailEnd type="non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78B5CDF-F61D-F4D0-2291-2669D51EF07A}"/>
              </a:ext>
            </a:extLst>
          </p:cNvPr>
          <p:cNvGrpSpPr/>
          <p:nvPr/>
        </p:nvGrpSpPr>
        <p:grpSpPr>
          <a:xfrm>
            <a:off x="1732382" y="1747114"/>
            <a:ext cx="612000" cy="612000"/>
            <a:chOff x="3804415" y="2069685"/>
            <a:chExt cx="612000" cy="6120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305D8B0-ECB1-A353-B0DA-81ED3E05E9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DC68DDC9-5E74-62F7-901D-5047F12CD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2DC4A84-F49D-87D8-1A51-0577737EE53E}"/>
              </a:ext>
            </a:extLst>
          </p:cNvPr>
          <p:cNvGrpSpPr/>
          <p:nvPr/>
        </p:nvGrpSpPr>
        <p:grpSpPr>
          <a:xfrm>
            <a:off x="4222869" y="1343929"/>
            <a:ext cx="612000" cy="612000"/>
            <a:chOff x="3804415" y="2069685"/>
            <a:chExt cx="612000" cy="612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29190F6-4685-3211-5B19-A54E3C3DC4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0E89BC6A-0109-9884-021A-0DD85D414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E19ED7A-5275-EF65-7F67-38F31A04EF4D}"/>
              </a:ext>
            </a:extLst>
          </p:cNvPr>
          <p:cNvGrpSpPr/>
          <p:nvPr/>
        </p:nvGrpSpPr>
        <p:grpSpPr>
          <a:xfrm>
            <a:off x="6354540" y="1762547"/>
            <a:ext cx="612000" cy="612000"/>
            <a:chOff x="3804415" y="2069685"/>
            <a:chExt cx="612000" cy="6120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65F7908-8D00-C3C8-FADE-F3454E786A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7CAF545A-9FC1-4CA4-697B-5F27F8EFF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90AD020-7AE9-8763-90A7-B40BE9889AAF}"/>
              </a:ext>
            </a:extLst>
          </p:cNvPr>
          <p:cNvCxnSpPr>
            <a:cxnSpLocks/>
          </p:cNvCxnSpPr>
          <p:nvPr/>
        </p:nvCxnSpPr>
        <p:spPr>
          <a:xfrm flipV="1">
            <a:off x="1721231" y="2353212"/>
            <a:ext cx="317515" cy="127637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626A4E8A-12A9-4FF8-0198-DCA6E613C296}"/>
              </a:ext>
            </a:extLst>
          </p:cNvPr>
          <p:cNvSpPr txBox="1"/>
          <p:nvPr/>
        </p:nvSpPr>
        <p:spPr>
          <a:xfrm>
            <a:off x="137704" y="4176248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9259354-B4DC-3224-C1FB-636D43969241}"/>
              </a:ext>
            </a:extLst>
          </p:cNvPr>
          <p:cNvSpPr txBox="1"/>
          <p:nvPr/>
        </p:nvSpPr>
        <p:spPr>
          <a:xfrm>
            <a:off x="1551745" y="4224476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71FC520-9463-B275-D886-F3AC57C77EE6}"/>
              </a:ext>
            </a:extLst>
          </p:cNvPr>
          <p:cNvSpPr txBox="1"/>
          <p:nvPr/>
        </p:nvSpPr>
        <p:spPr>
          <a:xfrm>
            <a:off x="2537522" y="5302850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075CA80-0539-5D04-19C6-6DCBB32B2F5E}"/>
              </a:ext>
            </a:extLst>
          </p:cNvPr>
          <p:cNvSpPr txBox="1"/>
          <p:nvPr/>
        </p:nvSpPr>
        <p:spPr>
          <a:xfrm>
            <a:off x="5396469" y="4909312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D97A635-B756-960C-5F97-C43B48448ABD}"/>
              </a:ext>
            </a:extLst>
          </p:cNvPr>
          <p:cNvSpPr txBox="1"/>
          <p:nvPr/>
        </p:nvSpPr>
        <p:spPr>
          <a:xfrm>
            <a:off x="4088529" y="5754263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0119ABC-3016-2145-032F-C494A1A92366}"/>
              </a:ext>
            </a:extLst>
          </p:cNvPr>
          <p:cNvSpPr txBox="1"/>
          <p:nvPr/>
        </p:nvSpPr>
        <p:spPr>
          <a:xfrm>
            <a:off x="5454342" y="6367721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6800258-8A4D-27FB-F496-4AE7A13B9D36}"/>
              </a:ext>
            </a:extLst>
          </p:cNvPr>
          <p:cNvSpPr txBox="1"/>
          <p:nvPr/>
        </p:nvSpPr>
        <p:spPr>
          <a:xfrm>
            <a:off x="3127831" y="3219408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R7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3952B27-0F0E-06A8-0594-50B00B2B108F}"/>
              </a:ext>
            </a:extLst>
          </p:cNvPr>
          <p:cNvSpPr txBox="1"/>
          <p:nvPr/>
        </p:nvSpPr>
        <p:spPr>
          <a:xfrm>
            <a:off x="5164975" y="3149959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275689A-3DEA-F075-615C-AC11793C9481}"/>
              </a:ext>
            </a:extLst>
          </p:cNvPr>
          <p:cNvSpPr txBox="1"/>
          <p:nvPr/>
        </p:nvSpPr>
        <p:spPr>
          <a:xfrm>
            <a:off x="1461076" y="1552652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99992FC-9BC4-8FDA-B90E-F156EF179B2A}"/>
              </a:ext>
            </a:extLst>
          </p:cNvPr>
          <p:cNvSpPr txBox="1"/>
          <p:nvPr/>
        </p:nvSpPr>
        <p:spPr>
          <a:xfrm>
            <a:off x="4308448" y="1020218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AE5C232-4596-AEF9-9B4E-F31B29DF5E25}"/>
              </a:ext>
            </a:extLst>
          </p:cNvPr>
          <p:cNvSpPr txBox="1"/>
          <p:nvPr/>
        </p:nvSpPr>
        <p:spPr>
          <a:xfrm>
            <a:off x="6764210" y="1496709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AECAAAA-463B-3F08-D37C-5054B58D3D52}"/>
              </a:ext>
            </a:extLst>
          </p:cNvPr>
          <p:cNvSpPr txBox="1"/>
          <p:nvPr/>
        </p:nvSpPr>
        <p:spPr>
          <a:xfrm>
            <a:off x="7313837" y="3680239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40411A1-F78D-29C7-1804-7FD88C0302E3}"/>
              </a:ext>
            </a:extLst>
          </p:cNvPr>
          <p:cNvSpPr txBox="1"/>
          <p:nvPr/>
        </p:nvSpPr>
        <p:spPr>
          <a:xfrm>
            <a:off x="8274990" y="1681393"/>
            <a:ext cx="3695754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dirty="0"/>
              <a:t>1600 Gbps throughput is achieved with just one MPTE LSP.</a:t>
            </a:r>
          </a:p>
          <a:p>
            <a:pPr algn="l">
              <a:spcBef>
                <a:spcPts val="600"/>
              </a:spcBef>
            </a:pPr>
            <a:endParaRPr lang="en-US" sz="2400" dirty="0"/>
          </a:p>
          <a:p>
            <a:pPr algn="l">
              <a:spcBef>
                <a:spcPts val="600"/>
              </a:spcBef>
            </a:pPr>
            <a:r>
              <a:rPr lang="en-US" sz="2400" dirty="0"/>
              <a:t>LSP (</a:t>
            </a:r>
            <a:r>
              <a:rPr lang="en-US" sz="2400" i="1" dirty="0"/>
              <a:t>MPTE DAG</a:t>
            </a:r>
            <a:r>
              <a:rPr lang="en-US" sz="2400" dirty="0"/>
              <a:t>) can branch (with any desired split ratio) and recombine 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58D8DB7-359A-7228-F261-B3B1597900A2}"/>
              </a:ext>
            </a:extLst>
          </p:cNvPr>
          <p:cNvSpPr/>
          <p:nvPr/>
        </p:nvSpPr>
        <p:spPr>
          <a:xfrm>
            <a:off x="1630575" y="954155"/>
            <a:ext cx="5724891" cy="2909577"/>
          </a:xfrm>
          <a:custGeom>
            <a:avLst/>
            <a:gdLst>
              <a:gd name="connsiteX0" fmla="*/ 0 w 6577969"/>
              <a:gd name="connsiteY0" fmla="*/ 2581193 h 2762780"/>
              <a:gd name="connsiteX1" fmla="*/ 578734 w 6577969"/>
              <a:gd name="connsiteY1" fmla="*/ 2592767 h 2762780"/>
              <a:gd name="connsiteX2" fmla="*/ 497711 w 6577969"/>
              <a:gd name="connsiteY2" fmla="*/ 787117 h 2762780"/>
              <a:gd name="connsiteX3" fmla="*/ 1365813 w 6577969"/>
              <a:gd name="connsiteY3" fmla="*/ 416727 h 2762780"/>
              <a:gd name="connsiteX4" fmla="*/ 3599727 w 6577969"/>
              <a:gd name="connsiteY4" fmla="*/ 38 h 2762780"/>
              <a:gd name="connsiteX5" fmla="*/ 6007261 w 6577969"/>
              <a:gd name="connsiteY5" fmla="*/ 439876 h 2762780"/>
              <a:gd name="connsiteX6" fmla="*/ 6562846 w 6577969"/>
              <a:gd name="connsiteY6" fmla="*/ 544048 h 2762780"/>
              <a:gd name="connsiteX7" fmla="*/ 6366076 w 6577969"/>
              <a:gd name="connsiteY7" fmla="*/ 2500170 h 2762780"/>
              <a:gd name="connsiteX0" fmla="*/ 0 w 6366076"/>
              <a:gd name="connsiteY0" fmla="*/ 2581193 h 2762780"/>
              <a:gd name="connsiteX1" fmla="*/ 578734 w 6366076"/>
              <a:gd name="connsiteY1" fmla="*/ 2592767 h 2762780"/>
              <a:gd name="connsiteX2" fmla="*/ 497711 w 6366076"/>
              <a:gd name="connsiteY2" fmla="*/ 787117 h 2762780"/>
              <a:gd name="connsiteX3" fmla="*/ 1365813 w 6366076"/>
              <a:gd name="connsiteY3" fmla="*/ 416727 h 2762780"/>
              <a:gd name="connsiteX4" fmla="*/ 3599727 w 6366076"/>
              <a:gd name="connsiteY4" fmla="*/ 38 h 2762780"/>
              <a:gd name="connsiteX5" fmla="*/ 6007261 w 6366076"/>
              <a:gd name="connsiteY5" fmla="*/ 439876 h 2762780"/>
              <a:gd name="connsiteX6" fmla="*/ 6366076 w 6366076"/>
              <a:gd name="connsiteY6" fmla="*/ 2500170 h 2762780"/>
              <a:gd name="connsiteX0" fmla="*/ 0 w 6546431"/>
              <a:gd name="connsiteY0" fmla="*/ 2581193 h 2762780"/>
              <a:gd name="connsiteX1" fmla="*/ 578734 w 6546431"/>
              <a:gd name="connsiteY1" fmla="*/ 2592767 h 2762780"/>
              <a:gd name="connsiteX2" fmla="*/ 497711 w 6546431"/>
              <a:gd name="connsiteY2" fmla="*/ 787117 h 2762780"/>
              <a:gd name="connsiteX3" fmla="*/ 1365813 w 6546431"/>
              <a:gd name="connsiteY3" fmla="*/ 416727 h 2762780"/>
              <a:gd name="connsiteX4" fmla="*/ 3599727 w 6546431"/>
              <a:gd name="connsiteY4" fmla="*/ 38 h 2762780"/>
              <a:gd name="connsiteX5" fmla="*/ 6354501 w 6546431"/>
              <a:gd name="connsiteY5" fmla="*/ 439876 h 2762780"/>
              <a:gd name="connsiteX6" fmla="*/ 6366076 w 6546431"/>
              <a:gd name="connsiteY6" fmla="*/ 2500170 h 2762780"/>
              <a:gd name="connsiteX0" fmla="*/ 0 w 6546431"/>
              <a:gd name="connsiteY0" fmla="*/ 2581193 h 2934565"/>
              <a:gd name="connsiteX1" fmla="*/ 972273 w 6546431"/>
              <a:gd name="connsiteY1" fmla="*/ 2824261 h 2934565"/>
              <a:gd name="connsiteX2" fmla="*/ 497711 w 6546431"/>
              <a:gd name="connsiteY2" fmla="*/ 787117 h 2934565"/>
              <a:gd name="connsiteX3" fmla="*/ 1365813 w 6546431"/>
              <a:gd name="connsiteY3" fmla="*/ 416727 h 2934565"/>
              <a:gd name="connsiteX4" fmla="*/ 3599727 w 6546431"/>
              <a:gd name="connsiteY4" fmla="*/ 38 h 2934565"/>
              <a:gd name="connsiteX5" fmla="*/ 6354501 w 6546431"/>
              <a:gd name="connsiteY5" fmla="*/ 439876 h 2934565"/>
              <a:gd name="connsiteX6" fmla="*/ 6366076 w 6546431"/>
              <a:gd name="connsiteY6" fmla="*/ 2500170 h 2934565"/>
              <a:gd name="connsiteX0" fmla="*/ 479410 w 6053568"/>
              <a:gd name="connsiteY0" fmla="*/ 2824261 h 2824261"/>
              <a:gd name="connsiteX1" fmla="*/ 4848 w 6053568"/>
              <a:gd name="connsiteY1" fmla="*/ 787117 h 2824261"/>
              <a:gd name="connsiteX2" fmla="*/ 872950 w 6053568"/>
              <a:gd name="connsiteY2" fmla="*/ 416727 h 2824261"/>
              <a:gd name="connsiteX3" fmla="*/ 3106864 w 6053568"/>
              <a:gd name="connsiteY3" fmla="*/ 38 h 2824261"/>
              <a:gd name="connsiteX4" fmla="*/ 5861638 w 6053568"/>
              <a:gd name="connsiteY4" fmla="*/ 439876 h 2824261"/>
              <a:gd name="connsiteX5" fmla="*/ 5873213 w 6053568"/>
              <a:gd name="connsiteY5" fmla="*/ 2500170 h 2824261"/>
              <a:gd name="connsiteX0" fmla="*/ 490647 w 6053230"/>
              <a:gd name="connsiteY0" fmla="*/ 2893710 h 2893710"/>
              <a:gd name="connsiteX1" fmla="*/ 4510 w 6053230"/>
              <a:gd name="connsiteY1" fmla="*/ 787117 h 2893710"/>
              <a:gd name="connsiteX2" fmla="*/ 872612 w 6053230"/>
              <a:gd name="connsiteY2" fmla="*/ 416727 h 2893710"/>
              <a:gd name="connsiteX3" fmla="*/ 3106526 w 6053230"/>
              <a:gd name="connsiteY3" fmla="*/ 38 h 2893710"/>
              <a:gd name="connsiteX4" fmla="*/ 5861300 w 6053230"/>
              <a:gd name="connsiteY4" fmla="*/ 439876 h 2893710"/>
              <a:gd name="connsiteX5" fmla="*/ 5872875 w 6053230"/>
              <a:gd name="connsiteY5" fmla="*/ 2500170 h 2893710"/>
              <a:gd name="connsiteX0" fmla="*/ 514704 w 6077287"/>
              <a:gd name="connsiteY0" fmla="*/ 2893710 h 2893710"/>
              <a:gd name="connsiteX1" fmla="*/ 236911 w 6077287"/>
              <a:gd name="connsiteY1" fmla="*/ 1817263 h 2893710"/>
              <a:gd name="connsiteX2" fmla="*/ 28567 w 6077287"/>
              <a:gd name="connsiteY2" fmla="*/ 787117 h 2893710"/>
              <a:gd name="connsiteX3" fmla="*/ 896669 w 6077287"/>
              <a:gd name="connsiteY3" fmla="*/ 416727 h 2893710"/>
              <a:gd name="connsiteX4" fmla="*/ 3130583 w 6077287"/>
              <a:gd name="connsiteY4" fmla="*/ 38 h 2893710"/>
              <a:gd name="connsiteX5" fmla="*/ 5885357 w 6077287"/>
              <a:gd name="connsiteY5" fmla="*/ 439876 h 2893710"/>
              <a:gd name="connsiteX6" fmla="*/ 5896932 w 6077287"/>
              <a:gd name="connsiteY6" fmla="*/ 2500170 h 2893710"/>
              <a:gd name="connsiteX0" fmla="*/ 494094 w 6056677"/>
              <a:gd name="connsiteY0" fmla="*/ 2893710 h 2893710"/>
              <a:gd name="connsiteX1" fmla="*/ 447795 w 6056677"/>
              <a:gd name="connsiteY1" fmla="*/ 1643642 h 2893710"/>
              <a:gd name="connsiteX2" fmla="*/ 7957 w 6056677"/>
              <a:gd name="connsiteY2" fmla="*/ 787117 h 2893710"/>
              <a:gd name="connsiteX3" fmla="*/ 876059 w 6056677"/>
              <a:gd name="connsiteY3" fmla="*/ 416727 h 2893710"/>
              <a:gd name="connsiteX4" fmla="*/ 3109973 w 6056677"/>
              <a:gd name="connsiteY4" fmla="*/ 38 h 2893710"/>
              <a:gd name="connsiteX5" fmla="*/ 5864747 w 6056677"/>
              <a:gd name="connsiteY5" fmla="*/ 439876 h 2893710"/>
              <a:gd name="connsiteX6" fmla="*/ 5876322 w 6056677"/>
              <a:gd name="connsiteY6" fmla="*/ 2500170 h 2893710"/>
              <a:gd name="connsiteX0" fmla="*/ 98316 w 5660899"/>
              <a:gd name="connsiteY0" fmla="*/ 2893710 h 2893710"/>
              <a:gd name="connsiteX1" fmla="*/ 52017 w 5660899"/>
              <a:gd name="connsiteY1" fmla="*/ 1643642 h 2893710"/>
              <a:gd name="connsiteX2" fmla="*/ 63592 w 5660899"/>
              <a:gd name="connsiteY2" fmla="*/ 740818 h 2893710"/>
              <a:gd name="connsiteX3" fmla="*/ 480281 w 5660899"/>
              <a:gd name="connsiteY3" fmla="*/ 416727 h 2893710"/>
              <a:gd name="connsiteX4" fmla="*/ 2714195 w 5660899"/>
              <a:gd name="connsiteY4" fmla="*/ 38 h 2893710"/>
              <a:gd name="connsiteX5" fmla="*/ 5468969 w 5660899"/>
              <a:gd name="connsiteY5" fmla="*/ 439876 h 2893710"/>
              <a:gd name="connsiteX6" fmla="*/ 5480544 w 5660899"/>
              <a:gd name="connsiteY6" fmla="*/ 2500170 h 2893710"/>
              <a:gd name="connsiteX0" fmla="*/ 153133 w 5715716"/>
              <a:gd name="connsiteY0" fmla="*/ 2893710 h 2893710"/>
              <a:gd name="connsiteX1" fmla="*/ 106834 w 5715716"/>
              <a:gd name="connsiteY1" fmla="*/ 1643642 h 2893710"/>
              <a:gd name="connsiteX2" fmla="*/ 118409 w 5715716"/>
              <a:gd name="connsiteY2" fmla="*/ 740818 h 2893710"/>
              <a:gd name="connsiteX3" fmla="*/ 535098 w 5715716"/>
              <a:gd name="connsiteY3" fmla="*/ 416727 h 2893710"/>
              <a:gd name="connsiteX4" fmla="*/ 2769012 w 5715716"/>
              <a:gd name="connsiteY4" fmla="*/ 38 h 2893710"/>
              <a:gd name="connsiteX5" fmla="*/ 5523786 w 5715716"/>
              <a:gd name="connsiteY5" fmla="*/ 439876 h 2893710"/>
              <a:gd name="connsiteX6" fmla="*/ 5535361 w 5715716"/>
              <a:gd name="connsiteY6" fmla="*/ 2500170 h 2893710"/>
              <a:gd name="connsiteX0" fmla="*/ 254746 w 5817329"/>
              <a:gd name="connsiteY0" fmla="*/ 2893672 h 2893672"/>
              <a:gd name="connsiteX1" fmla="*/ 208447 w 5817329"/>
              <a:gd name="connsiteY1" fmla="*/ 1643604 h 2893672"/>
              <a:gd name="connsiteX2" fmla="*/ 220022 w 5817329"/>
              <a:gd name="connsiteY2" fmla="*/ 740780 h 2893672"/>
              <a:gd name="connsiteX3" fmla="*/ 2870625 w 5817329"/>
              <a:gd name="connsiteY3" fmla="*/ 0 h 2893672"/>
              <a:gd name="connsiteX4" fmla="*/ 5625399 w 5817329"/>
              <a:gd name="connsiteY4" fmla="*/ 439838 h 2893672"/>
              <a:gd name="connsiteX5" fmla="*/ 5636974 w 5817329"/>
              <a:gd name="connsiteY5" fmla="*/ 2500132 h 2893672"/>
              <a:gd name="connsiteX0" fmla="*/ 162308 w 5724891"/>
              <a:gd name="connsiteY0" fmla="*/ 2909577 h 2909577"/>
              <a:gd name="connsiteX1" fmla="*/ 116009 w 5724891"/>
              <a:gd name="connsiteY1" fmla="*/ 1659509 h 2909577"/>
              <a:gd name="connsiteX2" fmla="*/ 278055 w 5724891"/>
              <a:gd name="connsiteY2" fmla="*/ 791409 h 2909577"/>
              <a:gd name="connsiteX3" fmla="*/ 2778187 w 5724891"/>
              <a:gd name="connsiteY3" fmla="*/ 15905 h 2909577"/>
              <a:gd name="connsiteX4" fmla="*/ 5532961 w 5724891"/>
              <a:gd name="connsiteY4" fmla="*/ 455743 h 2909577"/>
              <a:gd name="connsiteX5" fmla="*/ 5544536 w 5724891"/>
              <a:gd name="connsiteY5" fmla="*/ 2516037 h 290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4891" h="2909577">
                <a:moveTo>
                  <a:pt x="162308" y="2909577"/>
                </a:moveTo>
                <a:cubicBezTo>
                  <a:pt x="116009" y="2730169"/>
                  <a:pt x="197032" y="2010608"/>
                  <a:pt x="116009" y="1659509"/>
                </a:cubicBezTo>
                <a:cubicBezTo>
                  <a:pt x="34986" y="1308410"/>
                  <a:pt x="-165641" y="1065343"/>
                  <a:pt x="278055" y="791409"/>
                </a:cubicBezTo>
                <a:cubicBezTo>
                  <a:pt x="721751" y="517475"/>
                  <a:pt x="1902369" y="71849"/>
                  <a:pt x="2778187" y="15905"/>
                </a:cubicBezTo>
                <a:cubicBezTo>
                  <a:pt x="3654005" y="-40039"/>
                  <a:pt x="5071903" y="39054"/>
                  <a:pt x="5532961" y="455743"/>
                </a:cubicBezTo>
                <a:cubicBezTo>
                  <a:pt x="5994019" y="872432"/>
                  <a:pt x="5469783" y="2086809"/>
                  <a:pt x="5544536" y="2516037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399E132-2E4C-09E8-4438-1D483B9F2292}"/>
              </a:ext>
            </a:extLst>
          </p:cNvPr>
          <p:cNvSpPr/>
          <p:nvPr/>
        </p:nvSpPr>
        <p:spPr>
          <a:xfrm>
            <a:off x="4223568" y="4164673"/>
            <a:ext cx="2384385" cy="1493134"/>
          </a:xfrm>
          <a:custGeom>
            <a:avLst/>
            <a:gdLst>
              <a:gd name="connsiteX0" fmla="*/ 0 w 4791919"/>
              <a:gd name="connsiteY0" fmla="*/ 0 h 1893091"/>
              <a:gd name="connsiteX1" fmla="*/ 393539 w 4791919"/>
              <a:gd name="connsiteY1" fmla="*/ 972274 h 1893091"/>
              <a:gd name="connsiteX2" fmla="*/ 613458 w 4791919"/>
              <a:gd name="connsiteY2" fmla="*/ 1770927 h 1893091"/>
              <a:gd name="connsiteX3" fmla="*/ 2407534 w 4791919"/>
              <a:gd name="connsiteY3" fmla="*/ 1828800 h 1893091"/>
              <a:gd name="connsiteX4" fmla="*/ 3507129 w 4791919"/>
              <a:gd name="connsiteY4" fmla="*/ 1169043 h 1893091"/>
              <a:gd name="connsiteX5" fmla="*/ 4791919 w 4791919"/>
              <a:gd name="connsiteY5" fmla="*/ 335666 h 1893091"/>
              <a:gd name="connsiteX0" fmla="*/ 0 w 4791919"/>
              <a:gd name="connsiteY0" fmla="*/ 0 h 1828800"/>
              <a:gd name="connsiteX1" fmla="*/ 393539 w 4791919"/>
              <a:gd name="connsiteY1" fmla="*/ 972274 h 1828800"/>
              <a:gd name="connsiteX2" fmla="*/ 2407534 w 4791919"/>
              <a:gd name="connsiteY2" fmla="*/ 1828800 h 1828800"/>
              <a:gd name="connsiteX3" fmla="*/ 3507129 w 4791919"/>
              <a:gd name="connsiteY3" fmla="*/ 1169043 h 1828800"/>
              <a:gd name="connsiteX4" fmla="*/ 4791919 w 4791919"/>
              <a:gd name="connsiteY4" fmla="*/ 335666 h 1828800"/>
              <a:gd name="connsiteX0" fmla="*/ 0 w 4791919"/>
              <a:gd name="connsiteY0" fmla="*/ 0 h 1828800"/>
              <a:gd name="connsiteX1" fmla="*/ 2407534 w 4791919"/>
              <a:gd name="connsiteY1" fmla="*/ 1828800 h 1828800"/>
              <a:gd name="connsiteX2" fmla="*/ 3507129 w 4791919"/>
              <a:gd name="connsiteY2" fmla="*/ 1169043 h 1828800"/>
              <a:gd name="connsiteX3" fmla="*/ 4791919 w 4791919"/>
              <a:gd name="connsiteY3" fmla="*/ 335666 h 1828800"/>
              <a:gd name="connsiteX0" fmla="*/ 0 w 2384385"/>
              <a:gd name="connsiteY0" fmla="*/ 1493134 h 1493134"/>
              <a:gd name="connsiteX1" fmla="*/ 1099595 w 2384385"/>
              <a:gd name="connsiteY1" fmla="*/ 833377 h 1493134"/>
              <a:gd name="connsiteX2" fmla="*/ 2384385 w 2384385"/>
              <a:gd name="connsiteY2" fmla="*/ 0 h 149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4385" h="1493134">
                <a:moveTo>
                  <a:pt x="0" y="1493134"/>
                </a:moveTo>
                <a:cubicBezTo>
                  <a:pt x="482278" y="1392820"/>
                  <a:pt x="702198" y="1082233"/>
                  <a:pt x="1099595" y="833377"/>
                </a:cubicBezTo>
                <a:cubicBezTo>
                  <a:pt x="1496992" y="584521"/>
                  <a:pt x="1940688" y="292260"/>
                  <a:pt x="2384385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DB7451B9-DFA7-06F2-C431-56059B91E35E}"/>
              </a:ext>
            </a:extLst>
          </p:cNvPr>
          <p:cNvSpPr/>
          <p:nvPr/>
        </p:nvSpPr>
        <p:spPr>
          <a:xfrm>
            <a:off x="4316165" y="4199397"/>
            <a:ext cx="2731626" cy="2520338"/>
          </a:xfrm>
          <a:custGeom>
            <a:avLst/>
            <a:gdLst>
              <a:gd name="connsiteX0" fmla="*/ 0 w 2731626"/>
              <a:gd name="connsiteY0" fmla="*/ 1446835 h 2619168"/>
              <a:gd name="connsiteX1" fmla="*/ 833377 w 2731626"/>
              <a:gd name="connsiteY1" fmla="*/ 2257063 h 2619168"/>
              <a:gd name="connsiteX2" fmla="*/ 1435261 w 2731626"/>
              <a:gd name="connsiteY2" fmla="*/ 2546430 h 2619168"/>
              <a:gd name="connsiteX3" fmla="*/ 2442258 w 2731626"/>
              <a:gd name="connsiteY3" fmla="*/ 949124 h 2619168"/>
              <a:gd name="connsiteX4" fmla="*/ 2731626 w 2731626"/>
              <a:gd name="connsiteY4" fmla="*/ 0 h 2619168"/>
              <a:gd name="connsiteX0" fmla="*/ 0 w 2731626"/>
              <a:gd name="connsiteY0" fmla="*/ 1446835 h 2520338"/>
              <a:gd name="connsiteX1" fmla="*/ 833377 w 2731626"/>
              <a:gd name="connsiteY1" fmla="*/ 2257063 h 2520338"/>
              <a:gd name="connsiteX2" fmla="*/ 1666755 w 2731626"/>
              <a:gd name="connsiteY2" fmla="*/ 2430683 h 2520338"/>
              <a:gd name="connsiteX3" fmla="*/ 2442258 w 2731626"/>
              <a:gd name="connsiteY3" fmla="*/ 949124 h 2520338"/>
              <a:gd name="connsiteX4" fmla="*/ 2731626 w 2731626"/>
              <a:gd name="connsiteY4" fmla="*/ 0 h 252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1626" h="2520338">
                <a:moveTo>
                  <a:pt x="0" y="1446835"/>
                </a:moveTo>
                <a:cubicBezTo>
                  <a:pt x="297083" y="1760316"/>
                  <a:pt x="555585" y="2093088"/>
                  <a:pt x="833377" y="2257063"/>
                </a:cubicBezTo>
                <a:cubicBezTo>
                  <a:pt x="1111169" y="2421038"/>
                  <a:pt x="1398608" y="2648673"/>
                  <a:pt x="1666755" y="2430683"/>
                </a:cubicBezTo>
                <a:cubicBezTo>
                  <a:pt x="1934902" y="2212693"/>
                  <a:pt x="2226197" y="1373529"/>
                  <a:pt x="2442258" y="949124"/>
                </a:cubicBezTo>
                <a:cubicBezTo>
                  <a:pt x="2658319" y="524719"/>
                  <a:pt x="2694972" y="262359"/>
                  <a:pt x="2731626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B83DD6-5D6E-F7EB-2C48-7837622FEE43}"/>
              </a:ext>
            </a:extLst>
          </p:cNvPr>
          <p:cNvSpPr txBox="1"/>
          <p:nvPr/>
        </p:nvSpPr>
        <p:spPr>
          <a:xfrm>
            <a:off x="1237299" y="3007205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25%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0FA5D5-9FF8-C557-5699-8462020D8D6F}"/>
              </a:ext>
            </a:extLst>
          </p:cNvPr>
          <p:cNvSpPr txBox="1"/>
          <p:nvPr/>
        </p:nvSpPr>
        <p:spPr>
          <a:xfrm>
            <a:off x="2304099" y="3425823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25%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06EA09-CDA8-F7B3-00B6-DC5972B37C41}"/>
              </a:ext>
            </a:extLst>
          </p:cNvPr>
          <p:cNvSpPr txBox="1"/>
          <p:nvPr/>
        </p:nvSpPr>
        <p:spPr>
          <a:xfrm>
            <a:off x="1599972" y="4643094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50%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C87484-B72A-5D6E-13A5-075D3ACE8F90}"/>
              </a:ext>
            </a:extLst>
          </p:cNvPr>
          <p:cNvSpPr txBox="1"/>
          <p:nvPr/>
        </p:nvSpPr>
        <p:spPr>
          <a:xfrm>
            <a:off x="4958558" y="5351078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CC0CEB-367A-6E36-0AB9-7ED78499D198}"/>
              </a:ext>
            </a:extLst>
          </p:cNvPr>
          <p:cNvSpPr txBox="1"/>
          <p:nvPr/>
        </p:nvSpPr>
        <p:spPr>
          <a:xfrm>
            <a:off x="4451202" y="6267407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50%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D188341C-4D98-35B0-31CF-E5DB888B3184}"/>
              </a:ext>
            </a:extLst>
          </p:cNvPr>
          <p:cNvSpPr/>
          <p:nvPr/>
        </p:nvSpPr>
        <p:spPr>
          <a:xfrm>
            <a:off x="1700287" y="3886881"/>
            <a:ext cx="2569579" cy="1815951"/>
          </a:xfrm>
          <a:custGeom>
            <a:avLst/>
            <a:gdLst>
              <a:gd name="connsiteX0" fmla="*/ 0 w 2569579"/>
              <a:gd name="connsiteY0" fmla="*/ 0 h 1815951"/>
              <a:gd name="connsiteX1" fmla="*/ 567159 w 2569579"/>
              <a:gd name="connsiteY1" fmla="*/ 902825 h 1815951"/>
              <a:gd name="connsiteX2" fmla="*/ 706055 w 2569579"/>
              <a:gd name="connsiteY2" fmla="*/ 1724627 h 1815951"/>
              <a:gd name="connsiteX3" fmla="*/ 2569579 w 2569579"/>
              <a:gd name="connsiteY3" fmla="*/ 1759351 h 181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9579" h="1815951">
                <a:moveTo>
                  <a:pt x="0" y="0"/>
                </a:moveTo>
                <a:cubicBezTo>
                  <a:pt x="224741" y="307693"/>
                  <a:pt x="449483" y="615387"/>
                  <a:pt x="567159" y="902825"/>
                </a:cubicBezTo>
                <a:cubicBezTo>
                  <a:pt x="684835" y="1190263"/>
                  <a:pt x="372318" y="1581873"/>
                  <a:pt x="706055" y="1724627"/>
                </a:cubicBezTo>
                <a:cubicBezTo>
                  <a:pt x="1039792" y="1867381"/>
                  <a:pt x="1804685" y="1813366"/>
                  <a:pt x="2569579" y="1759351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1E8B87FA-0750-55E6-FF1D-5E732D68EDCD}"/>
              </a:ext>
            </a:extLst>
          </p:cNvPr>
          <p:cNvSpPr/>
          <p:nvPr/>
        </p:nvSpPr>
        <p:spPr>
          <a:xfrm>
            <a:off x="809036" y="3655387"/>
            <a:ext cx="954832" cy="244971"/>
          </a:xfrm>
          <a:custGeom>
            <a:avLst/>
            <a:gdLst>
              <a:gd name="connsiteX0" fmla="*/ 0 w 879676"/>
              <a:gd name="connsiteY0" fmla="*/ 11575 h 219919"/>
              <a:gd name="connsiteX1" fmla="*/ 474562 w 879676"/>
              <a:gd name="connsiteY1" fmla="*/ 23149 h 219919"/>
              <a:gd name="connsiteX2" fmla="*/ 879676 w 879676"/>
              <a:gd name="connsiteY2" fmla="*/ 219919 h 219919"/>
              <a:gd name="connsiteX0" fmla="*/ 0 w 954832"/>
              <a:gd name="connsiteY0" fmla="*/ 11575 h 244971"/>
              <a:gd name="connsiteX1" fmla="*/ 474562 w 954832"/>
              <a:gd name="connsiteY1" fmla="*/ 23149 h 244971"/>
              <a:gd name="connsiteX2" fmla="*/ 954832 w 954832"/>
              <a:gd name="connsiteY2" fmla="*/ 244971 h 24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4832" h="244971">
                <a:moveTo>
                  <a:pt x="0" y="11575"/>
                </a:moveTo>
                <a:cubicBezTo>
                  <a:pt x="163974" y="0"/>
                  <a:pt x="327949" y="-11575"/>
                  <a:pt x="474562" y="23149"/>
                </a:cubicBezTo>
                <a:cubicBezTo>
                  <a:pt x="621175" y="57873"/>
                  <a:pt x="825581" y="163948"/>
                  <a:pt x="954832" y="244971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0B575F-E7E8-3596-BC0B-64961F8B9428}"/>
              </a:ext>
            </a:extLst>
          </p:cNvPr>
          <p:cNvSpPr txBox="1"/>
          <p:nvPr/>
        </p:nvSpPr>
        <p:spPr>
          <a:xfrm>
            <a:off x="8285202" y="5567423"/>
            <a:ext cx="333425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X%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E293EB-2C97-4518-C6BA-C61324681D8F}"/>
              </a:ext>
            </a:extLst>
          </p:cNvPr>
          <p:cNvSpPr txBox="1"/>
          <p:nvPr/>
        </p:nvSpPr>
        <p:spPr>
          <a:xfrm>
            <a:off x="8865300" y="5573209"/>
            <a:ext cx="171305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= the local split percentage at a junction node </a:t>
            </a:r>
          </a:p>
        </p:txBody>
      </p:sp>
    </p:spTree>
    <p:extLst>
      <p:ext uri="{BB962C8B-B14F-4D97-AF65-F5344CB8AC3E}">
        <p14:creationId xmlns:p14="http://schemas.microsoft.com/office/powerpoint/2010/main" val="412708361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2329A-16C0-A6D4-C70C-ED8114A07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126C177-0586-780A-F202-3FDFF76B3F7A}"/>
              </a:ext>
            </a:extLst>
          </p:cNvPr>
          <p:cNvCxnSpPr>
            <a:cxnSpLocks/>
          </p:cNvCxnSpPr>
          <p:nvPr/>
        </p:nvCxnSpPr>
        <p:spPr>
          <a:xfrm flipV="1">
            <a:off x="2381489" y="1718195"/>
            <a:ext cx="1930207" cy="4156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36F96C8-7513-C6E5-354A-53766650CA97}"/>
              </a:ext>
            </a:extLst>
          </p:cNvPr>
          <p:cNvCxnSpPr>
            <a:cxnSpLocks/>
          </p:cNvCxnSpPr>
          <p:nvPr/>
        </p:nvCxnSpPr>
        <p:spPr>
          <a:xfrm>
            <a:off x="4871976" y="1730613"/>
            <a:ext cx="1536667" cy="3483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7DBB3F4-9334-8542-E5D2-3442756C6CA9}"/>
              </a:ext>
            </a:extLst>
          </p:cNvPr>
          <p:cNvCxnSpPr>
            <a:cxnSpLocks/>
          </p:cNvCxnSpPr>
          <p:nvPr/>
        </p:nvCxnSpPr>
        <p:spPr>
          <a:xfrm>
            <a:off x="6691131" y="2415449"/>
            <a:ext cx="240433" cy="11899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D1AA89F-510A-40AA-283C-C0042D9D55FE}"/>
              </a:ext>
            </a:extLst>
          </p:cNvPr>
          <p:cNvCxnSpPr>
            <a:cxnSpLocks/>
          </p:cNvCxnSpPr>
          <p:nvPr/>
        </p:nvCxnSpPr>
        <p:spPr>
          <a:xfrm>
            <a:off x="4574425" y="5743672"/>
            <a:ext cx="847902" cy="3659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98DB90-5065-2C26-E6B1-CF73A6467DB8}"/>
              </a:ext>
            </a:extLst>
          </p:cNvPr>
          <p:cNvCxnSpPr>
            <a:cxnSpLocks/>
          </p:cNvCxnSpPr>
          <p:nvPr/>
        </p:nvCxnSpPr>
        <p:spPr>
          <a:xfrm>
            <a:off x="5507433" y="2988377"/>
            <a:ext cx="1171699" cy="7798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68034DB-D509-2221-C852-740C9AF42884}"/>
              </a:ext>
            </a:extLst>
          </p:cNvPr>
          <p:cNvCxnSpPr>
            <a:cxnSpLocks/>
          </p:cNvCxnSpPr>
          <p:nvPr/>
        </p:nvCxnSpPr>
        <p:spPr>
          <a:xfrm>
            <a:off x="779075" y="3900798"/>
            <a:ext cx="857003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969257A-F627-33BD-40DC-29611AB53871}"/>
              </a:ext>
            </a:extLst>
          </p:cNvPr>
          <p:cNvCxnSpPr>
            <a:cxnSpLocks/>
          </p:cNvCxnSpPr>
          <p:nvPr/>
        </p:nvCxnSpPr>
        <p:spPr>
          <a:xfrm>
            <a:off x="709802" y="4162055"/>
            <a:ext cx="9144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D3EFFB0-E388-660B-AD0F-7D1DCEFC9688}"/>
              </a:ext>
            </a:extLst>
          </p:cNvPr>
          <p:cNvCxnSpPr/>
          <p:nvPr/>
        </p:nvCxnSpPr>
        <p:spPr>
          <a:xfrm>
            <a:off x="2039839" y="4199660"/>
            <a:ext cx="534389" cy="68876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3E125A4-1DA6-C66A-D7EE-0010ABB0D139}"/>
              </a:ext>
            </a:extLst>
          </p:cNvPr>
          <p:cNvCxnSpPr>
            <a:cxnSpLocks/>
          </p:cNvCxnSpPr>
          <p:nvPr/>
        </p:nvCxnSpPr>
        <p:spPr>
          <a:xfrm>
            <a:off x="3035387" y="5266460"/>
            <a:ext cx="1028954" cy="26592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6FF2ED-88A2-11D2-20FD-CB5787A8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61" y="-158994"/>
            <a:ext cx="11071242" cy="1064051"/>
          </a:xfrm>
        </p:spPr>
        <p:txBody>
          <a:bodyPr/>
          <a:lstStyle/>
          <a:p>
            <a:r>
              <a:rPr lang="en-US" dirty="0"/>
              <a:t>MPTE and link failure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2F7781-D1FB-CBDD-8DFB-F28ACC453B41}"/>
              </a:ext>
            </a:extLst>
          </p:cNvPr>
          <p:cNvGrpSpPr/>
          <p:nvPr/>
        </p:nvGrpSpPr>
        <p:grpSpPr>
          <a:xfrm>
            <a:off x="3006051" y="2659246"/>
            <a:ext cx="612000" cy="612000"/>
            <a:chOff x="3804415" y="2069685"/>
            <a:chExt cx="612000" cy="61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81D1257-E442-C5F7-A38E-8442F5CF43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090E160-990F-A350-C103-F248C1B2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4913103-5E73-5020-B12E-0BF6731EA991}"/>
              </a:ext>
            </a:extLst>
          </p:cNvPr>
          <p:cNvGrpSpPr/>
          <p:nvPr/>
        </p:nvGrpSpPr>
        <p:grpSpPr>
          <a:xfrm>
            <a:off x="5048801" y="2594704"/>
            <a:ext cx="612000" cy="612000"/>
            <a:chOff x="3804415" y="2069685"/>
            <a:chExt cx="612000" cy="61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F9CED28-4A75-E87F-8ED4-83D4AB6CAD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6E71933-9C82-9EA3-E250-4DADDD314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D8559E-CFEC-EBDE-4196-A35FEE5FFE0B}"/>
              </a:ext>
            </a:extLst>
          </p:cNvPr>
          <p:cNvGrpSpPr/>
          <p:nvPr/>
        </p:nvGrpSpPr>
        <p:grpSpPr>
          <a:xfrm>
            <a:off x="4056777" y="5225090"/>
            <a:ext cx="612000" cy="612000"/>
            <a:chOff x="3804415" y="2069685"/>
            <a:chExt cx="612000" cy="61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683D85-A527-D753-E196-C1C194D5BF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0B041C8F-A2DF-8FA1-CA3F-FA127F403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4FEAA7-F5D8-F837-7B5C-37D33AC3E602}"/>
              </a:ext>
            </a:extLst>
          </p:cNvPr>
          <p:cNvGrpSpPr/>
          <p:nvPr/>
        </p:nvGrpSpPr>
        <p:grpSpPr>
          <a:xfrm>
            <a:off x="5352830" y="5823537"/>
            <a:ext cx="612000" cy="612000"/>
            <a:chOff x="3804415" y="2069685"/>
            <a:chExt cx="612000" cy="61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79B5570-130D-C8D9-3F23-43CF45458A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C170FC2-F6CF-DF60-C06C-A89518580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22EC25-B12D-626A-504E-79F3E2F5A730}"/>
              </a:ext>
            </a:extLst>
          </p:cNvPr>
          <p:cNvGrpSpPr/>
          <p:nvPr/>
        </p:nvGrpSpPr>
        <p:grpSpPr>
          <a:xfrm>
            <a:off x="1533464" y="3682503"/>
            <a:ext cx="612000" cy="612000"/>
            <a:chOff x="3804415" y="2069685"/>
            <a:chExt cx="612000" cy="61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4E18CCF-0655-9F8E-34C3-9C93F9B32F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448D5D86-6406-ED43-EB7A-75ABC9CE0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48EC4-CA11-B039-4BBD-4458E5179E6F}"/>
              </a:ext>
            </a:extLst>
          </p:cNvPr>
          <p:cNvGrpSpPr/>
          <p:nvPr/>
        </p:nvGrpSpPr>
        <p:grpSpPr>
          <a:xfrm>
            <a:off x="205647" y="3678786"/>
            <a:ext cx="612000" cy="612000"/>
            <a:chOff x="3804415" y="2069685"/>
            <a:chExt cx="612000" cy="61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DFA410B-7617-DC1C-98CB-F7D426F172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75F2A6C3-498B-20F4-439C-026D8B29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E1F3D5-C823-8604-A7D4-7F6D2F861116}"/>
              </a:ext>
            </a:extLst>
          </p:cNvPr>
          <p:cNvGrpSpPr/>
          <p:nvPr/>
        </p:nvGrpSpPr>
        <p:grpSpPr>
          <a:xfrm>
            <a:off x="6625564" y="3605361"/>
            <a:ext cx="612000" cy="612000"/>
            <a:chOff x="3804415" y="2069685"/>
            <a:chExt cx="612000" cy="61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37696CD-AF55-C045-4685-CE9CA63CF8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2A303E9F-59BB-EAC1-A1C6-6C38D2D33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B345CB-A467-2A05-120F-82A2E628EC80}"/>
              </a:ext>
            </a:extLst>
          </p:cNvPr>
          <p:cNvGrpSpPr/>
          <p:nvPr/>
        </p:nvGrpSpPr>
        <p:grpSpPr>
          <a:xfrm>
            <a:off x="2490005" y="4785461"/>
            <a:ext cx="612000" cy="612000"/>
            <a:chOff x="3804415" y="2069685"/>
            <a:chExt cx="612000" cy="61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5E2B8D2-3345-69B2-64E5-4EECC93F1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3B5757E8-ACEF-B9D9-C281-78824B2B5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A240A82-B0DB-CBE8-DB2C-B15AD2AC116F}"/>
              </a:ext>
            </a:extLst>
          </p:cNvPr>
          <p:cNvCxnSpPr>
            <a:cxnSpLocks/>
          </p:cNvCxnSpPr>
          <p:nvPr/>
        </p:nvCxnSpPr>
        <p:spPr>
          <a:xfrm flipV="1">
            <a:off x="2045776" y="3107130"/>
            <a:ext cx="1003465" cy="6590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F0D68C-B3F5-2903-2873-414C583E8C72}"/>
              </a:ext>
            </a:extLst>
          </p:cNvPr>
          <p:cNvCxnSpPr>
            <a:cxnSpLocks/>
          </p:cNvCxnSpPr>
          <p:nvPr/>
        </p:nvCxnSpPr>
        <p:spPr>
          <a:xfrm flipV="1">
            <a:off x="3611215" y="2891395"/>
            <a:ext cx="1454852" cy="751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E6526D9-A9A7-F738-9CED-816E388C636F}"/>
              </a:ext>
            </a:extLst>
          </p:cNvPr>
          <p:cNvCxnSpPr>
            <a:cxnSpLocks/>
          </p:cNvCxnSpPr>
          <p:nvPr/>
        </p:nvCxnSpPr>
        <p:spPr>
          <a:xfrm>
            <a:off x="8840805" y="399341"/>
            <a:ext cx="13300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76877BE-BBFF-041B-BBF6-5FCCF61694AB}"/>
              </a:ext>
            </a:extLst>
          </p:cNvPr>
          <p:cNvCxnSpPr>
            <a:cxnSpLocks/>
          </p:cNvCxnSpPr>
          <p:nvPr/>
        </p:nvCxnSpPr>
        <p:spPr>
          <a:xfrm>
            <a:off x="8846742" y="915978"/>
            <a:ext cx="1347849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BE3FE3A-9343-9F02-FDB6-46695D248A46}"/>
              </a:ext>
            </a:extLst>
          </p:cNvPr>
          <p:cNvSpPr txBox="1"/>
          <p:nvPr/>
        </p:nvSpPr>
        <p:spPr>
          <a:xfrm>
            <a:off x="10360846" y="304398"/>
            <a:ext cx="6604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/>
              <a:t>400G link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B17398C-C020-2C97-85D0-B666E241169C}"/>
              </a:ext>
            </a:extLst>
          </p:cNvPr>
          <p:cNvSpPr txBox="1"/>
          <p:nvPr/>
        </p:nvSpPr>
        <p:spPr>
          <a:xfrm>
            <a:off x="10394493" y="813058"/>
            <a:ext cx="6604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/>
              <a:t>800G link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A1E98477-F2B5-FD85-D435-80AA73B08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9599" y="4408394"/>
            <a:ext cx="612000" cy="61200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58E386C-AE8F-9570-D3D5-F37EF72AED46}"/>
              </a:ext>
            </a:extLst>
          </p:cNvPr>
          <p:cNvCxnSpPr>
            <a:cxnSpLocks/>
          </p:cNvCxnSpPr>
          <p:nvPr/>
        </p:nvCxnSpPr>
        <p:spPr>
          <a:xfrm flipV="1">
            <a:off x="4626681" y="4840927"/>
            <a:ext cx="678872" cy="5442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9031484-3DCC-614D-549E-4AE3CF9C47DB}"/>
              </a:ext>
            </a:extLst>
          </p:cNvPr>
          <p:cNvCxnSpPr>
            <a:cxnSpLocks/>
          </p:cNvCxnSpPr>
          <p:nvPr/>
        </p:nvCxnSpPr>
        <p:spPr>
          <a:xfrm flipV="1">
            <a:off x="5871611" y="4069031"/>
            <a:ext cx="787729" cy="5184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164F659-EAA3-BCDF-7AC3-5AF4A9AA37FB}"/>
              </a:ext>
            </a:extLst>
          </p:cNvPr>
          <p:cNvCxnSpPr>
            <a:cxnSpLocks/>
          </p:cNvCxnSpPr>
          <p:nvPr/>
        </p:nvCxnSpPr>
        <p:spPr>
          <a:xfrm flipV="1">
            <a:off x="5871611" y="4211459"/>
            <a:ext cx="1060317" cy="171797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>
            <a:extLst>
              <a:ext uri="{FF2B5EF4-FFF2-40B4-BE49-F238E27FC236}">
                <a16:creationId xmlns:a16="http://schemas.microsoft.com/office/drawing/2014/main" id="{6354F226-F45C-45AB-59E3-E831351A5921}"/>
              </a:ext>
            </a:extLst>
          </p:cNvPr>
          <p:cNvSpPr/>
          <p:nvPr/>
        </p:nvSpPr>
        <p:spPr>
          <a:xfrm>
            <a:off x="1788955" y="2509613"/>
            <a:ext cx="5081286" cy="1437659"/>
          </a:xfrm>
          <a:custGeom>
            <a:avLst/>
            <a:gdLst>
              <a:gd name="connsiteX0" fmla="*/ 0 w 6353299"/>
              <a:gd name="connsiteY0" fmla="*/ 1455227 h 1535216"/>
              <a:gd name="connsiteX1" fmla="*/ 629393 w 6353299"/>
              <a:gd name="connsiteY1" fmla="*/ 1455227 h 1535216"/>
              <a:gd name="connsiteX2" fmla="*/ 1888177 w 6353299"/>
              <a:gd name="connsiteY2" fmla="*/ 623954 h 1535216"/>
              <a:gd name="connsiteX3" fmla="*/ 2648198 w 6353299"/>
              <a:gd name="connsiteY3" fmla="*/ 137066 h 1535216"/>
              <a:gd name="connsiteX4" fmla="*/ 4441372 w 6353299"/>
              <a:gd name="connsiteY4" fmla="*/ 89564 h 1535216"/>
              <a:gd name="connsiteX5" fmla="*/ 6353299 w 6353299"/>
              <a:gd name="connsiteY5" fmla="*/ 1241471 h 1535216"/>
              <a:gd name="connsiteX0" fmla="*/ 0 w 6353299"/>
              <a:gd name="connsiteY0" fmla="*/ 1433791 h 1513780"/>
              <a:gd name="connsiteX1" fmla="*/ 629393 w 6353299"/>
              <a:gd name="connsiteY1" fmla="*/ 1433791 h 1513780"/>
              <a:gd name="connsiteX2" fmla="*/ 1888177 w 6353299"/>
              <a:gd name="connsiteY2" fmla="*/ 602518 h 1513780"/>
              <a:gd name="connsiteX3" fmla="*/ 2719450 w 6353299"/>
              <a:gd name="connsiteY3" fmla="*/ 210632 h 1513780"/>
              <a:gd name="connsiteX4" fmla="*/ 4441372 w 6353299"/>
              <a:gd name="connsiteY4" fmla="*/ 68128 h 1513780"/>
              <a:gd name="connsiteX5" fmla="*/ 6353299 w 6353299"/>
              <a:gd name="connsiteY5" fmla="*/ 1220035 h 1513780"/>
              <a:gd name="connsiteX0" fmla="*/ 0 w 6353299"/>
              <a:gd name="connsiteY0" fmla="*/ 1433791 h 1537417"/>
              <a:gd name="connsiteX1" fmla="*/ 866899 w 6353299"/>
              <a:gd name="connsiteY1" fmla="*/ 1469417 h 1537417"/>
              <a:gd name="connsiteX2" fmla="*/ 1888177 w 6353299"/>
              <a:gd name="connsiteY2" fmla="*/ 602518 h 1537417"/>
              <a:gd name="connsiteX3" fmla="*/ 2719450 w 6353299"/>
              <a:gd name="connsiteY3" fmla="*/ 210632 h 1537417"/>
              <a:gd name="connsiteX4" fmla="*/ 4441372 w 6353299"/>
              <a:gd name="connsiteY4" fmla="*/ 68128 h 1537417"/>
              <a:gd name="connsiteX5" fmla="*/ 6353299 w 6353299"/>
              <a:gd name="connsiteY5" fmla="*/ 1220035 h 1537417"/>
              <a:gd name="connsiteX0" fmla="*/ 0 w 6006059"/>
              <a:gd name="connsiteY0" fmla="*/ 1433791 h 1537417"/>
              <a:gd name="connsiteX1" fmla="*/ 866899 w 6006059"/>
              <a:gd name="connsiteY1" fmla="*/ 1469417 h 1537417"/>
              <a:gd name="connsiteX2" fmla="*/ 1888177 w 6006059"/>
              <a:gd name="connsiteY2" fmla="*/ 602518 h 1537417"/>
              <a:gd name="connsiteX3" fmla="*/ 2719450 w 6006059"/>
              <a:gd name="connsiteY3" fmla="*/ 210632 h 1537417"/>
              <a:gd name="connsiteX4" fmla="*/ 4441372 w 6006059"/>
              <a:gd name="connsiteY4" fmla="*/ 68128 h 1537417"/>
              <a:gd name="connsiteX5" fmla="*/ 6006059 w 6006059"/>
              <a:gd name="connsiteY5" fmla="*/ 1220035 h 1537417"/>
              <a:gd name="connsiteX0" fmla="*/ 0 w 6006059"/>
              <a:gd name="connsiteY0" fmla="*/ 1367317 h 1470943"/>
              <a:gd name="connsiteX1" fmla="*/ 866899 w 6006059"/>
              <a:gd name="connsiteY1" fmla="*/ 1402943 h 1470943"/>
              <a:gd name="connsiteX2" fmla="*/ 1888177 w 6006059"/>
              <a:gd name="connsiteY2" fmla="*/ 536044 h 1470943"/>
              <a:gd name="connsiteX3" fmla="*/ 2719450 w 6006059"/>
              <a:gd name="connsiteY3" fmla="*/ 144158 h 1470943"/>
              <a:gd name="connsiteX4" fmla="*/ 4441372 w 6006059"/>
              <a:gd name="connsiteY4" fmla="*/ 82677 h 1470943"/>
              <a:gd name="connsiteX5" fmla="*/ 6006059 w 6006059"/>
              <a:gd name="connsiteY5" fmla="*/ 1153561 h 1470943"/>
              <a:gd name="connsiteX0" fmla="*/ 0 w 6006059"/>
              <a:gd name="connsiteY0" fmla="*/ 1352685 h 1456311"/>
              <a:gd name="connsiteX1" fmla="*/ 866899 w 6006059"/>
              <a:gd name="connsiteY1" fmla="*/ 1388311 h 1456311"/>
              <a:gd name="connsiteX2" fmla="*/ 1888177 w 6006059"/>
              <a:gd name="connsiteY2" fmla="*/ 521412 h 1456311"/>
              <a:gd name="connsiteX3" fmla="*/ 2731025 w 6006059"/>
              <a:gd name="connsiteY3" fmla="*/ 198974 h 1456311"/>
              <a:gd name="connsiteX4" fmla="*/ 4441372 w 6006059"/>
              <a:gd name="connsiteY4" fmla="*/ 68045 h 1456311"/>
              <a:gd name="connsiteX5" fmla="*/ 6006059 w 6006059"/>
              <a:gd name="connsiteY5" fmla="*/ 1138929 h 1456311"/>
              <a:gd name="connsiteX0" fmla="*/ 0 w 6006059"/>
              <a:gd name="connsiteY0" fmla="*/ 1286286 h 1389912"/>
              <a:gd name="connsiteX1" fmla="*/ 866899 w 6006059"/>
              <a:gd name="connsiteY1" fmla="*/ 1321912 h 1389912"/>
              <a:gd name="connsiteX2" fmla="*/ 1888177 w 6006059"/>
              <a:gd name="connsiteY2" fmla="*/ 455013 h 1389912"/>
              <a:gd name="connsiteX3" fmla="*/ 2731025 w 6006059"/>
              <a:gd name="connsiteY3" fmla="*/ 132575 h 1389912"/>
              <a:gd name="connsiteX4" fmla="*/ 4441372 w 6006059"/>
              <a:gd name="connsiteY4" fmla="*/ 82668 h 1389912"/>
              <a:gd name="connsiteX5" fmla="*/ 6006059 w 6006059"/>
              <a:gd name="connsiteY5" fmla="*/ 1072530 h 1389912"/>
              <a:gd name="connsiteX0" fmla="*/ 0 w 6006059"/>
              <a:gd name="connsiteY0" fmla="*/ 1286286 h 1482464"/>
              <a:gd name="connsiteX1" fmla="*/ 924773 w 6006059"/>
              <a:gd name="connsiteY1" fmla="*/ 1437659 h 1482464"/>
              <a:gd name="connsiteX2" fmla="*/ 1888177 w 6006059"/>
              <a:gd name="connsiteY2" fmla="*/ 455013 h 1482464"/>
              <a:gd name="connsiteX3" fmla="*/ 2731025 w 6006059"/>
              <a:gd name="connsiteY3" fmla="*/ 132575 h 1482464"/>
              <a:gd name="connsiteX4" fmla="*/ 4441372 w 6006059"/>
              <a:gd name="connsiteY4" fmla="*/ 82668 h 1482464"/>
              <a:gd name="connsiteX5" fmla="*/ 6006059 w 6006059"/>
              <a:gd name="connsiteY5" fmla="*/ 1072530 h 1482464"/>
              <a:gd name="connsiteX0" fmla="*/ 0 w 5081286"/>
              <a:gd name="connsiteY0" fmla="*/ 1437659 h 1437659"/>
              <a:gd name="connsiteX1" fmla="*/ 963404 w 5081286"/>
              <a:gd name="connsiteY1" fmla="*/ 455013 h 1437659"/>
              <a:gd name="connsiteX2" fmla="*/ 1806252 w 5081286"/>
              <a:gd name="connsiteY2" fmla="*/ 132575 h 1437659"/>
              <a:gd name="connsiteX3" fmla="*/ 3516599 w 5081286"/>
              <a:gd name="connsiteY3" fmla="*/ 82668 h 1437659"/>
              <a:gd name="connsiteX4" fmla="*/ 5081286 w 5081286"/>
              <a:gd name="connsiteY4" fmla="*/ 1072530 h 143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286" h="1437659">
                <a:moveTo>
                  <a:pt x="0" y="1437659"/>
                </a:moveTo>
                <a:cubicBezTo>
                  <a:pt x="314696" y="1299113"/>
                  <a:pt x="662362" y="672527"/>
                  <a:pt x="963404" y="455013"/>
                </a:cubicBezTo>
                <a:cubicBezTo>
                  <a:pt x="1264446" y="237499"/>
                  <a:pt x="1380719" y="194633"/>
                  <a:pt x="1806252" y="132575"/>
                </a:cubicBezTo>
                <a:cubicBezTo>
                  <a:pt x="2231785" y="70517"/>
                  <a:pt x="2899082" y="-101399"/>
                  <a:pt x="3516599" y="82668"/>
                </a:cubicBezTo>
                <a:cubicBezTo>
                  <a:pt x="4134116" y="266735"/>
                  <a:pt x="4434081" y="588610"/>
                  <a:pt x="5081286" y="107253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7577D5C4-3E6D-3189-45F8-CA3257C9A05D}"/>
              </a:ext>
            </a:extLst>
          </p:cNvPr>
          <p:cNvSpPr/>
          <p:nvPr/>
        </p:nvSpPr>
        <p:spPr>
          <a:xfrm>
            <a:off x="887932" y="3956141"/>
            <a:ext cx="835481" cy="314991"/>
          </a:xfrm>
          <a:custGeom>
            <a:avLst/>
            <a:gdLst>
              <a:gd name="connsiteX0" fmla="*/ 0 w 997527"/>
              <a:gd name="connsiteY0" fmla="*/ 463138 h 546485"/>
              <a:gd name="connsiteX1" fmla="*/ 688769 w 997527"/>
              <a:gd name="connsiteY1" fmla="*/ 510639 h 546485"/>
              <a:gd name="connsiteX2" fmla="*/ 997527 w 997527"/>
              <a:gd name="connsiteY2" fmla="*/ 0 h 546485"/>
              <a:gd name="connsiteX0" fmla="*/ 0 w 904929"/>
              <a:gd name="connsiteY0" fmla="*/ 208495 h 291842"/>
              <a:gd name="connsiteX1" fmla="*/ 688769 w 904929"/>
              <a:gd name="connsiteY1" fmla="*/ 255996 h 291842"/>
              <a:gd name="connsiteX2" fmla="*/ 904929 w 904929"/>
              <a:gd name="connsiteY2" fmla="*/ 0 h 291842"/>
              <a:gd name="connsiteX0" fmla="*/ 0 w 835481"/>
              <a:gd name="connsiteY0" fmla="*/ 231644 h 314991"/>
              <a:gd name="connsiteX1" fmla="*/ 688769 w 835481"/>
              <a:gd name="connsiteY1" fmla="*/ 279145 h 314991"/>
              <a:gd name="connsiteX2" fmla="*/ 835481 w 835481"/>
              <a:gd name="connsiteY2" fmla="*/ 0 h 31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5481" h="314991">
                <a:moveTo>
                  <a:pt x="0" y="231644"/>
                </a:moveTo>
                <a:cubicBezTo>
                  <a:pt x="261257" y="293989"/>
                  <a:pt x="522514" y="356335"/>
                  <a:pt x="688769" y="279145"/>
                </a:cubicBezTo>
                <a:cubicBezTo>
                  <a:pt x="855024" y="201955"/>
                  <a:pt x="764229" y="216724"/>
                  <a:pt x="835481" y="0"/>
                </a:cubicBezTo>
              </a:path>
            </a:pathLst>
          </a:custGeom>
          <a:noFill/>
          <a:ln w="101600">
            <a:solidFill>
              <a:srgbClr val="FF0000"/>
            </a:solidFill>
            <a:tailEnd type="non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4EBD9C3-EBA3-5D7F-C1C8-7756DBCF2A72}"/>
              </a:ext>
            </a:extLst>
          </p:cNvPr>
          <p:cNvGrpSpPr/>
          <p:nvPr/>
        </p:nvGrpSpPr>
        <p:grpSpPr>
          <a:xfrm>
            <a:off x="1769489" y="1827798"/>
            <a:ext cx="612000" cy="612000"/>
            <a:chOff x="3804415" y="2069685"/>
            <a:chExt cx="612000" cy="6120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1471324-CEF3-BA00-7131-60E3E814A2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DA365114-0E65-9821-328A-17DE5BF26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485406C-77C5-9939-73D2-C6C7A59B3CED}"/>
              </a:ext>
            </a:extLst>
          </p:cNvPr>
          <p:cNvGrpSpPr/>
          <p:nvPr/>
        </p:nvGrpSpPr>
        <p:grpSpPr>
          <a:xfrm>
            <a:off x="4259976" y="1424613"/>
            <a:ext cx="612000" cy="612000"/>
            <a:chOff x="3804415" y="2069685"/>
            <a:chExt cx="612000" cy="612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BFEC799-E6DA-BDAD-937B-F6A4A96AD0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70911224-F1FA-A03A-42B0-22ACBFE0F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CB7C55-C34C-B5E6-E288-911C06515EB9}"/>
              </a:ext>
            </a:extLst>
          </p:cNvPr>
          <p:cNvGrpSpPr/>
          <p:nvPr/>
        </p:nvGrpSpPr>
        <p:grpSpPr>
          <a:xfrm>
            <a:off x="6391647" y="1843231"/>
            <a:ext cx="612000" cy="612000"/>
            <a:chOff x="3804415" y="2069685"/>
            <a:chExt cx="612000" cy="6120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C4A3F2A-6C86-B716-79DA-9B0F608A4E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C37FA552-9B10-1B14-4E26-DFB03A83F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8EB8483-C587-AF9F-62FD-32F13C27B2AD}"/>
              </a:ext>
            </a:extLst>
          </p:cNvPr>
          <p:cNvCxnSpPr>
            <a:cxnSpLocks/>
          </p:cNvCxnSpPr>
          <p:nvPr/>
        </p:nvCxnSpPr>
        <p:spPr>
          <a:xfrm flipV="1">
            <a:off x="1758338" y="2433896"/>
            <a:ext cx="317515" cy="127637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C501D507-0C8C-5E85-6D53-1DE6561E6603}"/>
              </a:ext>
            </a:extLst>
          </p:cNvPr>
          <p:cNvSpPr txBox="1"/>
          <p:nvPr/>
        </p:nvSpPr>
        <p:spPr>
          <a:xfrm>
            <a:off x="174811" y="4256932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187D9D0-067A-EC1E-42A7-04F0C963C7EF}"/>
              </a:ext>
            </a:extLst>
          </p:cNvPr>
          <p:cNvSpPr txBox="1"/>
          <p:nvPr/>
        </p:nvSpPr>
        <p:spPr>
          <a:xfrm>
            <a:off x="1588852" y="4305160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03EAB64-3F24-F2F9-7B1A-47462EB259D8}"/>
              </a:ext>
            </a:extLst>
          </p:cNvPr>
          <p:cNvSpPr txBox="1"/>
          <p:nvPr/>
        </p:nvSpPr>
        <p:spPr>
          <a:xfrm>
            <a:off x="2574629" y="5383534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B4C875E-3522-AFF4-83C8-5634C2DDA7FA}"/>
              </a:ext>
            </a:extLst>
          </p:cNvPr>
          <p:cNvSpPr txBox="1"/>
          <p:nvPr/>
        </p:nvSpPr>
        <p:spPr>
          <a:xfrm>
            <a:off x="5433576" y="4989996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DB72F03-199A-9B1B-7CA1-5821FC238527}"/>
              </a:ext>
            </a:extLst>
          </p:cNvPr>
          <p:cNvSpPr txBox="1"/>
          <p:nvPr/>
        </p:nvSpPr>
        <p:spPr>
          <a:xfrm>
            <a:off x="4125636" y="5834947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036F278-2B56-7654-1EB1-E87E9F101738}"/>
              </a:ext>
            </a:extLst>
          </p:cNvPr>
          <p:cNvSpPr txBox="1"/>
          <p:nvPr/>
        </p:nvSpPr>
        <p:spPr>
          <a:xfrm>
            <a:off x="5316638" y="6434958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2F7E30F-6DF6-27A3-4F60-BCC8B436F731}"/>
              </a:ext>
            </a:extLst>
          </p:cNvPr>
          <p:cNvSpPr txBox="1"/>
          <p:nvPr/>
        </p:nvSpPr>
        <p:spPr>
          <a:xfrm>
            <a:off x="3164938" y="3300092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R7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0BAD184-3AF5-61E5-1EDB-E1DBABB51E7D}"/>
              </a:ext>
            </a:extLst>
          </p:cNvPr>
          <p:cNvSpPr txBox="1"/>
          <p:nvPr/>
        </p:nvSpPr>
        <p:spPr>
          <a:xfrm>
            <a:off x="5202082" y="3230643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70A9934-2711-0C95-31BE-2A537814D1BA}"/>
              </a:ext>
            </a:extLst>
          </p:cNvPr>
          <p:cNvSpPr txBox="1"/>
          <p:nvPr/>
        </p:nvSpPr>
        <p:spPr>
          <a:xfrm>
            <a:off x="1498183" y="1633336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99CD3B5-FECA-C2EF-4231-812EF9E80FD7}"/>
              </a:ext>
            </a:extLst>
          </p:cNvPr>
          <p:cNvSpPr txBox="1"/>
          <p:nvPr/>
        </p:nvSpPr>
        <p:spPr>
          <a:xfrm>
            <a:off x="4345555" y="1100902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995F61A-6B94-DACC-6594-D9D9F89595FA}"/>
              </a:ext>
            </a:extLst>
          </p:cNvPr>
          <p:cNvSpPr txBox="1"/>
          <p:nvPr/>
        </p:nvSpPr>
        <p:spPr>
          <a:xfrm>
            <a:off x="6801317" y="1577393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E706F68-30A4-864C-115D-80DC097D96AF}"/>
              </a:ext>
            </a:extLst>
          </p:cNvPr>
          <p:cNvSpPr txBox="1"/>
          <p:nvPr/>
        </p:nvSpPr>
        <p:spPr>
          <a:xfrm>
            <a:off x="7310603" y="3707135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07D4588-3A0B-8FEA-7894-099492F6EC68}"/>
              </a:ext>
            </a:extLst>
          </p:cNvPr>
          <p:cNvSpPr txBox="1"/>
          <p:nvPr/>
        </p:nvSpPr>
        <p:spPr>
          <a:xfrm>
            <a:off x="8232155" y="2200210"/>
            <a:ext cx="349606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dirty="0"/>
              <a:t>Automatic adjustment of the MPTE LSP and its branching ratios if the topology changes (e.g. due to link failure)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1FEF83-6A03-910C-7BC2-7DA08D26370E}"/>
              </a:ext>
            </a:extLst>
          </p:cNvPr>
          <p:cNvSpPr/>
          <p:nvPr/>
        </p:nvSpPr>
        <p:spPr>
          <a:xfrm>
            <a:off x="1667682" y="1034839"/>
            <a:ext cx="5724891" cy="2909577"/>
          </a:xfrm>
          <a:custGeom>
            <a:avLst/>
            <a:gdLst>
              <a:gd name="connsiteX0" fmla="*/ 0 w 6577969"/>
              <a:gd name="connsiteY0" fmla="*/ 2581193 h 2762780"/>
              <a:gd name="connsiteX1" fmla="*/ 578734 w 6577969"/>
              <a:gd name="connsiteY1" fmla="*/ 2592767 h 2762780"/>
              <a:gd name="connsiteX2" fmla="*/ 497711 w 6577969"/>
              <a:gd name="connsiteY2" fmla="*/ 787117 h 2762780"/>
              <a:gd name="connsiteX3" fmla="*/ 1365813 w 6577969"/>
              <a:gd name="connsiteY3" fmla="*/ 416727 h 2762780"/>
              <a:gd name="connsiteX4" fmla="*/ 3599727 w 6577969"/>
              <a:gd name="connsiteY4" fmla="*/ 38 h 2762780"/>
              <a:gd name="connsiteX5" fmla="*/ 6007261 w 6577969"/>
              <a:gd name="connsiteY5" fmla="*/ 439876 h 2762780"/>
              <a:gd name="connsiteX6" fmla="*/ 6562846 w 6577969"/>
              <a:gd name="connsiteY6" fmla="*/ 544048 h 2762780"/>
              <a:gd name="connsiteX7" fmla="*/ 6366076 w 6577969"/>
              <a:gd name="connsiteY7" fmla="*/ 2500170 h 2762780"/>
              <a:gd name="connsiteX0" fmla="*/ 0 w 6366076"/>
              <a:gd name="connsiteY0" fmla="*/ 2581193 h 2762780"/>
              <a:gd name="connsiteX1" fmla="*/ 578734 w 6366076"/>
              <a:gd name="connsiteY1" fmla="*/ 2592767 h 2762780"/>
              <a:gd name="connsiteX2" fmla="*/ 497711 w 6366076"/>
              <a:gd name="connsiteY2" fmla="*/ 787117 h 2762780"/>
              <a:gd name="connsiteX3" fmla="*/ 1365813 w 6366076"/>
              <a:gd name="connsiteY3" fmla="*/ 416727 h 2762780"/>
              <a:gd name="connsiteX4" fmla="*/ 3599727 w 6366076"/>
              <a:gd name="connsiteY4" fmla="*/ 38 h 2762780"/>
              <a:gd name="connsiteX5" fmla="*/ 6007261 w 6366076"/>
              <a:gd name="connsiteY5" fmla="*/ 439876 h 2762780"/>
              <a:gd name="connsiteX6" fmla="*/ 6366076 w 6366076"/>
              <a:gd name="connsiteY6" fmla="*/ 2500170 h 2762780"/>
              <a:gd name="connsiteX0" fmla="*/ 0 w 6546431"/>
              <a:gd name="connsiteY0" fmla="*/ 2581193 h 2762780"/>
              <a:gd name="connsiteX1" fmla="*/ 578734 w 6546431"/>
              <a:gd name="connsiteY1" fmla="*/ 2592767 h 2762780"/>
              <a:gd name="connsiteX2" fmla="*/ 497711 w 6546431"/>
              <a:gd name="connsiteY2" fmla="*/ 787117 h 2762780"/>
              <a:gd name="connsiteX3" fmla="*/ 1365813 w 6546431"/>
              <a:gd name="connsiteY3" fmla="*/ 416727 h 2762780"/>
              <a:gd name="connsiteX4" fmla="*/ 3599727 w 6546431"/>
              <a:gd name="connsiteY4" fmla="*/ 38 h 2762780"/>
              <a:gd name="connsiteX5" fmla="*/ 6354501 w 6546431"/>
              <a:gd name="connsiteY5" fmla="*/ 439876 h 2762780"/>
              <a:gd name="connsiteX6" fmla="*/ 6366076 w 6546431"/>
              <a:gd name="connsiteY6" fmla="*/ 2500170 h 2762780"/>
              <a:gd name="connsiteX0" fmla="*/ 0 w 6546431"/>
              <a:gd name="connsiteY0" fmla="*/ 2581193 h 2934565"/>
              <a:gd name="connsiteX1" fmla="*/ 972273 w 6546431"/>
              <a:gd name="connsiteY1" fmla="*/ 2824261 h 2934565"/>
              <a:gd name="connsiteX2" fmla="*/ 497711 w 6546431"/>
              <a:gd name="connsiteY2" fmla="*/ 787117 h 2934565"/>
              <a:gd name="connsiteX3" fmla="*/ 1365813 w 6546431"/>
              <a:gd name="connsiteY3" fmla="*/ 416727 h 2934565"/>
              <a:gd name="connsiteX4" fmla="*/ 3599727 w 6546431"/>
              <a:gd name="connsiteY4" fmla="*/ 38 h 2934565"/>
              <a:gd name="connsiteX5" fmla="*/ 6354501 w 6546431"/>
              <a:gd name="connsiteY5" fmla="*/ 439876 h 2934565"/>
              <a:gd name="connsiteX6" fmla="*/ 6366076 w 6546431"/>
              <a:gd name="connsiteY6" fmla="*/ 2500170 h 2934565"/>
              <a:gd name="connsiteX0" fmla="*/ 479410 w 6053568"/>
              <a:gd name="connsiteY0" fmla="*/ 2824261 h 2824261"/>
              <a:gd name="connsiteX1" fmla="*/ 4848 w 6053568"/>
              <a:gd name="connsiteY1" fmla="*/ 787117 h 2824261"/>
              <a:gd name="connsiteX2" fmla="*/ 872950 w 6053568"/>
              <a:gd name="connsiteY2" fmla="*/ 416727 h 2824261"/>
              <a:gd name="connsiteX3" fmla="*/ 3106864 w 6053568"/>
              <a:gd name="connsiteY3" fmla="*/ 38 h 2824261"/>
              <a:gd name="connsiteX4" fmla="*/ 5861638 w 6053568"/>
              <a:gd name="connsiteY4" fmla="*/ 439876 h 2824261"/>
              <a:gd name="connsiteX5" fmla="*/ 5873213 w 6053568"/>
              <a:gd name="connsiteY5" fmla="*/ 2500170 h 2824261"/>
              <a:gd name="connsiteX0" fmla="*/ 490647 w 6053230"/>
              <a:gd name="connsiteY0" fmla="*/ 2893710 h 2893710"/>
              <a:gd name="connsiteX1" fmla="*/ 4510 w 6053230"/>
              <a:gd name="connsiteY1" fmla="*/ 787117 h 2893710"/>
              <a:gd name="connsiteX2" fmla="*/ 872612 w 6053230"/>
              <a:gd name="connsiteY2" fmla="*/ 416727 h 2893710"/>
              <a:gd name="connsiteX3" fmla="*/ 3106526 w 6053230"/>
              <a:gd name="connsiteY3" fmla="*/ 38 h 2893710"/>
              <a:gd name="connsiteX4" fmla="*/ 5861300 w 6053230"/>
              <a:gd name="connsiteY4" fmla="*/ 439876 h 2893710"/>
              <a:gd name="connsiteX5" fmla="*/ 5872875 w 6053230"/>
              <a:gd name="connsiteY5" fmla="*/ 2500170 h 2893710"/>
              <a:gd name="connsiteX0" fmla="*/ 514704 w 6077287"/>
              <a:gd name="connsiteY0" fmla="*/ 2893710 h 2893710"/>
              <a:gd name="connsiteX1" fmla="*/ 236911 w 6077287"/>
              <a:gd name="connsiteY1" fmla="*/ 1817263 h 2893710"/>
              <a:gd name="connsiteX2" fmla="*/ 28567 w 6077287"/>
              <a:gd name="connsiteY2" fmla="*/ 787117 h 2893710"/>
              <a:gd name="connsiteX3" fmla="*/ 896669 w 6077287"/>
              <a:gd name="connsiteY3" fmla="*/ 416727 h 2893710"/>
              <a:gd name="connsiteX4" fmla="*/ 3130583 w 6077287"/>
              <a:gd name="connsiteY4" fmla="*/ 38 h 2893710"/>
              <a:gd name="connsiteX5" fmla="*/ 5885357 w 6077287"/>
              <a:gd name="connsiteY5" fmla="*/ 439876 h 2893710"/>
              <a:gd name="connsiteX6" fmla="*/ 5896932 w 6077287"/>
              <a:gd name="connsiteY6" fmla="*/ 2500170 h 2893710"/>
              <a:gd name="connsiteX0" fmla="*/ 494094 w 6056677"/>
              <a:gd name="connsiteY0" fmla="*/ 2893710 h 2893710"/>
              <a:gd name="connsiteX1" fmla="*/ 447795 w 6056677"/>
              <a:gd name="connsiteY1" fmla="*/ 1643642 h 2893710"/>
              <a:gd name="connsiteX2" fmla="*/ 7957 w 6056677"/>
              <a:gd name="connsiteY2" fmla="*/ 787117 h 2893710"/>
              <a:gd name="connsiteX3" fmla="*/ 876059 w 6056677"/>
              <a:gd name="connsiteY3" fmla="*/ 416727 h 2893710"/>
              <a:gd name="connsiteX4" fmla="*/ 3109973 w 6056677"/>
              <a:gd name="connsiteY4" fmla="*/ 38 h 2893710"/>
              <a:gd name="connsiteX5" fmla="*/ 5864747 w 6056677"/>
              <a:gd name="connsiteY5" fmla="*/ 439876 h 2893710"/>
              <a:gd name="connsiteX6" fmla="*/ 5876322 w 6056677"/>
              <a:gd name="connsiteY6" fmla="*/ 2500170 h 2893710"/>
              <a:gd name="connsiteX0" fmla="*/ 98316 w 5660899"/>
              <a:gd name="connsiteY0" fmla="*/ 2893710 h 2893710"/>
              <a:gd name="connsiteX1" fmla="*/ 52017 w 5660899"/>
              <a:gd name="connsiteY1" fmla="*/ 1643642 h 2893710"/>
              <a:gd name="connsiteX2" fmla="*/ 63592 w 5660899"/>
              <a:gd name="connsiteY2" fmla="*/ 740818 h 2893710"/>
              <a:gd name="connsiteX3" fmla="*/ 480281 w 5660899"/>
              <a:gd name="connsiteY3" fmla="*/ 416727 h 2893710"/>
              <a:gd name="connsiteX4" fmla="*/ 2714195 w 5660899"/>
              <a:gd name="connsiteY4" fmla="*/ 38 h 2893710"/>
              <a:gd name="connsiteX5" fmla="*/ 5468969 w 5660899"/>
              <a:gd name="connsiteY5" fmla="*/ 439876 h 2893710"/>
              <a:gd name="connsiteX6" fmla="*/ 5480544 w 5660899"/>
              <a:gd name="connsiteY6" fmla="*/ 2500170 h 2893710"/>
              <a:gd name="connsiteX0" fmla="*/ 153133 w 5715716"/>
              <a:gd name="connsiteY0" fmla="*/ 2893710 h 2893710"/>
              <a:gd name="connsiteX1" fmla="*/ 106834 w 5715716"/>
              <a:gd name="connsiteY1" fmla="*/ 1643642 h 2893710"/>
              <a:gd name="connsiteX2" fmla="*/ 118409 w 5715716"/>
              <a:gd name="connsiteY2" fmla="*/ 740818 h 2893710"/>
              <a:gd name="connsiteX3" fmla="*/ 535098 w 5715716"/>
              <a:gd name="connsiteY3" fmla="*/ 416727 h 2893710"/>
              <a:gd name="connsiteX4" fmla="*/ 2769012 w 5715716"/>
              <a:gd name="connsiteY4" fmla="*/ 38 h 2893710"/>
              <a:gd name="connsiteX5" fmla="*/ 5523786 w 5715716"/>
              <a:gd name="connsiteY5" fmla="*/ 439876 h 2893710"/>
              <a:gd name="connsiteX6" fmla="*/ 5535361 w 5715716"/>
              <a:gd name="connsiteY6" fmla="*/ 2500170 h 2893710"/>
              <a:gd name="connsiteX0" fmla="*/ 254746 w 5817329"/>
              <a:gd name="connsiteY0" fmla="*/ 2893672 h 2893672"/>
              <a:gd name="connsiteX1" fmla="*/ 208447 w 5817329"/>
              <a:gd name="connsiteY1" fmla="*/ 1643604 h 2893672"/>
              <a:gd name="connsiteX2" fmla="*/ 220022 w 5817329"/>
              <a:gd name="connsiteY2" fmla="*/ 740780 h 2893672"/>
              <a:gd name="connsiteX3" fmla="*/ 2870625 w 5817329"/>
              <a:gd name="connsiteY3" fmla="*/ 0 h 2893672"/>
              <a:gd name="connsiteX4" fmla="*/ 5625399 w 5817329"/>
              <a:gd name="connsiteY4" fmla="*/ 439838 h 2893672"/>
              <a:gd name="connsiteX5" fmla="*/ 5636974 w 5817329"/>
              <a:gd name="connsiteY5" fmla="*/ 2500132 h 2893672"/>
              <a:gd name="connsiteX0" fmla="*/ 162308 w 5724891"/>
              <a:gd name="connsiteY0" fmla="*/ 2909577 h 2909577"/>
              <a:gd name="connsiteX1" fmla="*/ 116009 w 5724891"/>
              <a:gd name="connsiteY1" fmla="*/ 1659509 h 2909577"/>
              <a:gd name="connsiteX2" fmla="*/ 278055 w 5724891"/>
              <a:gd name="connsiteY2" fmla="*/ 791409 h 2909577"/>
              <a:gd name="connsiteX3" fmla="*/ 2778187 w 5724891"/>
              <a:gd name="connsiteY3" fmla="*/ 15905 h 2909577"/>
              <a:gd name="connsiteX4" fmla="*/ 5532961 w 5724891"/>
              <a:gd name="connsiteY4" fmla="*/ 455743 h 2909577"/>
              <a:gd name="connsiteX5" fmla="*/ 5544536 w 5724891"/>
              <a:gd name="connsiteY5" fmla="*/ 2516037 h 290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4891" h="2909577">
                <a:moveTo>
                  <a:pt x="162308" y="2909577"/>
                </a:moveTo>
                <a:cubicBezTo>
                  <a:pt x="116009" y="2730169"/>
                  <a:pt x="197032" y="2010608"/>
                  <a:pt x="116009" y="1659509"/>
                </a:cubicBezTo>
                <a:cubicBezTo>
                  <a:pt x="34986" y="1308410"/>
                  <a:pt x="-165641" y="1065343"/>
                  <a:pt x="278055" y="791409"/>
                </a:cubicBezTo>
                <a:cubicBezTo>
                  <a:pt x="721751" y="517475"/>
                  <a:pt x="1902369" y="71849"/>
                  <a:pt x="2778187" y="15905"/>
                </a:cubicBezTo>
                <a:cubicBezTo>
                  <a:pt x="3654005" y="-40039"/>
                  <a:pt x="5071903" y="39054"/>
                  <a:pt x="5532961" y="455743"/>
                </a:cubicBezTo>
                <a:cubicBezTo>
                  <a:pt x="5994019" y="872432"/>
                  <a:pt x="5469783" y="2086809"/>
                  <a:pt x="5544536" y="2516037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2B78F6B-309F-582A-13B2-45E611E1E25F}"/>
              </a:ext>
            </a:extLst>
          </p:cNvPr>
          <p:cNvSpPr/>
          <p:nvPr/>
        </p:nvSpPr>
        <p:spPr>
          <a:xfrm>
            <a:off x="4260675" y="4245357"/>
            <a:ext cx="2384385" cy="1493134"/>
          </a:xfrm>
          <a:custGeom>
            <a:avLst/>
            <a:gdLst>
              <a:gd name="connsiteX0" fmla="*/ 0 w 4791919"/>
              <a:gd name="connsiteY0" fmla="*/ 0 h 1893091"/>
              <a:gd name="connsiteX1" fmla="*/ 393539 w 4791919"/>
              <a:gd name="connsiteY1" fmla="*/ 972274 h 1893091"/>
              <a:gd name="connsiteX2" fmla="*/ 613458 w 4791919"/>
              <a:gd name="connsiteY2" fmla="*/ 1770927 h 1893091"/>
              <a:gd name="connsiteX3" fmla="*/ 2407534 w 4791919"/>
              <a:gd name="connsiteY3" fmla="*/ 1828800 h 1893091"/>
              <a:gd name="connsiteX4" fmla="*/ 3507129 w 4791919"/>
              <a:gd name="connsiteY4" fmla="*/ 1169043 h 1893091"/>
              <a:gd name="connsiteX5" fmla="*/ 4791919 w 4791919"/>
              <a:gd name="connsiteY5" fmla="*/ 335666 h 1893091"/>
              <a:gd name="connsiteX0" fmla="*/ 0 w 4791919"/>
              <a:gd name="connsiteY0" fmla="*/ 0 h 1828800"/>
              <a:gd name="connsiteX1" fmla="*/ 393539 w 4791919"/>
              <a:gd name="connsiteY1" fmla="*/ 972274 h 1828800"/>
              <a:gd name="connsiteX2" fmla="*/ 2407534 w 4791919"/>
              <a:gd name="connsiteY2" fmla="*/ 1828800 h 1828800"/>
              <a:gd name="connsiteX3" fmla="*/ 3507129 w 4791919"/>
              <a:gd name="connsiteY3" fmla="*/ 1169043 h 1828800"/>
              <a:gd name="connsiteX4" fmla="*/ 4791919 w 4791919"/>
              <a:gd name="connsiteY4" fmla="*/ 335666 h 1828800"/>
              <a:gd name="connsiteX0" fmla="*/ 0 w 4791919"/>
              <a:gd name="connsiteY0" fmla="*/ 0 h 1828800"/>
              <a:gd name="connsiteX1" fmla="*/ 2407534 w 4791919"/>
              <a:gd name="connsiteY1" fmla="*/ 1828800 h 1828800"/>
              <a:gd name="connsiteX2" fmla="*/ 3507129 w 4791919"/>
              <a:gd name="connsiteY2" fmla="*/ 1169043 h 1828800"/>
              <a:gd name="connsiteX3" fmla="*/ 4791919 w 4791919"/>
              <a:gd name="connsiteY3" fmla="*/ 335666 h 1828800"/>
              <a:gd name="connsiteX0" fmla="*/ 0 w 2384385"/>
              <a:gd name="connsiteY0" fmla="*/ 1493134 h 1493134"/>
              <a:gd name="connsiteX1" fmla="*/ 1099595 w 2384385"/>
              <a:gd name="connsiteY1" fmla="*/ 833377 h 1493134"/>
              <a:gd name="connsiteX2" fmla="*/ 2384385 w 2384385"/>
              <a:gd name="connsiteY2" fmla="*/ 0 h 149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4385" h="1493134">
                <a:moveTo>
                  <a:pt x="0" y="1493134"/>
                </a:moveTo>
                <a:cubicBezTo>
                  <a:pt x="482278" y="1392820"/>
                  <a:pt x="702198" y="1082233"/>
                  <a:pt x="1099595" y="833377"/>
                </a:cubicBezTo>
                <a:cubicBezTo>
                  <a:pt x="1496992" y="584521"/>
                  <a:pt x="1940688" y="292260"/>
                  <a:pt x="2384385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BE5659-E1F3-B87A-B618-27F1F8ACD15D}"/>
              </a:ext>
            </a:extLst>
          </p:cNvPr>
          <p:cNvSpPr txBox="1"/>
          <p:nvPr/>
        </p:nvSpPr>
        <p:spPr>
          <a:xfrm>
            <a:off x="1099594" y="3074442"/>
            <a:ext cx="642805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33.3%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61179C-64E6-AEBB-BDF4-1F0539168652}"/>
              </a:ext>
            </a:extLst>
          </p:cNvPr>
          <p:cNvSpPr txBox="1"/>
          <p:nvPr/>
        </p:nvSpPr>
        <p:spPr>
          <a:xfrm>
            <a:off x="2341206" y="3506507"/>
            <a:ext cx="642805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33.3%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8A7913-3FCF-7DE5-DBCC-61133D7A9402}"/>
              </a:ext>
            </a:extLst>
          </p:cNvPr>
          <p:cNvSpPr txBox="1"/>
          <p:nvPr/>
        </p:nvSpPr>
        <p:spPr>
          <a:xfrm>
            <a:off x="1637079" y="4723778"/>
            <a:ext cx="642805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33.3%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BD7B6D98-8D12-3187-D50D-42DE3382E701}"/>
              </a:ext>
            </a:extLst>
          </p:cNvPr>
          <p:cNvSpPr/>
          <p:nvPr/>
        </p:nvSpPr>
        <p:spPr>
          <a:xfrm>
            <a:off x="1737394" y="3967565"/>
            <a:ext cx="2569579" cy="1815951"/>
          </a:xfrm>
          <a:custGeom>
            <a:avLst/>
            <a:gdLst>
              <a:gd name="connsiteX0" fmla="*/ 0 w 2569579"/>
              <a:gd name="connsiteY0" fmla="*/ 0 h 1815951"/>
              <a:gd name="connsiteX1" fmla="*/ 567159 w 2569579"/>
              <a:gd name="connsiteY1" fmla="*/ 902825 h 1815951"/>
              <a:gd name="connsiteX2" fmla="*/ 706055 w 2569579"/>
              <a:gd name="connsiteY2" fmla="*/ 1724627 h 1815951"/>
              <a:gd name="connsiteX3" fmla="*/ 2569579 w 2569579"/>
              <a:gd name="connsiteY3" fmla="*/ 1759351 h 181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9579" h="1815951">
                <a:moveTo>
                  <a:pt x="0" y="0"/>
                </a:moveTo>
                <a:cubicBezTo>
                  <a:pt x="224741" y="307693"/>
                  <a:pt x="449483" y="615387"/>
                  <a:pt x="567159" y="902825"/>
                </a:cubicBezTo>
                <a:cubicBezTo>
                  <a:pt x="684835" y="1190263"/>
                  <a:pt x="372318" y="1581873"/>
                  <a:pt x="706055" y="1724627"/>
                </a:cubicBezTo>
                <a:cubicBezTo>
                  <a:pt x="1039792" y="1867381"/>
                  <a:pt x="1804685" y="1813366"/>
                  <a:pt x="2569579" y="1759351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DA24ECC1-7D0A-3041-A4B3-70D43538681B}"/>
              </a:ext>
            </a:extLst>
          </p:cNvPr>
          <p:cNvSpPr/>
          <p:nvPr/>
        </p:nvSpPr>
        <p:spPr>
          <a:xfrm>
            <a:off x="846143" y="3736071"/>
            <a:ext cx="954832" cy="244971"/>
          </a:xfrm>
          <a:custGeom>
            <a:avLst/>
            <a:gdLst>
              <a:gd name="connsiteX0" fmla="*/ 0 w 879676"/>
              <a:gd name="connsiteY0" fmla="*/ 11575 h 219919"/>
              <a:gd name="connsiteX1" fmla="*/ 474562 w 879676"/>
              <a:gd name="connsiteY1" fmla="*/ 23149 h 219919"/>
              <a:gd name="connsiteX2" fmla="*/ 879676 w 879676"/>
              <a:gd name="connsiteY2" fmla="*/ 219919 h 219919"/>
              <a:gd name="connsiteX0" fmla="*/ 0 w 954832"/>
              <a:gd name="connsiteY0" fmla="*/ 11575 h 244971"/>
              <a:gd name="connsiteX1" fmla="*/ 474562 w 954832"/>
              <a:gd name="connsiteY1" fmla="*/ 23149 h 244971"/>
              <a:gd name="connsiteX2" fmla="*/ 954832 w 954832"/>
              <a:gd name="connsiteY2" fmla="*/ 244971 h 24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4832" h="244971">
                <a:moveTo>
                  <a:pt x="0" y="11575"/>
                </a:moveTo>
                <a:cubicBezTo>
                  <a:pt x="163974" y="0"/>
                  <a:pt x="327949" y="-11575"/>
                  <a:pt x="474562" y="23149"/>
                </a:cubicBezTo>
                <a:cubicBezTo>
                  <a:pt x="621175" y="57873"/>
                  <a:pt x="825581" y="163948"/>
                  <a:pt x="954832" y="244971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1 2">
            <a:extLst>
              <a:ext uri="{FF2B5EF4-FFF2-40B4-BE49-F238E27FC236}">
                <a16:creationId xmlns:a16="http://schemas.microsoft.com/office/drawing/2014/main" id="{0CD97A0B-AA5E-6AFB-9FC5-A0B80A8BC316}"/>
              </a:ext>
            </a:extLst>
          </p:cNvPr>
          <p:cNvSpPr/>
          <p:nvPr/>
        </p:nvSpPr>
        <p:spPr>
          <a:xfrm>
            <a:off x="4729279" y="5701895"/>
            <a:ext cx="555585" cy="48613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884757-37D7-AB74-AAC5-A88A8CDFA56E}"/>
              </a:ext>
            </a:extLst>
          </p:cNvPr>
          <p:cNvSpPr txBox="1"/>
          <p:nvPr/>
        </p:nvSpPr>
        <p:spPr>
          <a:xfrm>
            <a:off x="9569538" y="5419506"/>
            <a:ext cx="333425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X%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988722-ADDC-D354-0E3F-9D6A0773EDF9}"/>
              </a:ext>
            </a:extLst>
          </p:cNvPr>
          <p:cNvSpPr txBox="1"/>
          <p:nvPr/>
        </p:nvSpPr>
        <p:spPr>
          <a:xfrm>
            <a:off x="10015165" y="5425291"/>
            <a:ext cx="171305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= the local split percentage at a junction node </a:t>
            </a:r>
          </a:p>
        </p:txBody>
      </p:sp>
    </p:spTree>
    <p:extLst>
      <p:ext uri="{BB962C8B-B14F-4D97-AF65-F5344CB8AC3E}">
        <p14:creationId xmlns:p14="http://schemas.microsoft.com/office/powerpoint/2010/main" val="293787948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1BFED-D4F9-8287-D21A-0FEB56649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0B9E5FE-5A05-6EC5-F4F1-E68342C0088E}"/>
              </a:ext>
            </a:extLst>
          </p:cNvPr>
          <p:cNvCxnSpPr>
            <a:cxnSpLocks/>
          </p:cNvCxnSpPr>
          <p:nvPr/>
        </p:nvCxnSpPr>
        <p:spPr>
          <a:xfrm flipV="1">
            <a:off x="2734347" y="1476147"/>
            <a:ext cx="1930207" cy="415603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B72304E-AF54-06D1-0D12-3C05958BAA77}"/>
              </a:ext>
            </a:extLst>
          </p:cNvPr>
          <p:cNvCxnSpPr>
            <a:cxnSpLocks/>
          </p:cNvCxnSpPr>
          <p:nvPr/>
        </p:nvCxnSpPr>
        <p:spPr>
          <a:xfrm>
            <a:off x="5224834" y="1488565"/>
            <a:ext cx="1536667" cy="348326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F563D30-05FB-D5A9-1637-217CF6E5C554}"/>
              </a:ext>
            </a:extLst>
          </p:cNvPr>
          <p:cNvCxnSpPr>
            <a:cxnSpLocks/>
          </p:cNvCxnSpPr>
          <p:nvPr/>
        </p:nvCxnSpPr>
        <p:spPr>
          <a:xfrm>
            <a:off x="7043989" y="2173401"/>
            <a:ext cx="240433" cy="1189912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7EAA8C3-89DA-B784-EF54-668EEE5715BD}"/>
              </a:ext>
            </a:extLst>
          </p:cNvPr>
          <p:cNvCxnSpPr>
            <a:cxnSpLocks/>
          </p:cNvCxnSpPr>
          <p:nvPr/>
        </p:nvCxnSpPr>
        <p:spPr>
          <a:xfrm>
            <a:off x="4927283" y="5501624"/>
            <a:ext cx="847902" cy="3659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ABE2B15-1A8E-115B-4850-88FD3A945A23}"/>
              </a:ext>
            </a:extLst>
          </p:cNvPr>
          <p:cNvCxnSpPr>
            <a:cxnSpLocks/>
          </p:cNvCxnSpPr>
          <p:nvPr/>
        </p:nvCxnSpPr>
        <p:spPr>
          <a:xfrm>
            <a:off x="5860291" y="2746329"/>
            <a:ext cx="1171699" cy="7798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108F061-5EDD-CBAC-D00A-19E2325EBF42}"/>
              </a:ext>
            </a:extLst>
          </p:cNvPr>
          <p:cNvCxnSpPr>
            <a:cxnSpLocks/>
          </p:cNvCxnSpPr>
          <p:nvPr/>
        </p:nvCxnSpPr>
        <p:spPr>
          <a:xfrm>
            <a:off x="1131933" y="3658750"/>
            <a:ext cx="857003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6725C9-2EC8-1440-6511-37EE677442F4}"/>
              </a:ext>
            </a:extLst>
          </p:cNvPr>
          <p:cNvCxnSpPr>
            <a:cxnSpLocks/>
          </p:cNvCxnSpPr>
          <p:nvPr/>
        </p:nvCxnSpPr>
        <p:spPr>
          <a:xfrm>
            <a:off x="1062660" y="3920007"/>
            <a:ext cx="9144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D1F881-CDFA-27C2-BC84-C06FD14BC5B6}"/>
              </a:ext>
            </a:extLst>
          </p:cNvPr>
          <p:cNvCxnSpPr/>
          <p:nvPr/>
        </p:nvCxnSpPr>
        <p:spPr>
          <a:xfrm>
            <a:off x="2392697" y="3957612"/>
            <a:ext cx="534389" cy="68876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D573E03-59BC-3749-525D-85AEB742B6BA}"/>
              </a:ext>
            </a:extLst>
          </p:cNvPr>
          <p:cNvCxnSpPr>
            <a:cxnSpLocks/>
          </p:cNvCxnSpPr>
          <p:nvPr/>
        </p:nvCxnSpPr>
        <p:spPr>
          <a:xfrm>
            <a:off x="3388245" y="5024412"/>
            <a:ext cx="1028954" cy="26592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E5EFE0-7F92-48EC-1BD9-A679C898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94" y="-158427"/>
            <a:ext cx="11071242" cy="1064051"/>
          </a:xfrm>
        </p:spPr>
        <p:txBody>
          <a:bodyPr/>
          <a:lstStyle/>
          <a:p>
            <a:r>
              <a:rPr lang="en-US" dirty="0"/>
              <a:t>MPTE with constraints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B0513B-9815-DFC4-3A92-ECE3149DCBE0}"/>
              </a:ext>
            </a:extLst>
          </p:cNvPr>
          <p:cNvGrpSpPr/>
          <p:nvPr/>
        </p:nvGrpSpPr>
        <p:grpSpPr>
          <a:xfrm>
            <a:off x="3358909" y="2417198"/>
            <a:ext cx="612000" cy="612000"/>
            <a:chOff x="3804415" y="2069685"/>
            <a:chExt cx="612000" cy="61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3699BCE-C85B-C2C5-DEAE-6E69799C31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0EA58BA-3594-9C02-BE7B-50A545868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C4D233-CBEF-545B-563C-EE923CEDD02E}"/>
              </a:ext>
            </a:extLst>
          </p:cNvPr>
          <p:cNvGrpSpPr/>
          <p:nvPr/>
        </p:nvGrpSpPr>
        <p:grpSpPr>
          <a:xfrm>
            <a:off x="5401659" y="2352656"/>
            <a:ext cx="612000" cy="612000"/>
            <a:chOff x="3804415" y="2069685"/>
            <a:chExt cx="612000" cy="61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4B8827-21FD-7317-D58C-E34F5C89C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42A5210-EB72-BC96-E449-D16B3D3C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5437C5-EB2B-12E7-0352-CB80741C354F}"/>
              </a:ext>
            </a:extLst>
          </p:cNvPr>
          <p:cNvGrpSpPr/>
          <p:nvPr/>
        </p:nvGrpSpPr>
        <p:grpSpPr>
          <a:xfrm>
            <a:off x="4409635" y="4983042"/>
            <a:ext cx="612000" cy="612000"/>
            <a:chOff x="3804415" y="2069685"/>
            <a:chExt cx="612000" cy="61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3B20C45-CBAC-92B4-02D7-8091BA9AF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CD8CF8C-27AC-4048-F073-BBA1A7AD1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889140-4882-C0E3-3B1A-902A87B54244}"/>
              </a:ext>
            </a:extLst>
          </p:cNvPr>
          <p:cNvGrpSpPr/>
          <p:nvPr/>
        </p:nvGrpSpPr>
        <p:grpSpPr>
          <a:xfrm>
            <a:off x="5705688" y="5581489"/>
            <a:ext cx="612000" cy="612000"/>
            <a:chOff x="3804415" y="2069685"/>
            <a:chExt cx="612000" cy="61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F554D9-08A4-364D-CDE6-3001AC613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FD85A99-E792-8794-C736-D933CC8B5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51AEEA-35CA-4521-0205-FCEB512E2BCE}"/>
              </a:ext>
            </a:extLst>
          </p:cNvPr>
          <p:cNvGrpSpPr/>
          <p:nvPr/>
        </p:nvGrpSpPr>
        <p:grpSpPr>
          <a:xfrm>
            <a:off x="1886322" y="3440455"/>
            <a:ext cx="612000" cy="612000"/>
            <a:chOff x="3804415" y="2069685"/>
            <a:chExt cx="612000" cy="61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7E5310-4A9D-E138-9718-707675B2F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1B83F13-61F0-AE51-6603-E8214D640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69FC05-0DF5-9488-EAB6-97DD38A43011}"/>
              </a:ext>
            </a:extLst>
          </p:cNvPr>
          <p:cNvGrpSpPr/>
          <p:nvPr/>
        </p:nvGrpSpPr>
        <p:grpSpPr>
          <a:xfrm>
            <a:off x="558505" y="3436738"/>
            <a:ext cx="612000" cy="612000"/>
            <a:chOff x="3804415" y="2069685"/>
            <a:chExt cx="612000" cy="61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CBF1629-2C13-EE6F-8E6D-6959124CF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9B3A1673-7D09-8400-F381-943A550D6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9BCEC7-8ABB-8068-C9C8-77DFF3204CB6}"/>
              </a:ext>
            </a:extLst>
          </p:cNvPr>
          <p:cNvGrpSpPr/>
          <p:nvPr/>
        </p:nvGrpSpPr>
        <p:grpSpPr>
          <a:xfrm>
            <a:off x="6978422" y="3363313"/>
            <a:ext cx="612000" cy="612000"/>
            <a:chOff x="3804415" y="2069685"/>
            <a:chExt cx="612000" cy="61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0A07F20-15F2-170B-4993-D6C2712E19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D44EA8B6-BD02-C9B3-C9D3-910EB5E81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B03EB6-E4BB-3BF8-39C2-46BE5D5CDC3D}"/>
              </a:ext>
            </a:extLst>
          </p:cNvPr>
          <p:cNvGrpSpPr/>
          <p:nvPr/>
        </p:nvGrpSpPr>
        <p:grpSpPr>
          <a:xfrm>
            <a:off x="2842863" y="4543413"/>
            <a:ext cx="612000" cy="612000"/>
            <a:chOff x="3804415" y="2069685"/>
            <a:chExt cx="612000" cy="61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C7D830C-A9D8-1511-A9CA-B7F684863B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B1BC7A80-5DA3-06FA-C9D3-5B7BD7808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F569E40-3D86-DB85-F1AF-97CCEF892667}"/>
              </a:ext>
            </a:extLst>
          </p:cNvPr>
          <p:cNvCxnSpPr>
            <a:cxnSpLocks/>
          </p:cNvCxnSpPr>
          <p:nvPr/>
        </p:nvCxnSpPr>
        <p:spPr>
          <a:xfrm flipV="1">
            <a:off x="2398634" y="2865082"/>
            <a:ext cx="1003465" cy="6590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1B0A21-46BE-8C29-634F-B7C1D678635B}"/>
              </a:ext>
            </a:extLst>
          </p:cNvPr>
          <p:cNvCxnSpPr>
            <a:cxnSpLocks/>
          </p:cNvCxnSpPr>
          <p:nvPr/>
        </p:nvCxnSpPr>
        <p:spPr>
          <a:xfrm flipV="1">
            <a:off x="3964073" y="2649347"/>
            <a:ext cx="1454852" cy="751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420F01C-C2EF-D7A3-088E-5CF58010C76E}"/>
              </a:ext>
            </a:extLst>
          </p:cNvPr>
          <p:cNvCxnSpPr>
            <a:cxnSpLocks/>
          </p:cNvCxnSpPr>
          <p:nvPr/>
        </p:nvCxnSpPr>
        <p:spPr>
          <a:xfrm>
            <a:off x="8840805" y="399341"/>
            <a:ext cx="13300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3DC7C92-D145-9BD5-F9A8-153C31C7FE4B}"/>
              </a:ext>
            </a:extLst>
          </p:cNvPr>
          <p:cNvCxnSpPr>
            <a:cxnSpLocks/>
          </p:cNvCxnSpPr>
          <p:nvPr/>
        </p:nvCxnSpPr>
        <p:spPr>
          <a:xfrm>
            <a:off x="8846742" y="915978"/>
            <a:ext cx="1347849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93307B3-D9F0-C718-B196-2F1CA428A3FC}"/>
              </a:ext>
            </a:extLst>
          </p:cNvPr>
          <p:cNvSpPr txBox="1"/>
          <p:nvPr/>
        </p:nvSpPr>
        <p:spPr>
          <a:xfrm>
            <a:off x="10360846" y="304398"/>
            <a:ext cx="6604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/>
              <a:t>400G link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AF8AD18-8EE6-8460-11E4-5F643104DAAC}"/>
              </a:ext>
            </a:extLst>
          </p:cNvPr>
          <p:cNvSpPr txBox="1"/>
          <p:nvPr/>
        </p:nvSpPr>
        <p:spPr>
          <a:xfrm>
            <a:off x="10394493" y="813058"/>
            <a:ext cx="6604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/>
              <a:t>800G link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8A1EB337-B678-6904-E05D-8489C4FD9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457" y="4166346"/>
            <a:ext cx="612000" cy="61200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9C0460F-8E5E-9C20-2474-4B1F2F0B0207}"/>
              </a:ext>
            </a:extLst>
          </p:cNvPr>
          <p:cNvCxnSpPr>
            <a:cxnSpLocks/>
          </p:cNvCxnSpPr>
          <p:nvPr/>
        </p:nvCxnSpPr>
        <p:spPr>
          <a:xfrm flipV="1">
            <a:off x="4979539" y="4598879"/>
            <a:ext cx="678872" cy="5442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CB7306A-1866-D8E8-51B9-BD5AE58672D0}"/>
              </a:ext>
            </a:extLst>
          </p:cNvPr>
          <p:cNvCxnSpPr>
            <a:cxnSpLocks/>
          </p:cNvCxnSpPr>
          <p:nvPr/>
        </p:nvCxnSpPr>
        <p:spPr>
          <a:xfrm flipV="1">
            <a:off x="6224469" y="3826983"/>
            <a:ext cx="787729" cy="5184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2054587-8F92-34F1-993F-6C0AA0ECC4CA}"/>
              </a:ext>
            </a:extLst>
          </p:cNvPr>
          <p:cNvCxnSpPr>
            <a:cxnSpLocks/>
          </p:cNvCxnSpPr>
          <p:nvPr/>
        </p:nvCxnSpPr>
        <p:spPr>
          <a:xfrm flipV="1">
            <a:off x="6224469" y="3969411"/>
            <a:ext cx="1060317" cy="171797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>
            <a:extLst>
              <a:ext uri="{FF2B5EF4-FFF2-40B4-BE49-F238E27FC236}">
                <a16:creationId xmlns:a16="http://schemas.microsoft.com/office/drawing/2014/main" id="{B3030FDA-27FA-28A5-EDBB-E2CDECAA7E1A}"/>
              </a:ext>
            </a:extLst>
          </p:cNvPr>
          <p:cNvSpPr/>
          <p:nvPr/>
        </p:nvSpPr>
        <p:spPr>
          <a:xfrm>
            <a:off x="2141813" y="2267565"/>
            <a:ext cx="5081286" cy="1437659"/>
          </a:xfrm>
          <a:custGeom>
            <a:avLst/>
            <a:gdLst>
              <a:gd name="connsiteX0" fmla="*/ 0 w 6353299"/>
              <a:gd name="connsiteY0" fmla="*/ 1455227 h 1535216"/>
              <a:gd name="connsiteX1" fmla="*/ 629393 w 6353299"/>
              <a:gd name="connsiteY1" fmla="*/ 1455227 h 1535216"/>
              <a:gd name="connsiteX2" fmla="*/ 1888177 w 6353299"/>
              <a:gd name="connsiteY2" fmla="*/ 623954 h 1535216"/>
              <a:gd name="connsiteX3" fmla="*/ 2648198 w 6353299"/>
              <a:gd name="connsiteY3" fmla="*/ 137066 h 1535216"/>
              <a:gd name="connsiteX4" fmla="*/ 4441372 w 6353299"/>
              <a:gd name="connsiteY4" fmla="*/ 89564 h 1535216"/>
              <a:gd name="connsiteX5" fmla="*/ 6353299 w 6353299"/>
              <a:gd name="connsiteY5" fmla="*/ 1241471 h 1535216"/>
              <a:gd name="connsiteX0" fmla="*/ 0 w 6353299"/>
              <a:gd name="connsiteY0" fmla="*/ 1433791 h 1513780"/>
              <a:gd name="connsiteX1" fmla="*/ 629393 w 6353299"/>
              <a:gd name="connsiteY1" fmla="*/ 1433791 h 1513780"/>
              <a:gd name="connsiteX2" fmla="*/ 1888177 w 6353299"/>
              <a:gd name="connsiteY2" fmla="*/ 602518 h 1513780"/>
              <a:gd name="connsiteX3" fmla="*/ 2719450 w 6353299"/>
              <a:gd name="connsiteY3" fmla="*/ 210632 h 1513780"/>
              <a:gd name="connsiteX4" fmla="*/ 4441372 w 6353299"/>
              <a:gd name="connsiteY4" fmla="*/ 68128 h 1513780"/>
              <a:gd name="connsiteX5" fmla="*/ 6353299 w 6353299"/>
              <a:gd name="connsiteY5" fmla="*/ 1220035 h 1513780"/>
              <a:gd name="connsiteX0" fmla="*/ 0 w 6353299"/>
              <a:gd name="connsiteY0" fmla="*/ 1433791 h 1537417"/>
              <a:gd name="connsiteX1" fmla="*/ 866899 w 6353299"/>
              <a:gd name="connsiteY1" fmla="*/ 1469417 h 1537417"/>
              <a:gd name="connsiteX2" fmla="*/ 1888177 w 6353299"/>
              <a:gd name="connsiteY2" fmla="*/ 602518 h 1537417"/>
              <a:gd name="connsiteX3" fmla="*/ 2719450 w 6353299"/>
              <a:gd name="connsiteY3" fmla="*/ 210632 h 1537417"/>
              <a:gd name="connsiteX4" fmla="*/ 4441372 w 6353299"/>
              <a:gd name="connsiteY4" fmla="*/ 68128 h 1537417"/>
              <a:gd name="connsiteX5" fmla="*/ 6353299 w 6353299"/>
              <a:gd name="connsiteY5" fmla="*/ 1220035 h 1537417"/>
              <a:gd name="connsiteX0" fmla="*/ 0 w 6006059"/>
              <a:gd name="connsiteY0" fmla="*/ 1433791 h 1537417"/>
              <a:gd name="connsiteX1" fmla="*/ 866899 w 6006059"/>
              <a:gd name="connsiteY1" fmla="*/ 1469417 h 1537417"/>
              <a:gd name="connsiteX2" fmla="*/ 1888177 w 6006059"/>
              <a:gd name="connsiteY2" fmla="*/ 602518 h 1537417"/>
              <a:gd name="connsiteX3" fmla="*/ 2719450 w 6006059"/>
              <a:gd name="connsiteY3" fmla="*/ 210632 h 1537417"/>
              <a:gd name="connsiteX4" fmla="*/ 4441372 w 6006059"/>
              <a:gd name="connsiteY4" fmla="*/ 68128 h 1537417"/>
              <a:gd name="connsiteX5" fmla="*/ 6006059 w 6006059"/>
              <a:gd name="connsiteY5" fmla="*/ 1220035 h 1537417"/>
              <a:gd name="connsiteX0" fmla="*/ 0 w 6006059"/>
              <a:gd name="connsiteY0" fmla="*/ 1367317 h 1470943"/>
              <a:gd name="connsiteX1" fmla="*/ 866899 w 6006059"/>
              <a:gd name="connsiteY1" fmla="*/ 1402943 h 1470943"/>
              <a:gd name="connsiteX2" fmla="*/ 1888177 w 6006059"/>
              <a:gd name="connsiteY2" fmla="*/ 536044 h 1470943"/>
              <a:gd name="connsiteX3" fmla="*/ 2719450 w 6006059"/>
              <a:gd name="connsiteY3" fmla="*/ 144158 h 1470943"/>
              <a:gd name="connsiteX4" fmla="*/ 4441372 w 6006059"/>
              <a:gd name="connsiteY4" fmla="*/ 82677 h 1470943"/>
              <a:gd name="connsiteX5" fmla="*/ 6006059 w 6006059"/>
              <a:gd name="connsiteY5" fmla="*/ 1153561 h 1470943"/>
              <a:gd name="connsiteX0" fmla="*/ 0 w 6006059"/>
              <a:gd name="connsiteY0" fmla="*/ 1352685 h 1456311"/>
              <a:gd name="connsiteX1" fmla="*/ 866899 w 6006059"/>
              <a:gd name="connsiteY1" fmla="*/ 1388311 h 1456311"/>
              <a:gd name="connsiteX2" fmla="*/ 1888177 w 6006059"/>
              <a:gd name="connsiteY2" fmla="*/ 521412 h 1456311"/>
              <a:gd name="connsiteX3" fmla="*/ 2731025 w 6006059"/>
              <a:gd name="connsiteY3" fmla="*/ 198974 h 1456311"/>
              <a:gd name="connsiteX4" fmla="*/ 4441372 w 6006059"/>
              <a:gd name="connsiteY4" fmla="*/ 68045 h 1456311"/>
              <a:gd name="connsiteX5" fmla="*/ 6006059 w 6006059"/>
              <a:gd name="connsiteY5" fmla="*/ 1138929 h 1456311"/>
              <a:gd name="connsiteX0" fmla="*/ 0 w 6006059"/>
              <a:gd name="connsiteY0" fmla="*/ 1286286 h 1389912"/>
              <a:gd name="connsiteX1" fmla="*/ 866899 w 6006059"/>
              <a:gd name="connsiteY1" fmla="*/ 1321912 h 1389912"/>
              <a:gd name="connsiteX2" fmla="*/ 1888177 w 6006059"/>
              <a:gd name="connsiteY2" fmla="*/ 455013 h 1389912"/>
              <a:gd name="connsiteX3" fmla="*/ 2731025 w 6006059"/>
              <a:gd name="connsiteY3" fmla="*/ 132575 h 1389912"/>
              <a:gd name="connsiteX4" fmla="*/ 4441372 w 6006059"/>
              <a:gd name="connsiteY4" fmla="*/ 82668 h 1389912"/>
              <a:gd name="connsiteX5" fmla="*/ 6006059 w 6006059"/>
              <a:gd name="connsiteY5" fmla="*/ 1072530 h 1389912"/>
              <a:gd name="connsiteX0" fmla="*/ 0 w 6006059"/>
              <a:gd name="connsiteY0" fmla="*/ 1286286 h 1482464"/>
              <a:gd name="connsiteX1" fmla="*/ 924773 w 6006059"/>
              <a:gd name="connsiteY1" fmla="*/ 1437659 h 1482464"/>
              <a:gd name="connsiteX2" fmla="*/ 1888177 w 6006059"/>
              <a:gd name="connsiteY2" fmla="*/ 455013 h 1482464"/>
              <a:gd name="connsiteX3" fmla="*/ 2731025 w 6006059"/>
              <a:gd name="connsiteY3" fmla="*/ 132575 h 1482464"/>
              <a:gd name="connsiteX4" fmla="*/ 4441372 w 6006059"/>
              <a:gd name="connsiteY4" fmla="*/ 82668 h 1482464"/>
              <a:gd name="connsiteX5" fmla="*/ 6006059 w 6006059"/>
              <a:gd name="connsiteY5" fmla="*/ 1072530 h 1482464"/>
              <a:gd name="connsiteX0" fmla="*/ 0 w 5081286"/>
              <a:gd name="connsiteY0" fmla="*/ 1437659 h 1437659"/>
              <a:gd name="connsiteX1" fmla="*/ 963404 w 5081286"/>
              <a:gd name="connsiteY1" fmla="*/ 455013 h 1437659"/>
              <a:gd name="connsiteX2" fmla="*/ 1806252 w 5081286"/>
              <a:gd name="connsiteY2" fmla="*/ 132575 h 1437659"/>
              <a:gd name="connsiteX3" fmla="*/ 3516599 w 5081286"/>
              <a:gd name="connsiteY3" fmla="*/ 82668 h 1437659"/>
              <a:gd name="connsiteX4" fmla="*/ 5081286 w 5081286"/>
              <a:gd name="connsiteY4" fmla="*/ 1072530 h 143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286" h="1437659">
                <a:moveTo>
                  <a:pt x="0" y="1437659"/>
                </a:moveTo>
                <a:cubicBezTo>
                  <a:pt x="314696" y="1299113"/>
                  <a:pt x="662362" y="672527"/>
                  <a:pt x="963404" y="455013"/>
                </a:cubicBezTo>
                <a:cubicBezTo>
                  <a:pt x="1264446" y="237499"/>
                  <a:pt x="1380719" y="194633"/>
                  <a:pt x="1806252" y="132575"/>
                </a:cubicBezTo>
                <a:cubicBezTo>
                  <a:pt x="2231785" y="70517"/>
                  <a:pt x="2899082" y="-101399"/>
                  <a:pt x="3516599" y="82668"/>
                </a:cubicBezTo>
                <a:cubicBezTo>
                  <a:pt x="4134116" y="266735"/>
                  <a:pt x="4434081" y="588610"/>
                  <a:pt x="5081286" y="107253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4B32635D-D813-6AAE-61A5-96249AC15651}"/>
              </a:ext>
            </a:extLst>
          </p:cNvPr>
          <p:cNvSpPr/>
          <p:nvPr/>
        </p:nvSpPr>
        <p:spPr>
          <a:xfrm>
            <a:off x="1240790" y="3714093"/>
            <a:ext cx="835481" cy="314991"/>
          </a:xfrm>
          <a:custGeom>
            <a:avLst/>
            <a:gdLst>
              <a:gd name="connsiteX0" fmla="*/ 0 w 997527"/>
              <a:gd name="connsiteY0" fmla="*/ 463138 h 546485"/>
              <a:gd name="connsiteX1" fmla="*/ 688769 w 997527"/>
              <a:gd name="connsiteY1" fmla="*/ 510639 h 546485"/>
              <a:gd name="connsiteX2" fmla="*/ 997527 w 997527"/>
              <a:gd name="connsiteY2" fmla="*/ 0 h 546485"/>
              <a:gd name="connsiteX0" fmla="*/ 0 w 904929"/>
              <a:gd name="connsiteY0" fmla="*/ 208495 h 291842"/>
              <a:gd name="connsiteX1" fmla="*/ 688769 w 904929"/>
              <a:gd name="connsiteY1" fmla="*/ 255996 h 291842"/>
              <a:gd name="connsiteX2" fmla="*/ 904929 w 904929"/>
              <a:gd name="connsiteY2" fmla="*/ 0 h 291842"/>
              <a:gd name="connsiteX0" fmla="*/ 0 w 835481"/>
              <a:gd name="connsiteY0" fmla="*/ 231644 h 314991"/>
              <a:gd name="connsiteX1" fmla="*/ 688769 w 835481"/>
              <a:gd name="connsiteY1" fmla="*/ 279145 h 314991"/>
              <a:gd name="connsiteX2" fmla="*/ 835481 w 835481"/>
              <a:gd name="connsiteY2" fmla="*/ 0 h 31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5481" h="314991">
                <a:moveTo>
                  <a:pt x="0" y="231644"/>
                </a:moveTo>
                <a:cubicBezTo>
                  <a:pt x="261257" y="293989"/>
                  <a:pt x="522514" y="356335"/>
                  <a:pt x="688769" y="279145"/>
                </a:cubicBezTo>
                <a:cubicBezTo>
                  <a:pt x="855024" y="201955"/>
                  <a:pt x="764229" y="216724"/>
                  <a:pt x="835481" y="0"/>
                </a:cubicBezTo>
              </a:path>
            </a:pathLst>
          </a:custGeom>
          <a:noFill/>
          <a:ln w="101600">
            <a:solidFill>
              <a:srgbClr val="FF0000"/>
            </a:solidFill>
            <a:tailEnd type="non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CD294BD-1628-7A99-48AB-7FC2539DCAA7}"/>
              </a:ext>
            </a:extLst>
          </p:cNvPr>
          <p:cNvGrpSpPr/>
          <p:nvPr/>
        </p:nvGrpSpPr>
        <p:grpSpPr>
          <a:xfrm>
            <a:off x="2122347" y="1585750"/>
            <a:ext cx="612000" cy="612000"/>
            <a:chOff x="3804415" y="2069685"/>
            <a:chExt cx="612000" cy="6120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FA74C41-0F6F-A65D-FD28-081D92C28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3080A826-65D2-52EA-424C-CC0C69B34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A2D5BF2-AC07-B10D-4327-684E990EC12D}"/>
              </a:ext>
            </a:extLst>
          </p:cNvPr>
          <p:cNvGrpSpPr/>
          <p:nvPr/>
        </p:nvGrpSpPr>
        <p:grpSpPr>
          <a:xfrm>
            <a:off x="4612834" y="1182565"/>
            <a:ext cx="612000" cy="612000"/>
            <a:chOff x="3804415" y="2069685"/>
            <a:chExt cx="612000" cy="612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BE3906B-22BD-8A31-6C6D-D61C36A812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2C6E5ABE-F68C-6E7A-AD7B-8925CDC4A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B5F4CC8-19BA-2962-37EA-EE914C969AA5}"/>
              </a:ext>
            </a:extLst>
          </p:cNvPr>
          <p:cNvGrpSpPr/>
          <p:nvPr/>
        </p:nvGrpSpPr>
        <p:grpSpPr>
          <a:xfrm>
            <a:off x="6744505" y="1601183"/>
            <a:ext cx="612000" cy="612000"/>
            <a:chOff x="3804415" y="2069685"/>
            <a:chExt cx="612000" cy="6120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22C001B-A66B-D132-1F06-A2F8E2B01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3931DDF4-9AEB-35BC-D7E8-9AF091C6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05184A0-AE6B-2A74-04B2-7325E3C1BD23}"/>
              </a:ext>
            </a:extLst>
          </p:cNvPr>
          <p:cNvCxnSpPr>
            <a:cxnSpLocks/>
          </p:cNvCxnSpPr>
          <p:nvPr/>
        </p:nvCxnSpPr>
        <p:spPr>
          <a:xfrm flipV="1">
            <a:off x="2111196" y="2191848"/>
            <a:ext cx="317515" cy="1276370"/>
          </a:xfrm>
          <a:prstGeom prst="line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7A76A78F-F762-F519-EBC6-D0839A68CBDA}"/>
              </a:ext>
            </a:extLst>
          </p:cNvPr>
          <p:cNvSpPr txBox="1"/>
          <p:nvPr/>
        </p:nvSpPr>
        <p:spPr>
          <a:xfrm>
            <a:off x="527669" y="4014884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2EDC622-2976-CA21-52CF-52883F38F765}"/>
              </a:ext>
            </a:extLst>
          </p:cNvPr>
          <p:cNvSpPr txBox="1"/>
          <p:nvPr/>
        </p:nvSpPr>
        <p:spPr>
          <a:xfrm>
            <a:off x="1941710" y="4063112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E69DF4B-D976-B576-3267-2A5D59BC7CA4}"/>
              </a:ext>
            </a:extLst>
          </p:cNvPr>
          <p:cNvSpPr txBox="1"/>
          <p:nvPr/>
        </p:nvSpPr>
        <p:spPr>
          <a:xfrm>
            <a:off x="2927487" y="5141486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C3A2FB1-430B-E04F-7DB5-A40586BD7705}"/>
              </a:ext>
            </a:extLst>
          </p:cNvPr>
          <p:cNvSpPr txBox="1"/>
          <p:nvPr/>
        </p:nvSpPr>
        <p:spPr>
          <a:xfrm>
            <a:off x="5786434" y="4747948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60774A-E681-C868-3C73-543BE14C5904}"/>
              </a:ext>
            </a:extLst>
          </p:cNvPr>
          <p:cNvSpPr txBox="1"/>
          <p:nvPr/>
        </p:nvSpPr>
        <p:spPr>
          <a:xfrm>
            <a:off x="4478494" y="5592899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FE4D9D0-FAE2-03D6-27CB-53EEF537432F}"/>
              </a:ext>
            </a:extLst>
          </p:cNvPr>
          <p:cNvSpPr txBox="1"/>
          <p:nvPr/>
        </p:nvSpPr>
        <p:spPr>
          <a:xfrm>
            <a:off x="5844307" y="6206357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40D0090-59B6-00ED-BD4D-2DDFEBDA426A}"/>
              </a:ext>
            </a:extLst>
          </p:cNvPr>
          <p:cNvSpPr txBox="1"/>
          <p:nvPr/>
        </p:nvSpPr>
        <p:spPr>
          <a:xfrm>
            <a:off x="3517796" y="3058044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R7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3C4EBDF-781E-F29C-F657-4E91F2C7ADC1}"/>
              </a:ext>
            </a:extLst>
          </p:cNvPr>
          <p:cNvSpPr txBox="1"/>
          <p:nvPr/>
        </p:nvSpPr>
        <p:spPr>
          <a:xfrm>
            <a:off x="5554940" y="2988595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14BE021-F7C1-5CD7-BFC2-09100FA1F545}"/>
              </a:ext>
            </a:extLst>
          </p:cNvPr>
          <p:cNvSpPr txBox="1"/>
          <p:nvPr/>
        </p:nvSpPr>
        <p:spPr>
          <a:xfrm>
            <a:off x="1851041" y="1391288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7742E88-920E-0FAA-252D-5055B68EA4EA}"/>
              </a:ext>
            </a:extLst>
          </p:cNvPr>
          <p:cNvSpPr txBox="1"/>
          <p:nvPr/>
        </p:nvSpPr>
        <p:spPr>
          <a:xfrm>
            <a:off x="4698413" y="858854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A2A7653-FE84-503C-62DF-FEF351C4A90A}"/>
              </a:ext>
            </a:extLst>
          </p:cNvPr>
          <p:cNvSpPr txBox="1"/>
          <p:nvPr/>
        </p:nvSpPr>
        <p:spPr>
          <a:xfrm>
            <a:off x="7154175" y="1335345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585549D-E033-D38E-816E-6E093273C614}"/>
              </a:ext>
            </a:extLst>
          </p:cNvPr>
          <p:cNvSpPr txBox="1"/>
          <p:nvPr/>
        </p:nvSpPr>
        <p:spPr>
          <a:xfrm>
            <a:off x="7717249" y="3518875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R12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81EA1A2-8565-B6F6-0B68-21949DBF5103}"/>
              </a:ext>
            </a:extLst>
          </p:cNvPr>
          <p:cNvSpPr/>
          <p:nvPr/>
        </p:nvSpPr>
        <p:spPr>
          <a:xfrm>
            <a:off x="4613533" y="4003309"/>
            <a:ext cx="2384385" cy="1493134"/>
          </a:xfrm>
          <a:custGeom>
            <a:avLst/>
            <a:gdLst>
              <a:gd name="connsiteX0" fmla="*/ 0 w 4791919"/>
              <a:gd name="connsiteY0" fmla="*/ 0 h 1893091"/>
              <a:gd name="connsiteX1" fmla="*/ 393539 w 4791919"/>
              <a:gd name="connsiteY1" fmla="*/ 972274 h 1893091"/>
              <a:gd name="connsiteX2" fmla="*/ 613458 w 4791919"/>
              <a:gd name="connsiteY2" fmla="*/ 1770927 h 1893091"/>
              <a:gd name="connsiteX3" fmla="*/ 2407534 w 4791919"/>
              <a:gd name="connsiteY3" fmla="*/ 1828800 h 1893091"/>
              <a:gd name="connsiteX4" fmla="*/ 3507129 w 4791919"/>
              <a:gd name="connsiteY4" fmla="*/ 1169043 h 1893091"/>
              <a:gd name="connsiteX5" fmla="*/ 4791919 w 4791919"/>
              <a:gd name="connsiteY5" fmla="*/ 335666 h 1893091"/>
              <a:gd name="connsiteX0" fmla="*/ 0 w 4791919"/>
              <a:gd name="connsiteY0" fmla="*/ 0 h 1828800"/>
              <a:gd name="connsiteX1" fmla="*/ 393539 w 4791919"/>
              <a:gd name="connsiteY1" fmla="*/ 972274 h 1828800"/>
              <a:gd name="connsiteX2" fmla="*/ 2407534 w 4791919"/>
              <a:gd name="connsiteY2" fmla="*/ 1828800 h 1828800"/>
              <a:gd name="connsiteX3" fmla="*/ 3507129 w 4791919"/>
              <a:gd name="connsiteY3" fmla="*/ 1169043 h 1828800"/>
              <a:gd name="connsiteX4" fmla="*/ 4791919 w 4791919"/>
              <a:gd name="connsiteY4" fmla="*/ 335666 h 1828800"/>
              <a:gd name="connsiteX0" fmla="*/ 0 w 4791919"/>
              <a:gd name="connsiteY0" fmla="*/ 0 h 1828800"/>
              <a:gd name="connsiteX1" fmla="*/ 2407534 w 4791919"/>
              <a:gd name="connsiteY1" fmla="*/ 1828800 h 1828800"/>
              <a:gd name="connsiteX2" fmla="*/ 3507129 w 4791919"/>
              <a:gd name="connsiteY2" fmla="*/ 1169043 h 1828800"/>
              <a:gd name="connsiteX3" fmla="*/ 4791919 w 4791919"/>
              <a:gd name="connsiteY3" fmla="*/ 335666 h 1828800"/>
              <a:gd name="connsiteX0" fmla="*/ 0 w 2384385"/>
              <a:gd name="connsiteY0" fmla="*/ 1493134 h 1493134"/>
              <a:gd name="connsiteX1" fmla="*/ 1099595 w 2384385"/>
              <a:gd name="connsiteY1" fmla="*/ 833377 h 1493134"/>
              <a:gd name="connsiteX2" fmla="*/ 2384385 w 2384385"/>
              <a:gd name="connsiteY2" fmla="*/ 0 h 149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4385" h="1493134">
                <a:moveTo>
                  <a:pt x="0" y="1493134"/>
                </a:moveTo>
                <a:cubicBezTo>
                  <a:pt x="482278" y="1392820"/>
                  <a:pt x="702198" y="1082233"/>
                  <a:pt x="1099595" y="833377"/>
                </a:cubicBezTo>
                <a:cubicBezTo>
                  <a:pt x="1496992" y="584521"/>
                  <a:pt x="1940688" y="292260"/>
                  <a:pt x="2384385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BC2BF08-249B-F666-6AC7-702F58FD0082}"/>
              </a:ext>
            </a:extLst>
          </p:cNvPr>
          <p:cNvSpPr/>
          <p:nvPr/>
        </p:nvSpPr>
        <p:spPr>
          <a:xfrm>
            <a:off x="4706130" y="4038033"/>
            <a:ext cx="2731626" cy="2520338"/>
          </a:xfrm>
          <a:custGeom>
            <a:avLst/>
            <a:gdLst>
              <a:gd name="connsiteX0" fmla="*/ 0 w 2731626"/>
              <a:gd name="connsiteY0" fmla="*/ 1446835 h 2619168"/>
              <a:gd name="connsiteX1" fmla="*/ 833377 w 2731626"/>
              <a:gd name="connsiteY1" fmla="*/ 2257063 h 2619168"/>
              <a:gd name="connsiteX2" fmla="*/ 1435261 w 2731626"/>
              <a:gd name="connsiteY2" fmla="*/ 2546430 h 2619168"/>
              <a:gd name="connsiteX3" fmla="*/ 2442258 w 2731626"/>
              <a:gd name="connsiteY3" fmla="*/ 949124 h 2619168"/>
              <a:gd name="connsiteX4" fmla="*/ 2731626 w 2731626"/>
              <a:gd name="connsiteY4" fmla="*/ 0 h 2619168"/>
              <a:gd name="connsiteX0" fmla="*/ 0 w 2731626"/>
              <a:gd name="connsiteY0" fmla="*/ 1446835 h 2520338"/>
              <a:gd name="connsiteX1" fmla="*/ 833377 w 2731626"/>
              <a:gd name="connsiteY1" fmla="*/ 2257063 h 2520338"/>
              <a:gd name="connsiteX2" fmla="*/ 1666755 w 2731626"/>
              <a:gd name="connsiteY2" fmla="*/ 2430683 h 2520338"/>
              <a:gd name="connsiteX3" fmla="*/ 2442258 w 2731626"/>
              <a:gd name="connsiteY3" fmla="*/ 949124 h 2520338"/>
              <a:gd name="connsiteX4" fmla="*/ 2731626 w 2731626"/>
              <a:gd name="connsiteY4" fmla="*/ 0 h 252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1626" h="2520338">
                <a:moveTo>
                  <a:pt x="0" y="1446835"/>
                </a:moveTo>
                <a:cubicBezTo>
                  <a:pt x="297083" y="1760316"/>
                  <a:pt x="555585" y="2093088"/>
                  <a:pt x="833377" y="2257063"/>
                </a:cubicBezTo>
                <a:cubicBezTo>
                  <a:pt x="1111169" y="2421038"/>
                  <a:pt x="1398608" y="2648673"/>
                  <a:pt x="1666755" y="2430683"/>
                </a:cubicBezTo>
                <a:cubicBezTo>
                  <a:pt x="1934902" y="2212693"/>
                  <a:pt x="2226197" y="1373529"/>
                  <a:pt x="2442258" y="949124"/>
                </a:cubicBezTo>
                <a:cubicBezTo>
                  <a:pt x="2658319" y="524719"/>
                  <a:pt x="2694972" y="262359"/>
                  <a:pt x="2731626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D3DA1F-7ABB-1E34-2B62-F91C26411190}"/>
              </a:ext>
            </a:extLst>
          </p:cNvPr>
          <p:cNvSpPr txBox="1"/>
          <p:nvPr/>
        </p:nvSpPr>
        <p:spPr>
          <a:xfrm>
            <a:off x="2694064" y="3264459"/>
            <a:ext cx="642805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33.3%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CCC451-C56B-A5C1-0932-120C57B9602B}"/>
              </a:ext>
            </a:extLst>
          </p:cNvPr>
          <p:cNvSpPr txBox="1"/>
          <p:nvPr/>
        </p:nvSpPr>
        <p:spPr>
          <a:xfrm>
            <a:off x="1989937" y="4481730"/>
            <a:ext cx="642805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66.6%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28AFAE-8214-A936-9646-DB5F24FF052D}"/>
              </a:ext>
            </a:extLst>
          </p:cNvPr>
          <p:cNvSpPr txBox="1"/>
          <p:nvPr/>
        </p:nvSpPr>
        <p:spPr>
          <a:xfrm>
            <a:off x="5348523" y="5189714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7ED3F1-9522-50D5-44FB-DB443EB3ECE1}"/>
              </a:ext>
            </a:extLst>
          </p:cNvPr>
          <p:cNvSpPr txBox="1"/>
          <p:nvPr/>
        </p:nvSpPr>
        <p:spPr>
          <a:xfrm>
            <a:off x="4841167" y="6106043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50%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70237D98-FDDF-8F16-7F08-526528A52A37}"/>
              </a:ext>
            </a:extLst>
          </p:cNvPr>
          <p:cNvSpPr/>
          <p:nvPr/>
        </p:nvSpPr>
        <p:spPr>
          <a:xfrm>
            <a:off x="2090252" y="3725517"/>
            <a:ext cx="2569579" cy="1815951"/>
          </a:xfrm>
          <a:custGeom>
            <a:avLst/>
            <a:gdLst>
              <a:gd name="connsiteX0" fmla="*/ 0 w 2569579"/>
              <a:gd name="connsiteY0" fmla="*/ 0 h 1815951"/>
              <a:gd name="connsiteX1" fmla="*/ 567159 w 2569579"/>
              <a:gd name="connsiteY1" fmla="*/ 902825 h 1815951"/>
              <a:gd name="connsiteX2" fmla="*/ 706055 w 2569579"/>
              <a:gd name="connsiteY2" fmla="*/ 1724627 h 1815951"/>
              <a:gd name="connsiteX3" fmla="*/ 2569579 w 2569579"/>
              <a:gd name="connsiteY3" fmla="*/ 1759351 h 181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9579" h="1815951">
                <a:moveTo>
                  <a:pt x="0" y="0"/>
                </a:moveTo>
                <a:cubicBezTo>
                  <a:pt x="224741" y="307693"/>
                  <a:pt x="449483" y="615387"/>
                  <a:pt x="567159" y="902825"/>
                </a:cubicBezTo>
                <a:cubicBezTo>
                  <a:pt x="684835" y="1190263"/>
                  <a:pt x="372318" y="1581873"/>
                  <a:pt x="706055" y="1724627"/>
                </a:cubicBezTo>
                <a:cubicBezTo>
                  <a:pt x="1039792" y="1867381"/>
                  <a:pt x="1804685" y="1813366"/>
                  <a:pt x="2569579" y="1759351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E05373B1-7412-F0B1-2AA2-BB370880E2C1}"/>
              </a:ext>
            </a:extLst>
          </p:cNvPr>
          <p:cNvSpPr/>
          <p:nvPr/>
        </p:nvSpPr>
        <p:spPr>
          <a:xfrm>
            <a:off x="1199001" y="3494023"/>
            <a:ext cx="954832" cy="244971"/>
          </a:xfrm>
          <a:custGeom>
            <a:avLst/>
            <a:gdLst>
              <a:gd name="connsiteX0" fmla="*/ 0 w 879676"/>
              <a:gd name="connsiteY0" fmla="*/ 11575 h 219919"/>
              <a:gd name="connsiteX1" fmla="*/ 474562 w 879676"/>
              <a:gd name="connsiteY1" fmla="*/ 23149 h 219919"/>
              <a:gd name="connsiteX2" fmla="*/ 879676 w 879676"/>
              <a:gd name="connsiteY2" fmla="*/ 219919 h 219919"/>
              <a:gd name="connsiteX0" fmla="*/ 0 w 954832"/>
              <a:gd name="connsiteY0" fmla="*/ 11575 h 244971"/>
              <a:gd name="connsiteX1" fmla="*/ 474562 w 954832"/>
              <a:gd name="connsiteY1" fmla="*/ 23149 h 244971"/>
              <a:gd name="connsiteX2" fmla="*/ 954832 w 954832"/>
              <a:gd name="connsiteY2" fmla="*/ 244971 h 24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4832" h="244971">
                <a:moveTo>
                  <a:pt x="0" y="11575"/>
                </a:moveTo>
                <a:cubicBezTo>
                  <a:pt x="163974" y="0"/>
                  <a:pt x="327949" y="-11575"/>
                  <a:pt x="474562" y="23149"/>
                </a:cubicBezTo>
                <a:cubicBezTo>
                  <a:pt x="621175" y="57873"/>
                  <a:pt x="825581" y="163948"/>
                  <a:pt x="954832" y="244971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F122AB-574A-7C9C-19C8-F6D5E292407E}"/>
              </a:ext>
            </a:extLst>
          </p:cNvPr>
          <p:cNvSpPr txBox="1"/>
          <p:nvPr/>
        </p:nvSpPr>
        <p:spPr>
          <a:xfrm>
            <a:off x="9569538" y="5419506"/>
            <a:ext cx="333425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X%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88F06D-DE37-68A1-385D-CC5EF2582C6F}"/>
              </a:ext>
            </a:extLst>
          </p:cNvPr>
          <p:cNvSpPr txBox="1"/>
          <p:nvPr/>
        </p:nvSpPr>
        <p:spPr>
          <a:xfrm>
            <a:off x="10015165" y="5425291"/>
            <a:ext cx="171305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= the local split percentage at a junction node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AE614A-B628-1A0B-A3C7-99ED2B041972}"/>
              </a:ext>
            </a:extLst>
          </p:cNvPr>
          <p:cNvSpPr txBox="1"/>
          <p:nvPr/>
        </p:nvSpPr>
        <p:spPr>
          <a:xfrm>
            <a:off x="8633010" y="2057399"/>
            <a:ext cx="3420023" cy="2662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800" dirty="0"/>
              <a:t>Can have constraints, just like with conventional TE </a:t>
            </a:r>
          </a:p>
          <a:p>
            <a:pPr algn="l">
              <a:spcBef>
                <a:spcPts val="600"/>
              </a:spcBef>
            </a:pPr>
            <a:r>
              <a:rPr lang="en-US" sz="2800" dirty="0"/>
              <a:t>E.g. “exclude links with purple admin-group”</a:t>
            </a:r>
          </a:p>
        </p:txBody>
      </p:sp>
    </p:spTree>
    <p:extLst>
      <p:ext uri="{BB962C8B-B14F-4D97-AF65-F5344CB8AC3E}">
        <p14:creationId xmlns:p14="http://schemas.microsoft.com/office/powerpoint/2010/main" val="386669465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49182-ECEF-AD2C-E3E8-3CC0FF950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CB0CC9-642D-FCF5-FE17-A48EDA661C29}"/>
              </a:ext>
            </a:extLst>
          </p:cNvPr>
          <p:cNvCxnSpPr>
            <a:cxnSpLocks/>
          </p:cNvCxnSpPr>
          <p:nvPr/>
        </p:nvCxnSpPr>
        <p:spPr>
          <a:xfrm flipV="1">
            <a:off x="6008912" y="5079844"/>
            <a:ext cx="1662378" cy="9524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7455F03-6F97-5EFE-33C1-80BCE74B398D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7027390" y="2133096"/>
            <a:ext cx="876245" cy="24386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5F82542-537E-D930-1721-0A200E1F5990}"/>
              </a:ext>
            </a:extLst>
          </p:cNvPr>
          <p:cNvCxnSpPr>
            <a:cxnSpLocks/>
          </p:cNvCxnSpPr>
          <p:nvPr/>
        </p:nvCxnSpPr>
        <p:spPr>
          <a:xfrm flipV="1">
            <a:off x="2531894" y="1595676"/>
            <a:ext cx="1930207" cy="4156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DF041C0-0495-772D-4788-D8658D78D900}"/>
              </a:ext>
            </a:extLst>
          </p:cNvPr>
          <p:cNvCxnSpPr>
            <a:cxnSpLocks/>
          </p:cNvCxnSpPr>
          <p:nvPr/>
        </p:nvCxnSpPr>
        <p:spPr>
          <a:xfrm>
            <a:off x="5022381" y="1608094"/>
            <a:ext cx="1536667" cy="3483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92D94FA-6EDA-1EBC-A571-25700EAD13AA}"/>
              </a:ext>
            </a:extLst>
          </p:cNvPr>
          <p:cNvCxnSpPr>
            <a:cxnSpLocks/>
          </p:cNvCxnSpPr>
          <p:nvPr/>
        </p:nvCxnSpPr>
        <p:spPr>
          <a:xfrm>
            <a:off x="6841536" y="2292930"/>
            <a:ext cx="240433" cy="11899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D47E29B-ECCE-1EFA-38D8-D741E9B3B55E}"/>
              </a:ext>
            </a:extLst>
          </p:cNvPr>
          <p:cNvCxnSpPr>
            <a:cxnSpLocks/>
          </p:cNvCxnSpPr>
          <p:nvPr/>
        </p:nvCxnSpPr>
        <p:spPr>
          <a:xfrm>
            <a:off x="4724830" y="5621153"/>
            <a:ext cx="847902" cy="3659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0400824-04E6-69E2-7703-7F6D5D37D570}"/>
              </a:ext>
            </a:extLst>
          </p:cNvPr>
          <p:cNvCxnSpPr>
            <a:cxnSpLocks/>
          </p:cNvCxnSpPr>
          <p:nvPr/>
        </p:nvCxnSpPr>
        <p:spPr>
          <a:xfrm>
            <a:off x="5657838" y="2865858"/>
            <a:ext cx="1171699" cy="7798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DA253A8-D5AB-67E9-22B0-5580ADDACFE1}"/>
              </a:ext>
            </a:extLst>
          </p:cNvPr>
          <p:cNvCxnSpPr>
            <a:cxnSpLocks/>
          </p:cNvCxnSpPr>
          <p:nvPr/>
        </p:nvCxnSpPr>
        <p:spPr>
          <a:xfrm>
            <a:off x="929480" y="3778279"/>
            <a:ext cx="857003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BBCAB84-4283-2C33-AEDE-F440B4ED8E12}"/>
              </a:ext>
            </a:extLst>
          </p:cNvPr>
          <p:cNvCxnSpPr>
            <a:cxnSpLocks/>
          </p:cNvCxnSpPr>
          <p:nvPr/>
        </p:nvCxnSpPr>
        <p:spPr>
          <a:xfrm>
            <a:off x="860207" y="4039536"/>
            <a:ext cx="9144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D9D8EC-D44A-A739-C5AA-748A73DEA7F0}"/>
              </a:ext>
            </a:extLst>
          </p:cNvPr>
          <p:cNvCxnSpPr/>
          <p:nvPr/>
        </p:nvCxnSpPr>
        <p:spPr>
          <a:xfrm>
            <a:off x="2190244" y="4077141"/>
            <a:ext cx="534389" cy="68876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ECF9D1-6995-7E51-476E-AB36BCBEA93B}"/>
              </a:ext>
            </a:extLst>
          </p:cNvPr>
          <p:cNvCxnSpPr>
            <a:cxnSpLocks/>
          </p:cNvCxnSpPr>
          <p:nvPr/>
        </p:nvCxnSpPr>
        <p:spPr>
          <a:xfrm>
            <a:off x="3185792" y="5143941"/>
            <a:ext cx="1028954" cy="26592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8F6D1C2-82FD-BE33-67A9-9538CDC8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12" y="-158948"/>
            <a:ext cx="11071242" cy="1064051"/>
          </a:xfrm>
        </p:spPr>
        <p:txBody>
          <a:bodyPr/>
          <a:lstStyle/>
          <a:p>
            <a:r>
              <a:rPr lang="en-US" dirty="0"/>
              <a:t>MPTE with multiple egresses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A3E8F0-EF3B-E119-0053-2B4E75A28F2E}"/>
              </a:ext>
            </a:extLst>
          </p:cNvPr>
          <p:cNvGrpSpPr/>
          <p:nvPr/>
        </p:nvGrpSpPr>
        <p:grpSpPr>
          <a:xfrm>
            <a:off x="3156456" y="2536727"/>
            <a:ext cx="612000" cy="612000"/>
            <a:chOff x="3804415" y="2069685"/>
            <a:chExt cx="612000" cy="61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5E65DC-FCE1-B25F-E9A3-40B60B3C38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9B59A6A-9868-5F64-6490-65A835A60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3BF06D-C7D1-1DF6-7721-28CD7D92D1DB}"/>
              </a:ext>
            </a:extLst>
          </p:cNvPr>
          <p:cNvGrpSpPr/>
          <p:nvPr/>
        </p:nvGrpSpPr>
        <p:grpSpPr>
          <a:xfrm>
            <a:off x="5199206" y="2472185"/>
            <a:ext cx="612000" cy="612000"/>
            <a:chOff x="3804415" y="2069685"/>
            <a:chExt cx="612000" cy="61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ACEF70-4EFB-914D-E77C-EC644C7B19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A457692-D323-399A-CC90-ADE3EEAC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ED4366-AD3A-A7B6-CF90-3EAC0AE14CC6}"/>
              </a:ext>
            </a:extLst>
          </p:cNvPr>
          <p:cNvGrpSpPr/>
          <p:nvPr/>
        </p:nvGrpSpPr>
        <p:grpSpPr>
          <a:xfrm>
            <a:off x="4207182" y="5102571"/>
            <a:ext cx="612000" cy="612000"/>
            <a:chOff x="3804415" y="2069685"/>
            <a:chExt cx="612000" cy="61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C001B11-3E88-C1B5-61D4-DCBCA4EF61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2D4AB33-B872-F558-31C8-DEAACC4BB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D9F93E-DB1F-B873-1527-564B7B8E56A3}"/>
              </a:ext>
            </a:extLst>
          </p:cNvPr>
          <p:cNvGrpSpPr/>
          <p:nvPr/>
        </p:nvGrpSpPr>
        <p:grpSpPr>
          <a:xfrm>
            <a:off x="5503235" y="5701018"/>
            <a:ext cx="612000" cy="612000"/>
            <a:chOff x="3804415" y="2069685"/>
            <a:chExt cx="612000" cy="61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B3846A-59BA-5419-F15C-D11F602BDC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F09A325-1D96-3DD8-26D2-D985AC530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3213F2-C5C4-B09D-7151-63EBC810F77F}"/>
              </a:ext>
            </a:extLst>
          </p:cNvPr>
          <p:cNvGrpSpPr/>
          <p:nvPr/>
        </p:nvGrpSpPr>
        <p:grpSpPr>
          <a:xfrm>
            <a:off x="1683869" y="3559984"/>
            <a:ext cx="612000" cy="612000"/>
            <a:chOff x="3804415" y="2069685"/>
            <a:chExt cx="612000" cy="61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9A1CFB5-FCD6-FEA2-4831-8473F9B91F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0776AFD-64F0-351E-1DB0-0E810499E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6E8932-2005-B7CF-86C1-EEF6D7945F3C}"/>
              </a:ext>
            </a:extLst>
          </p:cNvPr>
          <p:cNvGrpSpPr/>
          <p:nvPr/>
        </p:nvGrpSpPr>
        <p:grpSpPr>
          <a:xfrm>
            <a:off x="356052" y="3556267"/>
            <a:ext cx="612000" cy="612000"/>
            <a:chOff x="3804415" y="2069685"/>
            <a:chExt cx="612000" cy="61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4EAB512-0791-7A6D-47E7-B9DAFDBF4A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E1F2009-EBE6-4075-DE64-073C139B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72590C-26F1-A06D-9036-45CC679F91CC}"/>
              </a:ext>
            </a:extLst>
          </p:cNvPr>
          <p:cNvGrpSpPr/>
          <p:nvPr/>
        </p:nvGrpSpPr>
        <p:grpSpPr>
          <a:xfrm>
            <a:off x="6775969" y="3482842"/>
            <a:ext cx="612000" cy="612000"/>
            <a:chOff x="3804415" y="2069685"/>
            <a:chExt cx="612000" cy="61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3F6FF4-B503-740A-F722-8DF584C3B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A649296-9A53-F416-44FF-97B6CE74B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F2F565-A7AF-C09A-7291-CB417EE8AF39}"/>
              </a:ext>
            </a:extLst>
          </p:cNvPr>
          <p:cNvGrpSpPr/>
          <p:nvPr/>
        </p:nvGrpSpPr>
        <p:grpSpPr>
          <a:xfrm>
            <a:off x="2640410" y="4662942"/>
            <a:ext cx="612000" cy="612000"/>
            <a:chOff x="3804415" y="2069685"/>
            <a:chExt cx="612000" cy="61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A33E6D4-1079-B8F0-CCA7-B2A93EA68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9B90F3A7-8961-4BBC-8589-A0D86D086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1C7E9DC-2605-A771-F633-E0CB6330EA31}"/>
              </a:ext>
            </a:extLst>
          </p:cNvPr>
          <p:cNvCxnSpPr>
            <a:cxnSpLocks/>
          </p:cNvCxnSpPr>
          <p:nvPr/>
        </p:nvCxnSpPr>
        <p:spPr>
          <a:xfrm flipV="1">
            <a:off x="2196181" y="2984611"/>
            <a:ext cx="1003465" cy="65908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6C95953-4F37-036A-5B8F-E1E2240CC20D}"/>
              </a:ext>
            </a:extLst>
          </p:cNvPr>
          <p:cNvCxnSpPr>
            <a:cxnSpLocks/>
          </p:cNvCxnSpPr>
          <p:nvPr/>
        </p:nvCxnSpPr>
        <p:spPr>
          <a:xfrm flipV="1">
            <a:off x="3761620" y="2768876"/>
            <a:ext cx="1454852" cy="751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95FA05-9E73-23C8-C84B-70B82E292DD2}"/>
              </a:ext>
            </a:extLst>
          </p:cNvPr>
          <p:cNvCxnSpPr>
            <a:cxnSpLocks/>
          </p:cNvCxnSpPr>
          <p:nvPr/>
        </p:nvCxnSpPr>
        <p:spPr>
          <a:xfrm>
            <a:off x="9876229" y="466576"/>
            <a:ext cx="13300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7F431CF-E590-55E2-A4AB-5B034CB1C503}"/>
              </a:ext>
            </a:extLst>
          </p:cNvPr>
          <p:cNvCxnSpPr>
            <a:cxnSpLocks/>
          </p:cNvCxnSpPr>
          <p:nvPr/>
        </p:nvCxnSpPr>
        <p:spPr>
          <a:xfrm>
            <a:off x="9882166" y="983213"/>
            <a:ext cx="1347849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2E19B74-D9DF-B7C2-CFA0-EBF8F74FD51F}"/>
              </a:ext>
            </a:extLst>
          </p:cNvPr>
          <p:cNvSpPr txBox="1"/>
          <p:nvPr/>
        </p:nvSpPr>
        <p:spPr>
          <a:xfrm>
            <a:off x="11396270" y="371633"/>
            <a:ext cx="6604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/>
              <a:t>400G link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1B3CDF-F1C1-8C22-60D0-07C5B3AE2DC5}"/>
              </a:ext>
            </a:extLst>
          </p:cNvPr>
          <p:cNvSpPr txBox="1"/>
          <p:nvPr/>
        </p:nvSpPr>
        <p:spPr>
          <a:xfrm>
            <a:off x="11429917" y="880293"/>
            <a:ext cx="6604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/>
              <a:t>800G link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2802CD68-FC72-8F1E-1B17-90FB5DF6F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0004" y="4285875"/>
            <a:ext cx="612000" cy="61200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4E820E6-CD39-97D8-6C4E-271C17BC20D6}"/>
              </a:ext>
            </a:extLst>
          </p:cNvPr>
          <p:cNvCxnSpPr>
            <a:cxnSpLocks/>
          </p:cNvCxnSpPr>
          <p:nvPr/>
        </p:nvCxnSpPr>
        <p:spPr>
          <a:xfrm flipV="1">
            <a:off x="4777086" y="4718408"/>
            <a:ext cx="678872" cy="5442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C6A01F9-7EB3-7FF1-7366-FD3CED3C2222}"/>
              </a:ext>
            </a:extLst>
          </p:cNvPr>
          <p:cNvCxnSpPr>
            <a:cxnSpLocks/>
          </p:cNvCxnSpPr>
          <p:nvPr/>
        </p:nvCxnSpPr>
        <p:spPr>
          <a:xfrm flipV="1">
            <a:off x="6022016" y="3946512"/>
            <a:ext cx="787729" cy="51849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F03CFFD-8C33-DDCA-C4AF-14AAFD8488C2}"/>
              </a:ext>
            </a:extLst>
          </p:cNvPr>
          <p:cNvCxnSpPr>
            <a:cxnSpLocks/>
          </p:cNvCxnSpPr>
          <p:nvPr/>
        </p:nvCxnSpPr>
        <p:spPr>
          <a:xfrm flipV="1">
            <a:off x="6022016" y="4088940"/>
            <a:ext cx="1060317" cy="171797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>
            <a:extLst>
              <a:ext uri="{FF2B5EF4-FFF2-40B4-BE49-F238E27FC236}">
                <a16:creationId xmlns:a16="http://schemas.microsoft.com/office/drawing/2014/main" id="{68CFAC72-FC11-65D0-F380-1E08FBF3AD6E}"/>
              </a:ext>
            </a:extLst>
          </p:cNvPr>
          <p:cNvSpPr/>
          <p:nvPr/>
        </p:nvSpPr>
        <p:spPr>
          <a:xfrm>
            <a:off x="2073174" y="2387094"/>
            <a:ext cx="4947472" cy="1393054"/>
          </a:xfrm>
          <a:custGeom>
            <a:avLst/>
            <a:gdLst>
              <a:gd name="connsiteX0" fmla="*/ 0 w 6353299"/>
              <a:gd name="connsiteY0" fmla="*/ 1455227 h 1535216"/>
              <a:gd name="connsiteX1" fmla="*/ 629393 w 6353299"/>
              <a:gd name="connsiteY1" fmla="*/ 1455227 h 1535216"/>
              <a:gd name="connsiteX2" fmla="*/ 1888177 w 6353299"/>
              <a:gd name="connsiteY2" fmla="*/ 623954 h 1535216"/>
              <a:gd name="connsiteX3" fmla="*/ 2648198 w 6353299"/>
              <a:gd name="connsiteY3" fmla="*/ 137066 h 1535216"/>
              <a:gd name="connsiteX4" fmla="*/ 4441372 w 6353299"/>
              <a:gd name="connsiteY4" fmla="*/ 89564 h 1535216"/>
              <a:gd name="connsiteX5" fmla="*/ 6353299 w 6353299"/>
              <a:gd name="connsiteY5" fmla="*/ 1241471 h 1535216"/>
              <a:gd name="connsiteX0" fmla="*/ 0 w 6353299"/>
              <a:gd name="connsiteY0" fmla="*/ 1433791 h 1513780"/>
              <a:gd name="connsiteX1" fmla="*/ 629393 w 6353299"/>
              <a:gd name="connsiteY1" fmla="*/ 1433791 h 1513780"/>
              <a:gd name="connsiteX2" fmla="*/ 1888177 w 6353299"/>
              <a:gd name="connsiteY2" fmla="*/ 602518 h 1513780"/>
              <a:gd name="connsiteX3" fmla="*/ 2719450 w 6353299"/>
              <a:gd name="connsiteY3" fmla="*/ 210632 h 1513780"/>
              <a:gd name="connsiteX4" fmla="*/ 4441372 w 6353299"/>
              <a:gd name="connsiteY4" fmla="*/ 68128 h 1513780"/>
              <a:gd name="connsiteX5" fmla="*/ 6353299 w 6353299"/>
              <a:gd name="connsiteY5" fmla="*/ 1220035 h 1513780"/>
              <a:gd name="connsiteX0" fmla="*/ 0 w 6353299"/>
              <a:gd name="connsiteY0" fmla="*/ 1433791 h 1537417"/>
              <a:gd name="connsiteX1" fmla="*/ 866899 w 6353299"/>
              <a:gd name="connsiteY1" fmla="*/ 1469417 h 1537417"/>
              <a:gd name="connsiteX2" fmla="*/ 1888177 w 6353299"/>
              <a:gd name="connsiteY2" fmla="*/ 602518 h 1537417"/>
              <a:gd name="connsiteX3" fmla="*/ 2719450 w 6353299"/>
              <a:gd name="connsiteY3" fmla="*/ 210632 h 1537417"/>
              <a:gd name="connsiteX4" fmla="*/ 4441372 w 6353299"/>
              <a:gd name="connsiteY4" fmla="*/ 68128 h 1537417"/>
              <a:gd name="connsiteX5" fmla="*/ 6353299 w 6353299"/>
              <a:gd name="connsiteY5" fmla="*/ 1220035 h 1537417"/>
              <a:gd name="connsiteX0" fmla="*/ 0 w 6006059"/>
              <a:gd name="connsiteY0" fmla="*/ 1433791 h 1537417"/>
              <a:gd name="connsiteX1" fmla="*/ 866899 w 6006059"/>
              <a:gd name="connsiteY1" fmla="*/ 1469417 h 1537417"/>
              <a:gd name="connsiteX2" fmla="*/ 1888177 w 6006059"/>
              <a:gd name="connsiteY2" fmla="*/ 602518 h 1537417"/>
              <a:gd name="connsiteX3" fmla="*/ 2719450 w 6006059"/>
              <a:gd name="connsiteY3" fmla="*/ 210632 h 1537417"/>
              <a:gd name="connsiteX4" fmla="*/ 4441372 w 6006059"/>
              <a:gd name="connsiteY4" fmla="*/ 68128 h 1537417"/>
              <a:gd name="connsiteX5" fmla="*/ 6006059 w 6006059"/>
              <a:gd name="connsiteY5" fmla="*/ 1220035 h 1537417"/>
              <a:gd name="connsiteX0" fmla="*/ 0 w 6006059"/>
              <a:gd name="connsiteY0" fmla="*/ 1367317 h 1470943"/>
              <a:gd name="connsiteX1" fmla="*/ 866899 w 6006059"/>
              <a:gd name="connsiteY1" fmla="*/ 1402943 h 1470943"/>
              <a:gd name="connsiteX2" fmla="*/ 1888177 w 6006059"/>
              <a:gd name="connsiteY2" fmla="*/ 536044 h 1470943"/>
              <a:gd name="connsiteX3" fmla="*/ 2719450 w 6006059"/>
              <a:gd name="connsiteY3" fmla="*/ 144158 h 1470943"/>
              <a:gd name="connsiteX4" fmla="*/ 4441372 w 6006059"/>
              <a:gd name="connsiteY4" fmla="*/ 82677 h 1470943"/>
              <a:gd name="connsiteX5" fmla="*/ 6006059 w 6006059"/>
              <a:gd name="connsiteY5" fmla="*/ 1153561 h 1470943"/>
              <a:gd name="connsiteX0" fmla="*/ 0 w 6006059"/>
              <a:gd name="connsiteY0" fmla="*/ 1352685 h 1456311"/>
              <a:gd name="connsiteX1" fmla="*/ 866899 w 6006059"/>
              <a:gd name="connsiteY1" fmla="*/ 1388311 h 1456311"/>
              <a:gd name="connsiteX2" fmla="*/ 1888177 w 6006059"/>
              <a:gd name="connsiteY2" fmla="*/ 521412 h 1456311"/>
              <a:gd name="connsiteX3" fmla="*/ 2731025 w 6006059"/>
              <a:gd name="connsiteY3" fmla="*/ 198974 h 1456311"/>
              <a:gd name="connsiteX4" fmla="*/ 4441372 w 6006059"/>
              <a:gd name="connsiteY4" fmla="*/ 68045 h 1456311"/>
              <a:gd name="connsiteX5" fmla="*/ 6006059 w 6006059"/>
              <a:gd name="connsiteY5" fmla="*/ 1138929 h 1456311"/>
              <a:gd name="connsiteX0" fmla="*/ 0 w 6006059"/>
              <a:gd name="connsiteY0" fmla="*/ 1286286 h 1389912"/>
              <a:gd name="connsiteX1" fmla="*/ 866899 w 6006059"/>
              <a:gd name="connsiteY1" fmla="*/ 1321912 h 1389912"/>
              <a:gd name="connsiteX2" fmla="*/ 1888177 w 6006059"/>
              <a:gd name="connsiteY2" fmla="*/ 455013 h 1389912"/>
              <a:gd name="connsiteX3" fmla="*/ 2731025 w 6006059"/>
              <a:gd name="connsiteY3" fmla="*/ 132575 h 1389912"/>
              <a:gd name="connsiteX4" fmla="*/ 4441372 w 6006059"/>
              <a:gd name="connsiteY4" fmla="*/ 82668 h 1389912"/>
              <a:gd name="connsiteX5" fmla="*/ 6006059 w 6006059"/>
              <a:gd name="connsiteY5" fmla="*/ 1072530 h 1389912"/>
              <a:gd name="connsiteX0" fmla="*/ 0 w 6006059"/>
              <a:gd name="connsiteY0" fmla="*/ 1286286 h 1482464"/>
              <a:gd name="connsiteX1" fmla="*/ 924773 w 6006059"/>
              <a:gd name="connsiteY1" fmla="*/ 1437659 h 1482464"/>
              <a:gd name="connsiteX2" fmla="*/ 1888177 w 6006059"/>
              <a:gd name="connsiteY2" fmla="*/ 455013 h 1482464"/>
              <a:gd name="connsiteX3" fmla="*/ 2731025 w 6006059"/>
              <a:gd name="connsiteY3" fmla="*/ 132575 h 1482464"/>
              <a:gd name="connsiteX4" fmla="*/ 4441372 w 6006059"/>
              <a:gd name="connsiteY4" fmla="*/ 82668 h 1482464"/>
              <a:gd name="connsiteX5" fmla="*/ 6006059 w 6006059"/>
              <a:gd name="connsiteY5" fmla="*/ 1072530 h 1482464"/>
              <a:gd name="connsiteX0" fmla="*/ 0 w 5081286"/>
              <a:gd name="connsiteY0" fmla="*/ 1437659 h 1437659"/>
              <a:gd name="connsiteX1" fmla="*/ 963404 w 5081286"/>
              <a:gd name="connsiteY1" fmla="*/ 455013 h 1437659"/>
              <a:gd name="connsiteX2" fmla="*/ 1806252 w 5081286"/>
              <a:gd name="connsiteY2" fmla="*/ 132575 h 1437659"/>
              <a:gd name="connsiteX3" fmla="*/ 3516599 w 5081286"/>
              <a:gd name="connsiteY3" fmla="*/ 82668 h 1437659"/>
              <a:gd name="connsiteX4" fmla="*/ 5081286 w 5081286"/>
              <a:gd name="connsiteY4" fmla="*/ 1072530 h 1437659"/>
              <a:gd name="connsiteX0" fmla="*/ 0 w 4947472"/>
              <a:gd name="connsiteY0" fmla="*/ 1393054 h 1393054"/>
              <a:gd name="connsiteX1" fmla="*/ 829590 w 4947472"/>
              <a:gd name="connsiteY1" fmla="*/ 455013 h 1393054"/>
              <a:gd name="connsiteX2" fmla="*/ 1672438 w 4947472"/>
              <a:gd name="connsiteY2" fmla="*/ 132575 h 1393054"/>
              <a:gd name="connsiteX3" fmla="*/ 3382785 w 4947472"/>
              <a:gd name="connsiteY3" fmla="*/ 82668 h 1393054"/>
              <a:gd name="connsiteX4" fmla="*/ 4947472 w 4947472"/>
              <a:gd name="connsiteY4" fmla="*/ 1072530 h 1393054"/>
              <a:gd name="connsiteX0" fmla="*/ 0 w 4947472"/>
              <a:gd name="connsiteY0" fmla="*/ 1393054 h 1393054"/>
              <a:gd name="connsiteX1" fmla="*/ 829590 w 4947472"/>
              <a:gd name="connsiteY1" fmla="*/ 455013 h 1393054"/>
              <a:gd name="connsiteX2" fmla="*/ 1672438 w 4947472"/>
              <a:gd name="connsiteY2" fmla="*/ 132575 h 1393054"/>
              <a:gd name="connsiteX3" fmla="*/ 3382785 w 4947472"/>
              <a:gd name="connsiteY3" fmla="*/ 82668 h 1393054"/>
              <a:gd name="connsiteX4" fmla="*/ 4947472 w 4947472"/>
              <a:gd name="connsiteY4" fmla="*/ 1072530 h 139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7472" h="1393054">
                <a:moveTo>
                  <a:pt x="0" y="1393054"/>
                </a:moveTo>
                <a:cubicBezTo>
                  <a:pt x="247789" y="1176450"/>
                  <a:pt x="550851" y="665093"/>
                  <a:pt x="829590" y="455013"/>
                </a:cubicBezTo>
                <a:cubicBezTo>
                  <a:pt x="1108329" y="244933"/>
                  <a:pt x="1246905" y="194633"/>
                  <a:pt x="1672438" y="132575"/>
                </a:cubicBezTo>
                <a:cubicBezTo>
                  <a:pt x="2097971" y="70517"/>
                  <a:pt x="2765268" y="-101399"/>
                  <a:pt x="3382785" y="82668"/>
                </a:cubicBezTo>
                <a:cubicBezTo>
                  <a:pt x="4000302" y="266735"/>
                  <a:pt x="4300267" y="588610"/>
                  <a:pt x="4947472" y="107253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5292C4EF-2559-2997-290E-4DB39A82A414}"/>
              </a:ext>
            </a:extLst>
          </p:cNvPr>
          <p:cNvSpPr/>
          <p:nvPr/>
        </p:nvSpPr>
        <p:spPr>
          <a:xfrm>
            <a:off x="1038337" y="3911680"/>
            <a:ext cx="913539" cy="236933"/>
          </a:xfrm>
          <a:custGeom>
            <a:avLst/>
            <a:gdLst>
              <a:gd name="connsiteX0" fmla="*/ 0 w 997527"/>
              <a:gd name="connsiteY0" fmla="*/ 463138 h 546485"/>
              <a:gd name="connsiteX1" fmla="*/ 688769 w 997527"/>
              <a:gd name="connsiteY1" fmla="*/ 510639 h 546485"/>
              <a:gd name="connsiteX2" fmla="*/ 997527 w 997527"/>
              <a:gd name="connsiteY2" fmla="*/ 0 h 546485"/>
              <a:gd name="connsiteX0" fmla="*/ 0 w 904929"/>
              <a:gd name="connsiteY0" fmla="*/ 208495 h 291842"/>
              <a:gd name="connsiteX1" fmla="*/ 688769 w 904929"/>
              <a:gd name="connsiteY1" fmla="*/ 255996 h 291842"/>
              <a:gd name="connsiteX2" fmla="*/ 904929 w 904929"/>
              <a:gd name="connsiteY2" fmla="*/ 0 h 291842"/>
              <a:gd name="connsiteX0" fmla="*/ 0 w 835481"/>
              <a:gd name="connsiteY0" fmla="*/ 231644 h 314991"/>
              <a:gd name="connsiteX1" fmla="*/ 688769 w 835481"/>
              <a:gd name="connsiteY1" fmla="*/ 279145 h 314991"/>
              <a:gd name="connsiteX2" fmla="*/ 835481 w 835481"/>
              <a:gd name="connsiteY2" fmla="*/ 0 h 314991"/>
              <a:gd name="connsiteX0" fmla="*/ 0 w 913539"/>
              <a:gd name="connsiteY0" fmla="*/ 153586 h 236933"/>
              <a:gd name="connsiteX1" fmla="*/ 688769 w 913539"/>
              <a:gd name="connsiteY1" fmla="*/ 201087 h 236933"/>
              <a:gd name="connsiteX2" fmla="*/ 913539 w 913539"/>
              <a:gd name="connsiteY2" fmla="*/ 0 h 23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3539" h="236933">
                <a:moveTo>
                  <a:pt x="0" y="153586"/>
                </a:moveTo>
                <a:cubicBezTo>
                  <a:pt x="261257" y="215931"/>
                  <a:pt x="522514" y="278277"/>
                  <a:pt x="688769" y="201087"/>
                </a:cubicBezTo>
                <a:cubicBezTo>
                  <a:pt x="855024" y="123897"/>
                  <a:pt x="842287" y="216724"/>
                  <a:pt x="913539" y="0"/>
                </a:cubicBezTo>
              </a:path>
            </a:pathLst>
          </a:custGeom>
          <a:noFill/>
          <a:ln w="101600">
            <a:solidFill>
              <a:srgbClr val="FF0000"/>
            </a:solidFill>
            <a:tailEnd type="non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A99B0F5-C982-A629-91B9-92BB20C97DCA}"/>
              </a:ext>
            </a:extLst>
          </p:cNvPr>
          <p:cNvGrpSpPr/>
          <p:nvPr/>
        </p:nvGrpSpPr>
        <p:grpSpPr>
          <a:xfrm>
            <a:off x="1919894" y="1705279"/>
            <a:ext cx="612000" cy="612000"/>
            <a:chOff x="3804415" y="2069685"/>
            <a:chExt cx="612000" cy="6120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F486D50-F4FA-3A92-3EA8-754B27F7D7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2A663A07-756E-B86B-57FC-F74CA7391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F420A42-66F1-2E62-BDBD-7357B29B03F9}"/>
              </a:ext>
            </a:extLst>
          </p:cNvPr>
          <p:cNvGrpSpPr/>
          <p:nvPr/>
        </p:nvGrpSpPr>
        <p:grpSpPr>
          <a:xfrm>
            <a:off x="4410381" y="1302094"/>
            <a:ext cx="612000" cy="612000"/>
            <a:chOff x="3804415" y="2069685"/>
            <a:chExt cx="612000" cy="612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3D22542-0E84-FAF6-30A3-1FD7BA72A5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3A903FA4-CAE1-C53E-E3A4-D7C8F08C8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94D0EC7-C14D-E0FC-76E9-DBD14747D6E1}"/>
              </a:ext>
            </a:extLst>
          </p:cNvPr>
          <p:cNvGrpSpPr/>
          <p:nvPr/>
        </p:nvGrpSpPr>
        <p:grpSpPr>
          <a:xfrm>
            <a:off x="6542052" y="1720712"/>
            <a:ext cx="612000" cy="612000"/>
            <a:chOff x="3804415" y="2069685"/>
            <a:chExt cx="612000" cy="6120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08466D9-DB1F-B3F6-C304-7AE4C5A4AE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E7284D80-0F46-4133-E83A-1AFB713A9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32418B9-BF8C-3627-16C5-1265FA964912}"/>
              </a:ext>
            </a:extLst>
          </p:cNvPr>
          <p:cNvCxnSpPr>
            <a:cxnSpLocks/>
          </p:cNvCxnSpPr>
          <p:nvPr/>
        </p:nvCxnSpPr>
        <p:spPr>
          <a:xfrm flipV="1">
            <a:off x="1908743" y="2311377"/>
            <a:ext cx="317515" cy="127637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DD813063-B0EB-82DD-52E3-EA9390FF1745}"/>
              </a:ext>
            </a:extLst>
          </p:cNvPr>
          <p:cNvSpPr txBox="1"/>
          <p:nvPr/>
        </p:nvSpPr>
        <p:spPr>
          <a:xfrm>
            <a:off x="325216" y="4134413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5EF04CD-1EFC-0C64-5345-D71A3DCB2066}"/>
              </a:ext>
            </a:extLst>
          </p:cNvPr>
          <p:cNvSpPr txBox="1"/>
          <p:nvPr/>
        </p:nvSpPr>
        <p:spPr>
          <a:xfrm>
            <a:off x="1739257" y="4182641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7E95104-4C89-9679-E400-861BE0DAC761}"/>
              </a:ext>
            </a:extLst>
          </p:cNvPr>
          <p:cNvSpPr txBox="1"/>
          <p:nvPr/>
        </p:nvSpPr>
        <p:spPr>
          <a:xfrm>
            <a:off x="2725034" y="5261015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1969CA7-79FF-773D-656B-C329DE4E21C1}"/>
              </a:ext>
            </a:extLst>
          </p:cNvPr>
          <p:cNvSpPr txBox="1"/>
          <p:nvPr/>
        </p:nvSpPr>
        <p:spPr>
          <a:xfrm>
            <a:off x="5583981" y="4867477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E4AF1D0-0019-E92D-3CCB-0B9CE31688EC}"/>
              </a:ext>
            </a:extLst>
          </p:cNvPr>
          <p:cNvSpPr txBox="1"/>
          <p:nvPr/>
        </p:nvSpPr>
        <p:spPr>
          <a:xfrm>
            <a:off x="4276041" y="5712428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E6E9C0A-26BF-235E-9EDD-D65ABE8A49E3}"/>
              </a:ext>
            </a:extLst>
          </p:cNvPr>
          <p:cNvSpPr txBox="1"/>
          <p:nvPr/>
        </p:nvSpPr>
        <p:spPr>
          <a:xfrm>
            <a:off x="5641854" y="6325886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1249B41-2923-E9E7-080A-6A996A0B6303}"/>
              </a:ext>
            </a:extLst>
          </p:cNvPr>
          <p:cNvSpPr txBox="1"/>
          <p:nvPr/>
        </p:nvSpPr>
        <p:spPr>
          <a:xfrm>
            <a:off x="3315343" y="3177573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R7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97845BE-64B5-EBDF-DD60-C03CFA971423}"/>
              </a:ext>
            </a:extLst>
          </p:cNvPr>
          <p:cNvSpPr txBox="1"/>
          <p:nvPr/>
        </p:nvSpPr>
        <p:spPr>
          <a:xfrm>
            <a:off x="5352487" y="3108124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3857DF3-42C5-316D-FD0F-929408288EBA}"/>
              </a:ext>
            </a:extLst>
          </p:cNvPr>
          <p:cNvSpPr txBox="1"/>
          <p:nvPr/>
        </p:nvSpPr>
        <p:spPr>
          <a:xfrm>
            <a:off x="1648588" y="1510817"/>
            <a:ext cx="347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D5F20E9-35CB-752A-BF1F-E0F93DED9B0B}"/>
              </a:ext>
            </a:extLst>
          </p:cNvPr>
          <p:cNvSpPr txBox="1"/>
          <p:nvPr/>
        </p:nvSpPr>
        <p:spPr>
          <a:xfrm>
            <a:off x="4495960" y="978383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B0B3AD6-1375-DF03-A12E-4B2690DBA826}"/>
              </a:ext>
            </a:extLst>
          </p:cNvPr>
          <p:cNvSpPr txBox="1"/>
          <p:nvPr/>
        </p:nvSpPr>
        <p:spPr>
          <a:xfrm>
            <a:off x="6951722" y="1454874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0503196-1F9B-273E-3A96-944F1FE73561}"/>
              </a:ext>
            </a:extLst>
          </p:cNvPr>
          <p:cNvSpPr txBox="1"/>
          <p:nvPr/>
        </p:nvSpPr>
        <p:spPr>
          <a:xfrm>
            <a:off x="7461008" y="3584616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/>
              <a:t>R12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985F899-9FEC-A762-C341-D8BC3408333D}"/>
              </a:ext>
            </a:extLst>
          </p:cNvPr>
          <p:cNvSpPr txBox="1"/>
          <p:nvPr/>
        </p:nvSpPr>
        <p:spPr>
          <a:xfrm>
            <a:off x="8864600" y="1651963"/>
            <a:ext cx="3163426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Can have multiple egress PEs for the same MPTE DAG!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Note: this is </a:t>
            </a:r>
            <a:r>
              <a:rPr lang="en-US" i="1" dirty="0"/>
              <a:t>not </a:t>
            </a:r>
            <a:r>
              <a:rPr lang="en-US" dirty="0"/>
              <a:t>a multicast P2MP LSP: traffic is load-balanced across the egress PEs</a:t>
            </a:r>
            <a:r>
              <a:rPr lang="en-US" sz="1600" dirty="0"/>
              <a:t>.</a:t>
            </a:r>
            <a:endParaRPr lang="en-US" sz="1600" i="1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E1592C5-8763-F1C8-5B21-124A9AB48A70}"/>
              </a:ext>
            </a:extLst>
          </p:cNvPr>
          <p:cNvSpPr/>
          <p:nvPr/>
        </p:nvSpPr>
        <p:spPr>
          <a:xfrm>
            <a:off x="1818087" y="912320"/>
            <a:ext cx="5724891" cy="2786914"/>
          </a:xfrm>
          <a:custGeom>
            <a:avLst/>
            <a:gdLst>
              <a:gd name="connsiteX0" fmla="*/ 0 w 6577969"/>
              <a:gd name="connsiteY0" fmla="*/ 2581193 h 2762780"/>
              <a:gd name="connsiteX1" fmla="*/ 578734 w 6577969"/>
              <a:gd name="connsiteY1" fmla="*/ 2592767 h 2762780"/>
              <a:gd name="connsiteX2" fmla="*/ 497711 w 6577969"/>
              <a:gd name="connsiteY2" fmla="*/ 787117 h 2762780"/>
              <a:gd name="connsiteX3" fmla="*/ 1365813 w 6577969"/>
              <a:gd name="connsiteY3" fmla="*/ 416727 h 2762780"/>
              <a:gd name="connsiteX4" fmla="*/ 3599727 w 6577969"/>
              <a:gd name="connsiteY4" fmla="*/ 38 h 2762780"/>
              <a:gd name="connsiteX5" fmla="*/ 6007261 w 6577969"/>
              <a:gd name="connsiteY5" fmla="*/ 439876 h 2762780"/>
              <a:gd name="connsiteX6" fmla="*/ 6562846 w 6577969"/>
              <a:gd name="connsiteY6" fmla="*/ 544048 h 2762780"/>
              <a:gd name="connsiteX7" fmla="*/ 6366076 w 6577969"/>
              <a:gd name="connsiteY7" fmla="*/ 2500170 h 2762780"/>
              <a:gd name="connsiteX0" fmla="*/ 0 w 6366076"/>
              <a:gd name="connsiteY0" fmla="*/ 2581193 h 2762780"/>
              <a:gd name="connsiteX1" fmla="*/ 578734 w 6366076"/>
              <a:gd name="connsiteY1" fmla="*/ 2592767 h 2762780"/>
              <a:gd name="connsiteX2" fmla="*/ 497711 w 6366076"/>
              <a:gd name="connsiteY2" fmla="*/ 787117 h 2762780"/>
              <a:gd name="connsiteX3" fmla="*/ 1365813 w 6366076"/>
              <a:gd name="connsiteY3" fmla="*/ 416727 h 2762780"/>
              <a:gd name="connsiteX4" fmla="*/ 3599727 w 6366076"/>
              <a:gd name="connsiteY4" fmla="*/ 38 h 2762780"/>
              <a:gd name="connsiteX5" fmla="*/ 6007261 w 6366076"/>
              <a:gd name="connsiteY5" fmla="*/ 439876 h 2762780"/>
              <a:gd name="connsiteX6" fmla="*/ 6366076 w 6366076"/>
              <a:gd name="connsiteY6" fmla="*/ 2500170 h 2762780"/>
              <a:gd name="connsiteX0" fmla="*/ 0 w 6546431"/>
              <a:gd name="connsiteY0" fmla="*/ 2581193 h 2762780"/>
              <a:gd name="connsiteX1" fmla="*/ 578734 w 6546431"/>
              <a:gd name="connsiteY1" fmla="*/ 2592767 h 2762780"/>
              <a:gd name="connsiteX2" fmla="*/ 497711 w 6546431"/>
              <a:gd name="connsiteY2" fmla="*/ 787117 h 2762780"/>
              <a:gd name="connsiteX3" fmla="*/ 1365813 w 6546431"/>
              <a:gd name="connsiteY3" fmla="*/ 416727 h 2762780"/>
              <a:gd name="connsiteX4" fmla="*/ 3599727 w 6546431"/>
              <a:gd name="connsiteY4" fmla="*/ 38 h 2762780"/>
              <a:gd name="connsiteX5" fmla="*/ 6354501 w 6546431"/>
              <a:gd name="connsiteY5" fmla="*/ 439876 h 2762780"/>
              <a:gd name="connsiteX6" fmla="*/ 6366076 w 6546431"/>
              <a:gd name="connsiteY6" fmla="*/ 2500170 h 2762780"/>
              <a:gd name="connsiteX0" fmla="*/ 0 w 6546431"/>
              <a:gd name="connsiteY0" fmla="*/ 2581193 h 2934565"/>
              <a:gd name="connsiteX1" fmla="*/ 972273 w 6546431"/>
              <a:gd name="connsiteY1" fmla="*/ 2824261 h 2934565"/>
              <a:gd name="connsiteX2" fmla="*/ 497711 w 6546431"/>
              <a:gd name="connsiteY2" fmla="*/ 787117 h 2934565"/>
              <a:gd name="connsiteX3" fmla="*/ 1365813 w 6546431"/>
              <a:gd name="connsiteY3" fmla="*/ 416727 h 2934565"/>
              <a:gd name="connsiteX4" fmla="*/ 3599727 w 6546431"/>
              <a:gd name="connsiteY4" fmla="*/ 38 h 2934565"/>
              <a:gd name="connsiteX5" fmla="*/ 6354501 w 6546431"/>
              <a:gd name="connsiteY5" fmla="*/ 439876 h 2934565"/>
              <a:gd name="connsiteX6" fmla="*/ 6366076 w 6546431"/>
              <a:gd name="connsiteY6" fmla="*/ 2500170 h 2934565"/>
              <a:gd name="connsiteX0" fmla="*/ 479410 w 6053568"/>
              <a:gd name="connsiteY0" fmla="*/ 2824261 h 2824261"/>
              <a:gd name="connsiteX1" fmla="*/ 4848 w 6053568"/>
              <a:gd name="connsiteY1" fmla="*/ 787117 h 2824261"/>
              <a:gd name="connsiteX2" fmla="*/ 872950 w 6053568"/>
              <a:gd name="connsiteY2" fmla="*/ 416727 h 2824261"/>
              <a:gd name="connsiteX3" fmla="*/ 3106864 w 6053568"/>
              <a:gd name="connsiteY3" fmla="*/ 38 h 2824261"/>
              <a:gd name="connsiteX4" fmla="*/ 5861638 w 6053568"/>
              <a:gd name="connsiteY4" fmla="*/ 439876 h 2824261"/>
              <a:gd name="connsiteX5" fmla="*/ 5873213 w 6053568"/>
              <a:gd name="connsiteY5" fmla="*/ 2500170 h 2824261"/>
              <a:gd name="connsiteX0" fmla="*/ 490647 w 6053230"/>
              <a:gd name="connsiteY0" fmla="*/ 2893710 h 2893710"/>
              <a:gd name="connsiteX1" fmla="*/ 4510 w 6053230"/>
              <a:gd name="connsiteY1" fmla="*/ 787117 h 2893710"/>
              <a:gd name="connsiteX2" fmla="*/ 872612 w 6053230"/>
              <a:gd name="connsiteY2" fmla="*/ 416727 h 2893710"/>
              <a:gd name="connsiteX3" fmla="*/ 3106526 w 6053230"/>
              <a:gd name="connsiteY3" fmla="*/ 38 h 2893710"/>
              <a:gd name="connsiteX4" fmla="*/ 5861300 w 6053230"/>
              <a:gd name="connsiteY4" fmla="*/ 439876 h 2893710"/>
              <a:gd name="connsiteX5" fmla="*/ 5872875 w 6053230"/>
              <a:gd name="connsiteY5" fmla="*/ 2500170 h 2893710"/>
              <a:gd name="connsiteX0" fmla="*/ 514704 w 6077287"/>
              <a:gd name="connsiteY0" fmla="*/ 2893710 h 2893710"/>
              <a:gd name="connsiteX1" fmla="*/ 236911 w 6077287"/>
              <a:gd name="connsiteY1" fmla="*/ 1817263 h 2893710"/>
              <a:gd name="connsiteX2" fmla="*/ 28567 w 6077287"/>
              <a:gd name="connsiteY2" fmla="*/ 787117 h 2893710"/>
              <a:gd name="connsiteX3" fmla="*/ 896669 w 6077287"/>
              <a:gd name="connsiteY3" fmla="*/ 416727 h 2893710"/>
              <a:gd name="connsiteX4" fmla="*/ 3130583 w 6077287"/>
              <a:gd name="connsiteY4" fmla="*/ 38 h 2893710"/>
              <a:gd name="connsiteX5" fmla="*/ 5885357 w 6077287"/>
              <a:gd name="connsiteY5" fmla="*/ 439876 h 2893710"/>
              <a:gd name="connsiteX6" fmla="*/ 5896932 w 6077287"/>
              <a:gd name="connsiteY6" fmla="*/ 2500170 h 2893710"/>
              <a:gd name="connsiteX0" fmla="*/ 494094 w 6056677"/>
              <a:gd name="connsiteY0" fmla="*/ 2893710 h 2893710"/>
              <a:gd name="connsiteX1" fmla="*/ 447795 w 6056677"/>
              <a:gd name="connsiteY1" fmla="*/ 1643642 h 2893710"/>
              <a:gd name="connsiteX2" fmla="*/ 7957 w 6056677"/>
              <a:gd name="connsiteY2" fmla="*/ 787117 h 2893710"/>
              <a:gd name="connsiteX3" fmla="*/ 876059 w 6056677"/>
              <a:gd name="connsiteY3" fmla="*/ 416727 h 2893710"/>
              <a:gd name="connsiteX4" fmla="*/ 3109973 w 6056677"/>
              <a:gd name="connsiteY4" fmla="*/ 38 h 2893710"/>
              <a:gd name="connsiteX5" fmla="*/ 5864747 w 6056677"/>
              <a:gd name="connsiteY5" fmla="*/ 439876 h 2893710"/>
              <a:gd name="connsiteX6" fmla="*/ 5876322 w 6056677"/>
              <a:gd name="connsiteY6" fmla="*/ 2500170 h 2893710"/>
              <a:gd name="connsiteX0" fmla="*/ 98316 w 5660899"/>
              <a:gd name="connsiteY0" fmla="*/ 2893710 h 2893710"/>
              <a:gd name="connsiteX1" fmla="*/ 52017 w 5660899"/>
              <a:gd name="connsiteY1" fmla="*/ 1643642 h 2893710"/>
              <a:gd name="connsiteX2" fmla="*/ 63592 w 5660899"/>
              <a:gd name="connsiteY2" fmla="*/ 740818 h 2893710"/>
              <a:gd name="connsiteX3" fmla="*/ 480281 w 5660899"/>
              <a:gd name="connsiteY3" fmla="*/ 416727 h 2893710"/>
              <a:gd name="connsiteX4" fmla="*/ 2714195 w 5660899"/>
              <a:gd name="connsiteY4" fmla="*/ 38 h 2893710"/>
              <a:gd name="connsiteX5" fmla="*/ 5468969 w 5660899"/>
              <a:gd name="connsiteY5" fmla="*/ 439876 h 2893710"/>
              <a:gd name="connsiteX6" fmla="*/ 5480544 w 5660899"/>
              <a:gd name="connsiteY6" fmla="*/ 2500170 h 2893710"/>
              <a:gd name="connsiteX0" fmla="*/ 153133 w 5715716"/>
              <a:gd name="connsiteY0" fmla="*/ 2893710 h 2893710"/>
              <a:gd name="connsiteX1" fmla="*/ 106834 w 5715716"/>
              <a:gd name="connsiteY1" fmla="*/ 1643642 h 2893710"/>
              <a:gd name="connsiteX2" fmla="*/ 118409 w 5715716"/>
              <a:gd name="connsiteY2" fmla="*/ 740818 h 2893710"/>
              <a:gd name="connsiteX3" fmla="*/ 535098 w 5715716"/>
              <a:gd name="connsiteY3" fmla="*/ 416727 h 2893710"/>
              <a:gd name="connsiteX4" fmla="*/ 2769012 w 5715716"/>
              <a:gd name="connsiteY4" fmla="*/ 38 h 2893710"/>
              <a:gd name="connsiteX5" fmla="*/ 5523786 w 5715716"/>
              <a:gd name="connsiteY5" fmla="*/ 439876 h 2893710"/>
              <a:gd name="connsiteX6" fmla="*/ 5535361 w 5715716"/>
              <a:gd name="connsiteY6" fmla="*/ 2500170 h 2893710"/>
              <a:gd name="connsiteX0" fmla="*/ 254746 w 5817329"/>
              <a:gd name="connsiteY0" fmla="*/ 2893672 h 2893672"/>
              <a:gd name="connsiteX1" fmla="*/ 208447 w 5817329"/>
              <a:gd name="connsiteY1" fmla="*/ 1643604 h 2893672"/>
              <a:gd name="connsiteX2" fmla="*/ 220022 w 5817329"/>
              <a:gd name="connsiteY2" fmla="*/ 740780 h 2893672"/>
              <a:gd name="connsiteX3" fmla="*/ 2870625 w 5817329"/>
              <a:gd name="connsiteY3" fmla="*/ 0 h 2893672"/>
              <a:gd name="connsiteX4" fmla="*/ 5625399 w 5817329"/>
              <a:gd name="connsiteY4" fmla="*/ 439838 h 2893672"/>
              <a:gd name="connsiteX5" fmla="*/ 5636974 w 5817329"/>
              <a:gd name="connsiteY5" fmla="*/ 2500132 h 2893672"/>
              <a:gd name="connsiteX0" fmla="*/ 162308 w 5724891"/>
              <a:gd name="connsiteY0" fmla="*/ 2909577 h 2909577"/>
              <a:gd name="connsiteX1" fmla="*/ 116009 w 5724891"/>
              <a:gd name="connsiteY1" fmla="*/ 1659509 h 2909577"/>
              <a:gd name="connsiteX2" fmla="*/ 278055 w 5724891"/>
              <a:gd name="connsiteY2" fmla="*/ 791409 h 2909577"/>
              <a:gd name="connsiteX3" fmla="*/ 2778187 w 5724891"/>
              <a:gd name="connsiteY3" fmla="*/ 15905 h 2909577"/>
              <a:gd name="connsiteX4" fmla="*/ 5532961 w 5724891"/>
              <a:gd name="connsiteY4" fmla="*/ 455743 h 2909577"/>
              <a:gd name="connsiteX5" fmla="*/ 5544536 w 5724891"/>
              <a:gd name="connsiteY5" fmla="*/ 2516037 h 2909577"/>
              <a:gd name="connsiteX0" fmla="*/ 162308 w 5724891"/>
              <a:gd name="connsiteY0" fmla="*/ 2786914 h 2786914"/>
              <a:gd name="connsiteX1" fmla="*/ 116009 w 5724891"/>
              <a:gd name="connsiteY1" fmla="*/ 1659509 h 2786914"/>
              <a:gd name="connsiteX2" fmla="*/ 278055 w 5724891"/>
              <a:gd name="connsiteY2" fmla="*/ 791409 h 2786914"/>
              <a:gd name="connsiteX3" fmla="*/ 2778187 w 5724891"/>
              <a:gd name="connsiteY3" fmla="*/ 15905 h 2786914"/>
              <a:gd name="connsiteX4" fmla="*/ 5532961 w 5724891"/>
              <a:gd name="connsiteY4" fmla="*/ 455743 h 2786914"/>
              <a:gd name="connsiteX5" fmla="*/ 5544536 w 5724891"/>
              <a:gd name="connsiteY5" fmla="*/ 2516037 h 27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4891" h="2786914">
                <a:moveTo>
                  <a:pt x="162308" y="2786914"/>
                </a:moveTo>
                <a:cubicBezTo>
                  <a:pt x="116009" y="2607506"/>
                  <a:pt x="197032" y="2010608"/>
                  <a:pt x="116009" y="1659509"/>
                </a:cubicBezTo>
                <a:cubicBezTo>
                  <a:pt x="34986" y="1308410"/>
                  <a:pt x="-165641" y="1065343"/>
                  <a:pt x="278055" y="791409"/>
                </a:cubicBezTo>
                <a:cubicBezTo>
                  <a:pt x="721751" y="517475"/>
                  <a:pt x="1902369" y="71849"/>
                  <a:pt x="2778187" y="15905"/>
                </a:cubicBezTo>
                <a:cubicBezTo>
                  <a:pt x="3654005" y="-40039"/>
                  <a:pt x="5071903" y="39054"/>
                  <a:pt x="5532961" y="455743"/>
                </a:cubicBezTo>
                <a:cubicBezTo>
                  <a:pt x="5994019" y="872432"/>
                  <a:pt x="5469783" y="2086809"/>
                  <a:pt x="5544536" y="2516037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580ECBF-A8D2-E2FE-FB04-90437ECE0D64}"/>
              </a:ext>
            </a:extLst>
          </p:cNvPr>
          <p:cNvSpPr/>
          <p:nvPr/>
        </p:nvSpPr>
        <p:spPr>
          <a:xfrm>
            <a:off x="4411080" y="4122838"/>
            <a:ext cx="2384385" cy="1493134"/>
          </a:xfrm>
          <a:custGeom>
            <a:avLst/>
            <a:gdLst>
              <a:gd name="connsiteX0" fmla="*/ 0 w 4791919"/>
              <a:gd name="connsiteY0" fmla="*/ 0 h 1893091"/>
              <a:gd name="connsiteX1" fmla="*/ 393539 w 4791919"/>
              <a:gd name="connsiteY1" fmla="*/ 972274 h 1893091"/>
              <a:gd name="connsiteX2" fmla="*/ 613458 w 4791919"/>
              <a:gd name="connsiteY2" fmla="*/ 1770927 h 1893091"/>
              <a:gd name="connsiteX3" fmla="*/ 2407534 w 4791919"/>
              <a:gd name="connsiteY3" fmla="*/ 1828800 h 1893091"/>
              <a:gd name="connsiteX4" fmla="*/ 3507129 w 4791919"/>
              <a:gd name="connsiteY4" fmla="*/ 1169043 h 1893091"/>
              <a:gd name="connsiteX5" fmla="*/ 4791919 w 4791919"/>
              <a:gd name="connsiteY5" fmla="*/ 335666 h 1893091"/>
              <a:gd name="connsiteX0" fmla="*/ 0 w 4791919"/>
              <a:gd name="connsiteY0" fmla="*/ 0 h 1828800"/>
              <a:gd name="connsiteX1" fmla="*/ 393539 w 4791919"/>
              <a:gd name="connsiteY1" fmla="*/ 972274 h 1828800"/>
              <a:gd name="connsiteX2" fmla="*/ 2407534 w 4791919"/>
              <a:gd name="connsiteY2" fmla="*/ 1828800 h 1828800"/>
              <a:gd name="connsiteX3" fmla="*/ 3507129 w 4791919"/>
              <a:gd name="connsiteY3" fmla="*/ 1169043 h 1828800"/>
              <a:gd name="connsiteX4" fmla="*/ 4791919 w 4791919"/>
              <a:gd name="connsiteY4" fmla="*/ 335666 h 1828800"/>
              <a:gd name="connsiteX0" fmla="*/ 0 w 4791919"/>
              <a:gd name="connsiteY0" fmla="*/ 0 h 1828800"/>
              <a:gd name="connsiteX1" fmla="*/ 2407534 w 4791919"/>
              <a:gd name="connsiteY1" fmla="*/ 1828800 h 1828800"/>
              <a:gd name="connsiteX2" fmla="*/ 3507129 w 4791919"/>
              <a:gd name="connsiteY2" fmla="*/ 1169043 h 1828800"/>
              <a:gd name="connsiteX3" fmla="*/ 4791919 w 4791919"/>
              <a:gd name="connsiteY3" fmla="*/ 335666 h 1828800"/>
              <a:gd name="connsiteX0" fmla="*/ 0 w 2384385"/>
              <a:gd name="connsiteY0" fmla="*/ 1493134 h 1493134"/>
              <a:gd name="connsiteX1" fmla="*/ 1099595 w 2384385"/>
              <a:gd name="connsiteY1" fmla="*/ 833377 h 1493134"/>
              <a:gd name="connsiteX2" fmla="*/ 2384385 w 2384385"/>
              <a:gd name="connsiteY2" fmla="*/ 0 h 149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4385" h="1493134">
                <a:moveTo>
                  <a:pt x="0" y="1493134"/>
                </a:moveTo>
                <a:cubicBezTo>
                  <a:pt x="482278" y="1392820"/>
                  <a:pt x="702198" y="1082233"/>
                  <a:pt x="1099595" y="833377"/>
                </a:cubicBezTo>
                <a:cubicBezTo>
                  <a:pt x="1496992" y="584521"/>
                  <a:pt x="1940688" y="292260"/>
                  <a:pt x="2384385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0EDA5C81-EEEB-F36B-C782-C89F92EB7EF3}"/>
              </a:ext>
            </a:extLst>
          </p:cNvPr>
          <p:cNvSpPr/>
          <p:nvPr/>
        </p:nvSpPr>
        <p:spPr>
          <a:xfrm>
            <a:off x="4503677" y="3972366"/>
            <a:ext cx="2754776" cy="2705533"/>
          </a:xfrm>
          <a:custGeom>
            <a:avLst/>
            <a:gdLst>
              <a:gd name="connsiteX0" fmla="*/ 0 w 2731626"/>
              <a:gd name="connsiteY0" fmla="*/ 1446835 h 2619168"/>
              <a:gd name="connsiteX1" fmla="*/ 833377 w 2731626"/>
              <a:gd name="connsiteY1" fmla="*/ 2257063 h 2619168"/>
              <a:gd name="connsiteX2" fmla="*/ 1435261 w 2731626"/>
              <a:gd name="connsiteY2" fmla="*/ 2546430 h 2619168"/>
              <a:gd name="connsiteX3" fmla="*/ 2442258 w 2731626"/>
              <a:gd name="connsiteY3" fmla="*/ 949124 h 2619168"/>
              <a:gd name="connsiteX4" fmla="*/ 2731626 w 2731626"/>
              <a:gd name="connsiteY4" fmla="*/ 0 h 2619168"/>
              <a:gd name="connsiteX0" fmla="*/ 0 w 2731626"/>
              <a:gd name="connsiteY0" fmla="*/ 1446835 h 2520338"/>
              <a:gd name="connsiteX1" fmla="*/ 833377 w 2731626"/>
              <a:gd name="connsiteY1" fmla="*/ 2257063 h 2520338"/>
              <a:gd name="connsiteX2" fmla="*/ 1666755 w 2731626"/>
              <a:gd name="connsiteY2" fmla="*/ 2430683 h 2520338"/>
              <a:gd name="connsiteX3" fmla="*/ 2442258 w 2731626"/>
              <a:gd name="connsiteY3" fmla="*/ 949124 h 2520338"/>
              <a:gd name="connsiteX4" fmla="*/ 2731626 w 2731626"/>
              <a:gd name="connsiteY4" fmla="*/ 0 h 2520338"/>
              <a:gd name="connsiteX0" fmla="*/ 0 w 2754776"/>
              <a:gd name="connsiteY0" fmla="*/ 1632030 h 2705533"/>
              <a:gd name="connsiteX1" fmla="*/ 833377 w 2754776"/>
              <a:gd name="connsiteY1" fmla="*/ 2442258 h 2705533"/>
              <a:gd name="connsiteX2" fmla="*/ 1666755 w 2754776"/>
              <a:gd name="connsiteY2" fmla="*/ 2615878 h 2705533"/>
              <a:gd name="connsiteX3" fmla="*/ 2442258 w 2754776"/>
              <a:gd name="connsiteY3" fmla="*/ 1134319 h 2705533"/>
              <a:gd name="connsiteX4" fmla="*/ 2754776 w 2754776"/>
              <a:gd name="connsiteY4" fmla="*/ 0 h 270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776" h="2705533">
                <a:moveTo>
                  <a:pt x="0" y="1632030"/>
                </a:moveTo>
                <a:cubicBezTo>
                  <a:pt x="297083" y="1945511"/>
                  <a:pt x="555585" y="2278283"/>
                  <a:pt x="833377" y="2442258"/>
                </a:cubicBezTo>
                <a:cubicBezTo>
                  <a:pt x="1111169" y="2606233"/>
                  <a:pt x="1398608" y="2833868"/>
                  <a:pt x="1666755" y="2615878"/>
                </a:cubicBezTo>
                <a:cubicBezTo>
                  <a:pt x="1934902" y="2397888"/>
                  <a:pt x="2226197" y="1558724"/>
                  <a:pt x="2442258" y="1134319"/>
                </a:cubicBezTo>
                <a:cubicBezTo>
                  <a:pt x="2658319" y="709914"/>
                  <a:pt x="2718122" y="262359"/>
                  <a:pt x="2754776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A43C96-D046-FBA0-1E10-564BF7B20815}"/>
              </a:ext>
            </a:extLst>
          </p:cNvPr>
          <p:cNvSpPr txBox="1"/>
          <p:nvPr/>
        </p:nvSpPr>
        <p:spPr>
          <a:xfrm>
            <a:off x="1424811" y="2965370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25%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EA8B54-0B22-6D79-1035-D66A5B2AE1AD}"/>
              </a:ext>
            </a:extLst>
          </p:cNvPr>
          <p:cNvSpPr txBox="1"/>
          <p:nvPr/>
        </p:nvSpPr>
        <p:spPr>
          <a:xfrm>
            <a:off x="2491611" y="3383988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25%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BFB2C7-D65B-B19C-8961-B2BE19FF8ACC}"/>
              </a:ext>
            </a:extLst>
          </p:cNvPr>
          <p:cNvSpPr txBox="1"/>
          <p:nvPr/>
        </p:nvSpPr>
        <p:spPr>
          <a:xfrm>
            <a:off x="1787484" y="4601259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50%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BE861F-8203-1177-25C1-4AE6AB66013D}"/>
              </a:ext>
            </a:extLst>
          </p:cNvPr>
          <p:cNvSpPr txBox="1"/>
          <p:nvPr/>
        </p:nvSpPr>
        <p:spPr>
          <a:xfrm>
            <a:off x="5076622" y="5332392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C413BB-A1F8-9183-D97E-784F243BD4D8}"/>
              </a:ext>
            </a:extLst>
          </p:cNvPr>
          <p:cNvSpPr txBox="1"/>
          <p:nvPr/>
        </p:nvSpPr>
        <p:spPr>
          <a:xfrm>
            <a:off x="4418795" y="6075101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50%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2C3009D3-BD8C-D943-6B9A-56AA658CF5F1}"/>
              </a:ext>
            </a:extLst>
          </p:cNvPr>
          <p:cNvSpPr/>
          <p:nvPr/>
        </p:nvSpPr>
        <p:spPr>
          <a:xfrm>
            <a:off x="2077369" y="3889652"/>
            <a:ext cx="2380009" cy="1771346"/>
          </a:xfrm>
          <a:custGeom>
            <a:avLst/>
            <a:gdLst>
              <a:gd name="connsiteX0" fmla="*/ 0 w 2569579"/>
              <a:gd name="connsiteY0" fmla="*/ 0 h 1815951"/>
              <a:gd name="connsiteX1" fmla="*/ 567159 w 2569579"/>
              <a:gd name="connsiteY1" fmla="*/ 902825 h 1815951"/>
              <a:gd name="connsiteX2" fmla="*/ 706055 w 2569579"/>
              <a:gd name="connsiteY2" fmla="*/ 1724627 h 1815951"/>
              <a:gd name="connsiteX3" fmla="*/ 2569579 w 2569579"/>
              <a:gd name="connsiteY3" fmla="*/ 1759351 h 1815951"/>
              <a:gd name="connsiteX0" fmla="*/ 0 w 2380009"/>
              <a:gd name="connsiteY0" fmla="*/ 0 h 1771346"/>
              <a:gd name="connsiteX1" fmla="*/ 377589 w 2380009"/>
              <a:gd name="connsiteY1" fmla="*/ 858220 h 1771346"/>
              <a:gd name="connsiteX2" fmla="*/ 516485 w 2380009"/>
              <a:gd name="connsiteY2" fmla="*/ 1680022 h 1771346"/>
              <a:gd name="connsiteX3" fmla="*/ 2380009 w 2380009"/>
              <a:gd name="connsiteY3" fmla="*/ 1714746 h 177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009" h="1771346">
                <a:moveTo>
                  <a:pt x="0" y="0"/>
                </a:moveTo>
                <a:cubicBezTo>
                  <a:pt x="224741" y="307693"/>
                  <a:pt x="291508" y="578217"/>
                  <a:pt x="377589" y="858220"/>
                </a:cubicBezTo>
                <a:cubicBezTo>
                  <a:pt x="463670" y="1138223"/>
                  <a:pt x="182748" y="1537268"/>
                  <a:pt x="516485" y="1680022"/>
                </a:cubicBezTo>
                <a:cubicBezTo>
                  <a:pt x="850222" y="1822776"/>
                  <a:pt x="1615115" y="1768761"/>
                  <a:pt x="2380009" y="1714746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223469EB-F58F-4A33-2EB3-D721B36AF8F1}"/>
              </a:ext>
            </a:extLst>
          </p:cNvPr>
          <p:cNvSpPr/>
          <p:nvPr/>
        </p:nvSpPr>
        <p:spPr>
          <a:xfrm>
            <a:off x="996548" y="3613552"/>
            <a:ext cx="954832" cy="244971"/>
          </a:xfrm>
          <a:custGeom>
            <a:avLst/>
            <a:gdLst>
              <a:gd name="connsiteX0" fmla="*/ 0 w 879676"/>
              <a:gd name="connsiteY0" fmla="*/ 11575 h 219919"/>
              <a:gd name="connsiteX1" fmla="*/ 474562 w 879676"/>
              <a:gd name="connsiteY1" fmla="*/ 23149 h 219919"/>
              <a:gd name="connsiteX2" fmla="*/ 879676 w 879676"/>
              <a:gd name="connsiteY2" fmla="*/ 219919 h 219919"/>
              <a:gd name="connsiteX0" fmla="*/ 0 w 954832"/>
              <a:gd name="connsiteY0" fmla="*/ 11575 h 244971"/>
              <a:gd name="connsiteX1" fmla="*/ 474562 w 954832"/>
              <a:gd name="connsiteY1" fmla="*/ 23149 h 244971"/>
              <a:gd name="connsiteX2" fmla="*/ 954832 w 954832"/>
              <a:gd name="connsiteY2" fmla="*/ 244971 h 24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4832" h="244971">
                <a:moveTo>
                  <a:pt x="0" y="11575"/>
                </a:moveTo>
                <a:cubicBezTo>
                  <a:pt x="163974" y="0"/>
                  <a:pt x="327949" y="-11575"/>
                  <a:pt x="474562" y="23149"/>
                </a:cubicBezTo>
                <a:cubicBezTo>
                  <a:pt x="621175" y="57873"/>
                  <a:pt x="825581" y="163948"/>
                  <a:pt x="954832" y="244971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E2C632-F93A-3592-7C6C-8DFD96E8CC83}"/>
              </a:ext>
            </a:extLst>
          </p:cNvPr>
          <p:cNvGrpSpPr/>
          <p:nvPr/>
        </p:nvGrpSpPr>
        <p:grpSpPr>
          <a:xfrm>
            <a:off x="7597271" y="4563254"/>
            <a:ext cx="612000" cy="612000"/>
            <a:chOff x="3804415" y="2069685"/>
            <a:chExt cx="612000" cy="612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01D23F-9D04-3DA7-8B20-BD25B83AE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1979" y="2078183"/>
              <a:ext cx="597600" cy="597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68932CC2-1892-E3AE-B54A-C94463454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04415" y="2069685"/>
              <a:ext cx="612000" cy="612000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C518737-F037-649D-EAD7-612291E0E2DF}"/>
              </a:ext>
            </a:extLst>
          </p:cNvPr>
          <p:cNvSpPr txBox="1"/>
          <p:nvPr/>
        </p:nvSpPr>
        <p:spPr>
          <a:xfrm>
            <a:off x="8237348" y="4925955"/>
            <a:ext cx="45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 dirty="0"/>
              <a:t>R15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F9BCB9D-4B2B-90D1-26C5-864E34207C3C}"/>
              </a:ext>
            </a:extLst>
          </p:cNvPr>
          <p:cNvCxnSpPr>
            <a:cxnSpLocks/>
          </p:cNvCxnSpPr>
          <p:nvPr/>
        </p:nvCxnSpPr>
        <p:spPr>
          <a:xfrm>
            <a:off x="5705938" y="3003677"/>
            <a:ext cx="1968726" cy="16437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B568D2-0FE9-07EC-BAAC-2CC7E7AA2FBE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5974212" y="4733240"/>
            <a:ext cx="1623059" cy="13601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>
            <a:extLst>
              <a:ext uri="{FF2B5EF4-FFF2-40B4-BE49-F238E27FC236}">
                <a16:creationId xmlns:a16="http://schemas.microsoft.com/office/drawing/2014/main" id="{0450F2BC-851A-7909-FAC6-9BE6A0D91610}"/>
              </a:ext>
            </a:extLst>
          </p:cNvPr>
          <p:cNvSpPr/>
          <p:nvPr/>
        </p:nvSpPr>
        <p:spPr>
          <a:xfrm>
            <a:off x="6205157" y="5174008"/>
            <a:ext cx="1578336" cy="1379514"/>
          </a:xfrm>
          <a:custGeom>
            <a:avLst/>
            <a:gdLst>
              <a:gd name="connsiteX0" fmla="*/ 0 w 2488557"/>
              <a:gd name="connsiteY0" fmla="*/ 2257064 h 2257064"/>
              <a:gd name="connsiteX1" fmla="*/ 2488557 w 2488557"/>
              <a:gd name="connsiteY1" fmla="*/ 0 h 225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8557" h="2257064">
                <a:moveTo>
                  <a:pt x="0" y="2257064"/>
                </a:moveTo>
                <a:cubicBezTo>
                  <a:pt x="1022430" y="1278038"/>
                  <a:pt x="2044861" y="299013"/>
                  <a:pt x="2488557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C3572950-4ADF-323D-FC70-8A070B77D025}"/>
              </a:ext>
            </a:extLst>
          </p:cNvPr>
          <p:cNvSpPr/>
          <p:nvPr/>
        </p:nvSpPr>
        <p:spPr>
          <a:xfrm flipV="1">
            <a:off x="5844003" y="4771020"/>
            <a:ext cx="1770409" cy="193119"/>
          </a:xfrm>
          <a:custGeom>
            <a:avLst/>
            <a:gdLst>
              <a:gd name="connsiteX0" fmla="*/ 0 w 2488557"/>
              <a:gd name="connsiteY0" fmla="*/ 2257064 h 2257064"/>
              <a:gd name="connsiteX1" fmla="*/ 2488557 w 2488557"/>
              <a:gd name="connsiteY1" fmla="*/ 0 h 225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8557" h="2257064">
                <a:moveTo>
                  <a:pt x="0" y="2257064"/>
                </a:moveTo>
                <a:cubicBezTo>
                  <a:pt x="1022430" y="1278038"/>
                  <a:pt x="2044861" y="299013"/>
                  <a:pt x="2488557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6BCA988B-C8A5-DC46-10DF-F2749362BDC3}"/>
              </a:ext>
            </a:extLst>
          </p:cNvPr>
          <p:cNvSpPr/>
          <p:nvPr/>
        </p:nvSpPr>
        <p:spPr>
          <a:xfrm>
            <a:off x="7489945" y="1587982"/>
            <a:ext cx="575525" cy="2934667"/>
          </a:xfrm>
          <a:custGeom>
            <a:avLst/>
            <a:gdLst>
              <a:gd name="connsiteX0" fmla="*/ 0 w 1192193"/>
              <a:gd name="connsiteY0" fmla="*/ 0 h 1840374"/>
              <a:gd name="connsiteX1" fmla="*/ 1192193 w 1192193"/>
              <a:gd name="connsiteY1" fmla="*/ 1840374 h 184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2193" h="1840374">
                <a:moveTo>
                  <a:pt x="0" y="0"/>
                </a:moveTo>
                <a:lnTo>
                  <a:pt x="1192193" y="1840374"/>
                </a:ln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ADA21F-4604-C68F-018F-C115B8218672}"/>
              </a:ext>
            </a:extLst>
          </p:cNvPr>
          <p:cNvSpPr txBox="1"/>
          <p:nvPr/>
        </p:nvSpPr>
        <p:spPr>
          <a:xfrm>
            <a:off x="6923393" y="5987088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50%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54E222A-B376-02DC-1F38-E9F49CB6398A}"/>
              </a:ext>
            </a:extLst>
          </p:cNvPr>
          <p:cNvSpPr txBox="1"/>
          <p:nvPr/>
        </p:nvSpPr>
        <p:spPr>
          <a:xfrm>
            <a:off x="7304185" y="2148649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50%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69A34B-CE4C-B71E-8E1C-5C0F07870AB1}"/>
              </a:ext>
            </a:extLst>
          </p:cNvPr>
          <p:cNvSpPr txBox="1"/>
          <p:nvPr/>
        </p:nvSpPr>
        <p:spPr>
          <a:xfrm>
            <a:off x="6104935" y="4693809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50%</a:t>
            </a: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C21B49E6-0B83-9E58-CED5-B2D2F3E98BE4}"/>
              </a:ext>
            </a:extLst>
          </p:cNvPr>
          <p:cNvSpPr/>
          <p:nvPr/>
        </p:nvSpPr>
        <p:spPr>
          <a:xfrm>
            <a:off x="5744098" y="2562186"/>
            <a:ext cx="2053968" cy="2021590"/>
          </a:xfrm>
          <a:custGeom>
            <a:avLst/>
            <a:gdLst>
              <a:gd name="connsiteX0" fmla="*/ 0 w 1192193"/>
              <a:gd name="connsiteY0" fmla="*/ 0 h 1840374"/>
              <a:gd name="connsiteX1" fmla="*/ 1192193 w 1192193"/>
              <a:gd name="connsiteY1" fmla="*/ 1840374 h 184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2193" h="1840374">
                <a:moveTo>
                  <a:pt x="0" y="0"/>
                </a:moveTo>
                <a:lnTo>
                  <a:pt x="1192193" y="1840374"/>
                </a:ln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108E2D1-0B3B-7A60-4639-736286130407}"/>
              </a:ext>
            </a:extLst>
          </p:cNvPr>
          <p:cNvSpPr txBox="1"/>
          <p:nvPr/>
        </p:nvSpPr>
        <p:spPr>
          <a:xfrm>
            <a:off x="6198520" y="2402586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50%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48F002-FCF7-3B53-4431-9D8C76958BAD}"/>
              </a:ext>
            </a:extLst>
          </p:cNvPr>
          <p:cNvSpPr txBox="1"/>
          <p:nvPr/>
        </p:nvSpPr>
        <p:spPr>
          <a:xfrm>
            <a:off x="9569538" y="5419506"/>
            <a:ext cx="333425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X%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1D4D40-9C02-2862-E071-A0BD1BFCEB24}"/>
              </a:ext>
            </a:extLst>
          </p:cNvPr>
          <p:cNvSpPr txBox="1"/>
          <p:nvPr/>
        </p:nvSpPr>
        <p:spPr>
          <a:xfrm>
            <a:off x="10015165" y="5425291"/>
            <a:ext cx="171305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= the local split percentage at a junction node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A0F2D94-0F6F-7DB5-74E5-2B8DB08B9398}"/>
              </a:ext>
            </a:extLst>
          </p:cNvPr>
          <p:cNvSpPr txBox="1"/>
          <p:nvPr/>
        </p:nvSpPr>
        <p:spPr>
          <a:xfrm>
            <a:off x="6207978" y="5596634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50%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8CC274-3574-D431-5CFC-ECD0D5E3D3E1}"/>
              </a:ext>
            </a:extLst>
          </p:cNvPr>
          <p:cNvSpPr txBox="1"/>
          <p:nvPr/>
        </p:nvSpPr>
        <p:spPr>
          <a:xfrm>
            <a:off x="7903635" y="2916649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50%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6FCB34A-1907-B928-EFEF-F0F99335056C}"/>
              </a:ext>
            </a:extLst>
          </p:cNvPr>
          <p:cNvSpPr txBox="1"/>
          <p:nvPr/>
        </p:nvSpPr>
        <p:spPr>
          <a:xfrm>
            <a:off x="5944065" y="4083786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/>
              <a:t>50%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83223EC-1D59-4DCC-A230-38EDFB34A170}"/>
              </a:ext>
            </a:extLst>
          </p:cNvPr>
          <p:cNvSpPr txBox="1"/>
          <p:nvPr/>
        </p:nvSpPr>
        <p:spPr>
          <a:xfrm>
            <a:off x="5977519" y="2890605"/>
            <a:ext cx="453650" cy="276999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50%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49FE428-7E8C-ED49-6D1E-0734EA686158}"/>
              </a:ext>
            </a:extLst>
          </p:cNvPr>
          <p:cNvSpPr txBox="1"/>
          <p:nvPr/>
        </p:nvSpPr>
        <p:spPr>
          <a:xfrm>
            <a:off x="9043895" y="3400386"/>
            <a:ext cx="2871023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Suppose R15 is “as good as” R12 as an egress.</a:t>
            </a:r>
          </a:p>
          <a:p>
            <a:pPr algn="l">
              <a:spcBef>
                <a:spcPts val="600"/>
              </a:spcBef>
            </a:pPr>
            <a:r>
              <a:rPr lang="en-US" dirty="0"/>
              <a:t>R15 can be accommodated by the MPTE DAG with relatively little extra state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89402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9" grpId="0" animBg="1"/>
      <p:bldP spid="64" grpId="0" animBg="1"/>
      <p:bldP spid="66" grpId="0" animBg="1"/>
      <p:bldP spid="68" grpId="0" animBg="1"/>
      <p:bldP spid="71" grpId="0" animBg="1"/>
      <p:bldP spid="74" grpId="0" animBg="1"/>
      <p:bldP spid="55" grpId="0" animBg="1"/>
      <p:bldP spid="87" grpId="0" animBg="1"/>
      <p:bldP spid="1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B308B-6BBD-8D07-A71E-A868B54BA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36C4-BEB0-0DE6-80BD-7CF35164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to our machine-learning cluster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E63BCA8-6F94-E7C1-C84F-D649B2D2B327}"/>
              </a:ext>
            </a:extLst>
          </p:cNvPr>
          <p:cNvSpPr/>
          <p:nvPr/>
        </p:nvSpPr>
        <p:spPr>
          <a:xfrm>
            <a:off x="8848915" y="879677"/>
            <a:ext cx="2953079" cy="12466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 network has been purpose-engineered for ECMP. Can traffic engineering also help?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3C532F-ADEC-0AC7-74BD-3931C932E825}"/>
              </a:ext>
            </a:extLst>
          </p:cNvPr>
          <p:cNvSpPr>
            <a:spLocks noChangeAspect="1"/>
          </p:cNvSpPr>
          <p:nvPr/>
        </p:nvSpPr>
        <p:spPr>
          <a:xfrm>
            <a:off x="1240221" y="2159305"/>
            <a:ext cx="851338" cy="851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SS1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E3D72C-98B9-0B22-03D3-830B5F2330D5}"/>
              </a:ext>
            </a:extLst>
          </p:cNvPr>
          <p:cNvSpPr>
            <a:spLocks noChangeAspect="1"/>
          </p:cNvSpPr>
          <p:nvPr/>
        </p:nvSpPr>
        <p:spPr>
          <a:xfrm>
            <a:off x="1240221" y="4945937"/>
            <a:ext cx="851338" cy="851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SS3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768E1F-052C-962A-9B17-67DAF2F8E647}"/>
              </a:ext>
            </a:extLst>
          </p:cNvPr>
          <p:cNvSpPr>
            <a:spLocks noChangeAspect="1"/>
          </p:cNvSpPr>
          <p:nvPr/>
        </p:nvSpPr>
        <p:spPr>
          <a:xfrm>
            <a:off x="1240221" y="3552621"/>
            <a:ext cx="851338" cy="851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SS2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4BC649-7285-A91B-2716-23A206C8B03B}"/>
              </a:ext>
            </a:extLst>
          </p:cNvPr>
          <p:cNvSpPr>
            <a:spLocks noChangeAspect="1"/>
          </p:cNvSpPr>
          <p:nvPr/>
        </p:nvSpPr>
        <p:spPr>
          <a:xfrm>
            <a:off x="4225095" y="2159305"/>
            <a:ext cx="851338" cy="85133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A7AEEE-A6A4-20D8-F780-BF1651A0F9EC}"/>
              </a:ext>
            </a:extLst>
          </p:cNvPr>
          <p:cNvSpPr>
            <a:spLocks noChangeAspect="1"/>
          </p:cNvSpPr>
          <p:nvPr/>
        </p:nvSpPr>
        <p:spPr>
          <a:xfrm>
            <a:off x="4225095" y="3552621"/>
            <a:ext cx="851338" cy="85133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C5F977-4827-36F4-254C-BE71F03296A3}"/>
              </a:ext>
            </a:extLst>
          </p:cNvPr>
          <p:cNvSpPr>
            <a:spLocks noChangeAspect="1"/>
          </p:cNvSpPr>
          <p:nvPr/>
        </p:nvSpPr>
        <p:spPr>
          <a:xfrm>
            <a:off x="4225095" y="4945937"/>
            <a:ext cx="851338" cy="85133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72CB54-B8A6-A4A0-864C-D1561C1DF24E}"/>
              </a:ext>
            </a:extLst>
          </p:cNvPr>
          <p:cNvSpPr>
            <a:spLocks noChangeAspect="1"/>
          </p:cNvSpPr>
          <p:nvPr/>
        </p:nvSpPr>
        <p:spPr>
          <a:xfrm>
            <a:off x="7209969" y="1160827"/>
            <a:ext cx="851338" cy="851338"/>
          </a:xfrm>
          <a:prstGeom prst="ellipse">
            <a:avLst/>
          </a:prstGeom>
          <a:pattFill prst="pct90">
            <a:fgClr>
              <a:schemeClr val="accent5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84F060-EC09-FC6B-0F45-5EDFCA1D36A9}"/>
              </a:ext>
            </a:extLst>
          </p:cNvPr>
          <p:cNvSpPr>
            <a:spLocks noChangeAspect="1"/>
          </p:cNvSpPr>
          <p:nvPr/>
        </p:nvSpPr>
        <p:spPr>
          <a:xfrm>
            <a:off x="7209969" y="2743044"/>
            <a:ext cx="851338" cy="851338"/>
          </a:xfrm>
          <a:prstGeom prst="ellipse">
            <a:avLst/>
          </a:prstGeom>
          <a:pattFill prst="pct90">
            <a:fgClr>
              <a:schemeClr val="accent5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16F972-BEC2-8D62-DE7F-697A87865B38}"/>
              </a:ext>
            </a:extLst>
          </p:cNvPr>
          <p:cNvSpPr>
            <a:spLocks noChangeAspect="1"/>
          </p:cNvSpPr>
          <p:nvPr/>
        </p:nvSpPr>
        <p:spPr>
          <a:xfrm>
            <a:off x="7209969" y="5907478"/>
            <a:ext cx="851338" cy="851338"/>
          </a:xfrm>
          <a:prstGeom prst="ellipse">
            <a:avLst/>
          </a:prstGeom>
          <a:pattFill prst="solidDmnd">
            <a:fgClr>
              <a:srgbClr val="FF0000"/>
            </a:fgClr>
            <a:bgClr>
              <a:srgbClr val="002060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697640-2240-4672-A164-B30DB6DE6408}"/>
              </a:ext>
            </a:extLst>
          </p:cNvPr>
          <p:cNvSpPr>
            <a:spLocks noChangeAspect="1"/>
          </p:cNvSpPr>
          <p:nvPr/>
        </p:nvSpPr>
        <p:spPr>
          <a:xfrm>
            <a:off x="7209969" y="4325261"/>
            <a:ext cx="851338" cy="851338"/>
          </a:xfrm>
          <a:prstGeom prst="ellipse">
            <a:avLst/>
          </a:prstGeom>
          <a:pattFill prst="solidDmnd">
            <a:fgClr>
              <a:srgbClr val="FF0000"/>
            </a:fgClr>
            <a:bgClr>
              <a:srgbClr val="002060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4AA2FA-6006-353F-ABC2-AE325F344990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2091559" y="2584974"/>
            <a:ext cx="21335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C1C790-FE5F-EDB2-F21C-FA632B975626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2091559" y="2584974"/>
            <a:ext cx="2133536" cy="13933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0CAEFD-E130-E25F-7BE4-C234B51B797A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2091559" y="2584974"/>
            <a:ext cx="2133536" cy="13933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C50FE1-AB47-1325-D254-AF28F9D16C52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>
            <a:off x="2091559" y="2584974"/>
            <a:ext cx="2133536" cy="27866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D4D46-C25C-8E94-C842-D3DDCFF66FF8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2091559" y="3978290"/>
            <a:ext cx="21335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3916C-1592-D29E-8572-E5E6FFBED006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2091559" y="3978290"/>
            <a:ext cx="2133536" cy="13933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CCC019-AA12-9970-7710-FA5C60F8AB88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091559" y="3978290"/>
            <a:ext cx="2133536" cy="13933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451B17-15A3-13CD-9695-8886F69557E1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>
            <a:off x="2091559" y="5371606"/>
            <a:ext cx="21335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2A6FB9-7CB2-310F-040F-80CBF3AA06EE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2091559" y="2584974"/>
            <a:ext cx="2133536" cy="27866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4A6306C-FB63-894D-F981-B68D93AA899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5076433" y="1586496"/>
            <a:ext cx="2133536" cy="99847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A3602ED-EEB1-2B8A-0211-617B1C6132C4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>
            <a:off x="5076433" y="5371606"/>
            <a:ext cx="2133536" cy="961541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C96E382-3327-266A-14DE-F3CE5D1731C1}"/>
              </a:ext>
            </a:extLst>
          </p:cNvPr>
          <p:cNvSpPr txBox="1"/>
          <p:nvPr/>
        </p:nvSpPr>
        <p:spPr>
          <a:xfrm rot="16200000">
            <a:off x="5865168" y="3608957"/>
            <a:ext cx="46166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480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40100D-7DBB-6962-5EC2-F9F920EE094B}"/>
              </a:ext>
            </a:extLst>
          </p:cNvPr>
          <p:cNvCxnSpPr>
            <a:cxnSpLocks/>
          </p:cNvCxnSpPr>
          <p:nvPr/>
        </p:nvCxnSpPr>
        <p:spPr>
          <a:xfrm>
            <a:off x="833377" y="3978290"/>
            <a:ext cx="7766613" cy="0"/>
          </a:xfrm>
          <a:prstGeom prst="line">
            <a:avLst/>
          </a:prstGeom>
          <a:ln w="38100">
            <a:gradFill flip="none" rotWithShape="1">
              <a:gsLst>
                <a:gs pos="20000">
                  <a:srgbClr val="FF0000"/>
                </a:gs>
                <a:gs pos="77000">
                  <a:srgbClr val="002060"/>
                </a:gs>
              </a:gsLst>
              <a:path path="rect">
                <a:fillToRect l="100000" t="100000"/>
              </a:path>
              <a:tileRect r="-100000" b="-10000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7696B16-1E36-F235-9D6B-7AFC2C969D0F}"/>
              </a:ext>
            </a:extLst>
          </p:cNvPr>
          <p:cNvSpPr/>
          <p:nvPr/>
        </p:nvSpPr>
        <p:spPr>
          <a:xfrm>
            <a:off x="8848915" y="4135121"/>
            <a:ext cx="2953079" cy="10796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YES, if the cluster is split among multiple ML inference workloads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6B9CF98-3F70-C396-158B-1F7FD6EAD60E}"/>
              </a:ext>
            </a:extLst>
          </p:cNvPr>
          <p:cNvSpPr/>
          <p:nvPr/>
        </p:nvSpPr>
        <p:spPr>
          <a:xfrm>
            <a:off x="8848914" y="2628886"/>
            <a:ext cx="2953079" cy="10796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NO, if the entire cluster is working on a single giant (LLM?) training task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A3449E5-B66B-1799-C79F-2A1B81077233}"/>
              </a:ext>
            </a:extLst>
          </p:cNvPr>
          <p:cNvSpPr/>
          <p:nvPr/>
        </p:nvSpPr>
        <p:spPr>
          <a:xfrm>
            <a:off x="8848914" y="5549162"/>
            <a:ext cx="2953079" cy="10796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COLOR the routers and CPUs/GPUs, and reserve resources appropriately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87DDFBF-BA2B-ABC1-9E63-D3D9471CF714}"/>
              </a:ext>
            </a:extLst>
          </p:cNvPr>
          <p:cNvSpPr/>
          <p:nvPr/>
        </p:nvSpPr>
        <p:spPr>
          <a:xfrm>
            <a:off x="485639" y="5925656"/>
            <a:ext cx="5345376" cy="684400"/>
          </a:xfrm>
          <a:prstGeom prst="roundRect">
            <a:avLst/>
          </a:prstGeom>
          <a:solidFill>
            <a:srgbClr val="E872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 a network </a:t>
            </a:r>
            <a:r>
              <a:rPr lang="en-US" u="sng" dirty="0"/>
              <a:t>engineered for ECMP</a:t>
            </a:r>
            <a:r>
              <a:rPr lang="en-US" dirty="0"/>
              <a:t> can benefit from multipath TE (</a:t>
            </a:r>
            <a:r>
              <a:rPr lang="en-US" i="1" dirty="0"/>
              <a:t>but not from single-path TE!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5495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29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3D47E-5636-A665-AA2B-302A255F7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21AE7-0479-596E-AE55-90150FB814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365707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5B398-2137-C414-A82F-C15EAD27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</a:p>
        </p:txBody>
      </p:sp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79BE275F-A340-8C57-322B-0F0AE7CE6747}"/>
              </a:ext>
            </a:extLst>
          </p:cNvPr>
          <p:cNvSpPr/>
          <p:nvPr/>
        </p:nvSpPr>
        <p:spPr>
          <a:xfrm>
            <a:off x="2233913" y="1724627"/>
            <a:ext cx="2928395" cy="1704373"/>
          </a:xfrm>
          <a:prstGeom prst="downArrowCallout">
            <a:avLst>
              <a:gd name="adj1" fmla="val 14655"/>
              <a:gd name="adj2" fmla="val 17529"/>
              <a:gd name="adj3" fmla="val 18678"/>
              <a:gd name="adj4" fmla="val 73069"/>
            </a:avLst>
          </a:prstGeom>
          <a:solidFill>
            <a:srgbClr val="E872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 can meaningfully add multipath to Traffic Engineering, getting the best of both worlds</a:t>
            </a:r>
          </a:p>
        </p:txBody>
      </p:sp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6D2D1EB5-E50D-C8E4-02A3-151103C113B7}"/>
              </a:ext>
            </a:extLst>
          </p:cNvPr>
          <p:cNvSpPr/>
          <p:nvPr/>
        </p:nvSpPr>
        <p:spPr>
          <a:xfrm>
            <a:off x="7029694" y="1724627"/>
            <a:ext cx="2928395" cy="1704373"/>
          </a:xfrm>
          <a:prstGeom prst="downArrowCallout">
            <a:avLst>
              <a:gd name="adj1" fmla="val 14655"/>
              <a:gd name="adj2" fmla="val 17529"/>
              <a:gd name="adj3" fmla="val 18678"/>
              <a:gd name="adj4" fmla="val 73069"/>
            </a:avLst>
          </a:prstGeom>
          <a:solidFill>
            <a:srgbClr val="E872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 can meaningfully add Traffic Engineering to a network engineered for ECMP, and get new value</a:t>
            </a:r>
          </a:p>
        </p:txBody>
      </p:sp>
      <p:sp>
        <p:nvSpPr>
          <p:cNvPr id="10" name="Down Arrow Callout 9">
            <a:extLst>
              <a:ext uri="{FF2B5EF4-FFF2-40B4-BE49-F238E27FC236}">
                <a16:creationId xmlns:a16="http://schemas.microsoft.com/office/drawing/2014/main" id="{B4F96F91-D214-3BA5-9A0B-38E427914202}"/>
              </a:ext>
            </a:extLst>
          </p:cNvPr>
          <p:cNvSpPr/>
          <p:nvPr/>
        </p:nvSpPr>
        <p:spPr>
          <a:xfrm>
            <a:off x="3069220" y="3571403"/>
            <a:ext cx="6053559" cy="914400"/>
          </a:xfrm>
          <a:prstGeom prst="downArrowCallout">
            <a:avLst/>
          </a:prstGeom>
          <a:solidFill>
            <a:srgbClr val="7030A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Both paths lead to Multipath Traffic Engineering (MPTE)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CDD196-5616-5924-26E9-3ED5CB121B16}"/>
              </a:ext>
            </a:extLst>
          </p:cNvPr>
          <p:cNvSpPr/>
          <p:nvPr/>
        </p:nvSpPr>
        <p:spPr>
          <a:xfrm>
            <a:off x="4401271" y="4628206"/>
            <a:ext cx="3389455" cy="1332756"/>
          </a:xfrm>
          <a:prstGeom prst="rect">
            <a:avLst/>
          </a:prstGeom>
          <a:solidFill>
            <a:srgbClr val="2D6A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With the lessons learned from hard-earned experience, we can build a much more robust and scalable protocol for MPTE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9AAB6A82-002E-5CFE-8B81-E11D560BA71E}"/>
              </a:ext>
            </a:extLst>
          </p:cNvPr>
          <p:cNvSpPr/>
          <p:nvPr/>
        </p:nvSpPr>
        <p:spPr>
          <a:xfrm>
            <a:off x="245884" y="5177481"/>
            <a:ext cx="3666359" cy="1178898"/>
          </a:xfrm>
          <a:prstGeom prst="hexagon">
            <a:avLst/>
          </a:prstGeom>
          <a:solidFill>
            <a:srgbClr val="FF4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goal is to make you (re)consider TE. Hopefully, I’ve accomplished that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56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4C78-F836-E280-2605-399AA33A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113CC-5D19-A1B0-D4B0-87AF25ABA6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IETF draft: </a:t>
            </a:r>
          </a:p>
          <a:p>
            <a:pPr lvl="1"/>
            <a:r>
              <a:rPr lang="en-US" dirty="0">
                <a:hlinkClick r:id="rId2"/>
              </a:rPr>
              <a:t>https://datatracker.ietf.org/doc/draft-kompella-teas-mpte/</a:t>
            </a:r>
            <a:endParaRPr lang="en-US" dirty="0"/>
          </a:p>
          <a:p>
            <a:pPr lvl="1"/>
            <a:r>
              <a:rPr lang="en-US" dirty="0"/>
              <a:t>More drafts to come on signaling and PCEP details, as well as YANG models</a:t>
            </a:r>
          </a:p>
          <a:p>
            <a:r>
              <a:rPr lang="en-US" dirty="0"/>
              <a:t> Recording of MPTE presentation at MPLS World Congress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3"/>
              </a:rPr>
              <a:t>https://player.vimeo.com/video/1069205740?autoplay=1</a:t>
            </a:r>
            <a:endParaRPr lang="en-US" dirty="0"/>
          </a:p>
          <a:p>
            <a:pPr marL="3460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2789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8653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86779-0C0E-FE99-0CE6-54E6EE823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9044" y="376905"/>
            <a:ext cx="10093909" cy="1359693"/>
          </a:xfrm>
        </p:spPr>
        <p:txBody>
          <a:bodyPr/>
          <a:lstStyle/>
          <a:p>
            <a:pPr algn="ctr"/>
            <a:r>
              <a:rPr lang="en-US"/>
              <a:t>Goals of Traffic Management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888715-C70A-3F31-B689-1C637A36B3AF}"/>
              </a:ext>
            </a:extLst>
          </p:cNvPr>
          <p:cNvSpPr/>
          <p:nvPr/>
        </p:nvSpPr>
        <p:spPr>
          <a:xfrm>
            <a:off x="4834567" y="1851425"/>
            <a:ext cx="2522864" cy="10949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Meet customer requirements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5AFBAA-E032-3B29-D612-98FD288004D9}"/>
              </a:ext>
            </a:extLst>
          </p:cNvPr>
          <p:cNvGrpSpPr/>
          <p:nvPr/>
        </p:nvGrpSpPr>
        <p:grpSpPr>
          <a:xfrm>
            <a:off x="883184" y="4711446"/>
            <a:ext cx="2249278" cy="1542360"/>
            <a:chOff x="3160004" y="4392845"/>
            <a:chExt cx="2249278" cy="15423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F0401AC-18BB-AFBE-5357-419E29C94F62}"/>
                </a:ext>
              </a:extLst>
            </p:cNvPr>
            <p:cNvSpPr/>
            <p:nvPr/>
          </p:nvSpPr>
          <p:spPr>
            <a:xfrm>
              <a:off x="3160005" y="4392845"/>
              <a:ext cx="2249277" cy="771180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Handle (temporary) traffic surges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B94FEEB-2839-8E1D-263D-F7C8911B2258}"/>
                </a:ext>
              </a:extLst>
            </p:cNvPr>
            <p:cNvSpPr/>
            <p:nvPr/>
          </p:nvSpPr>
          <p:spPr>
            <a:xfrm>
              <a:off x="3160004" y="5164025"/>
              <a:ext cx="1124639" cy="771180"/>
            </a:xfrm>
            <a:prstGeom prst="roundRect">
              <a:avLst/>
            </a:prstGeom>
            <a:solidFill>
              <a:srgbClr val="7A81FF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Flash crowds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1BBB85B-A60F-61B1-94A8-66BB80174748}"/>
                </a:ext>
              </a:extLst>
            </p:cNvPr>
            <p:cNvSpPr/>
            <p:nvPr/>
          </p:nvSpPr>
          <p:spPr>
            <a:xfrm>
              <a:off x="4284643" y="5164025"/>
              <a:ext cx="1124639" cy="77118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/>
                <a:t>Elephant</a:t>
              </a:r>
              <a:r>
                <a:rPr lang="en-US" sz="1600"/>
                <a:t> </a:t>
              </a:r>
              <a:r>
                <a:rPr lang="en-US"/>
                <a:t>flows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66F97B-25E8-BEB3-EFBA-2986DF107252}"/>
              </a:ext>
            </a:extLst>
          </p:cNvPr>
          <p:cNvSpPr/>
          <p:nvPr/>
        </p:nvSpPr>
        <p:spPr>
          <a:xfrm>
            <a:off x="4618150" y="5482626"/>
            <a:ext cx="2337412" cy="771180"/>
          </a:xfrm>
          <a:prstGeom prst="roundRect">
            <a:avLst/>
          </a:prstGeom>
          <a:solidFill>
            <a:srgbClr val="E8720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Build new capacity for future growth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885631-B077-63D2-5215-937F68BF4BDC}"/>
              </a:ext>
            </a:extLst>
          </p:cNvPr>
          <p:cNvGrpSpPr/>
          <p:nvPr/>
        </p:nvGrpSpPr>
        <p:grpSpPr>
          <a:xfrm>
            <a:off x="1094340" y="2597097"/>
            <a:ext cx="2717496" cy="1542360"/>
            <a:chOff x="1094340" y="2597097"/>
            <a:chExt cx="2717496" cy="154236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672DFEF-2A03-49C0-F39C-477A4348CD25}"/>
                </a:ext>
              </a:extLst>
            </p:cNvPr>
            <p:cNvSpPr/>
            <p:nvPr/>
          </p:nvSpPr>
          <p:spPr>
            <a:xfrm>
              <a:off x="1094340" y="2597097"/>
              <a:ext cx="2717496" cy="77118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Optimize use of existing capacity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FD6032B-2CAF-D063-65C1-635A6396E90A}"/>
                </a:ext>
              </a:extLst>
            </p:cNvPr>
            <p:cNvSpPr/>
            <p:nvPr/>
          </p:nvSpPr>
          <p:spPr>
            <a:xfrm>
              <a:off x="1094340" y="3368277"/>
              <a:ext cx="1358748" cy="771180"/>
            </a:xfrm>
            <a:prstGeom prst="roundRect">
              <a:avLst/>
            </a:prstGeom>
            <a:solidFill>
              <a:schemeClr val="bg1">
                <a:lumMod val="90000"/>
                <a:lumOff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Reserve/ use case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C843EFF-FC4A-5922-0F1D-12A7E08BCC01}"/>
                </a:ext>
              </a:extLst>
            </p:cNvPr>
            <p:cNvSpPr/>
            <p:nvPr/>
          </p:nvSpPr>
          <p:spPr>
            <a:xfrm>
              <a:off x="2453088" y="3368277"/>
              <a:ext cx="1358748" cy="771180"/>
            </a:xfrm>
            <a:prstGeom prst="round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Reserve/ customer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70A560-5291-074C-2685-F573DC39DA4E}"/>
              </a:ext>
            </a:extLst>
          </p:cNvPr>
          <p:cNvGrpSpPr/>
          <p:nvPr/>
        </p:nvGrpSpPr>
        <p:grpSpPr>
          <a:xfrm>
            <a:off x="8229600" y="2043629"/>
            <a:ext cx="2522864" cy="1324648"/>
            <a:chOff x="8229600" y="2043629"/>
            <a:chExt cx="2522864" cy="132464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5663A86-6396-8772-CA5C-1BCD911063A5}"/>
                </a:ext>
              </a:extLst>
            </p:cNvPr>
            <p:cNvSpPr/>
            <p:nvPr/>
          </p:nvSpPr>
          <p:spPr>
            <a:xfrm>
              <a:off x="8229600" y="2043629"/>
              <a:ext cx="2522864" cy="77118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Plan for link/node outages, maintenance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AA9F22E-3409-51FB-536F-C7A369500332}"/>
                </a:ext>
              </a:extLst>
            </p:cNvPr>
            <p:cNvSpPr/>
            <p:nvPr/>
          </p:nvSpPr>
          <p:spPr>
            <a:xfrm>
              <a:off x="8229600" y="2814809"/>
              <a:ext cx="1261432" cy="553468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SRLG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F085D12-A7BD-9D96-66A7-DA4B95EDE96D}"/>
                </a:ext>
              </a:extLst>
            </p:cNvPr>
            <p:cNvSpPr/>
            <p:nvPr/>
          </p:nvSpPr>
          <p:spPr>
            <a:xfrm>
              <a:off x="9491032" y="2814809"/>
              <a:ext cx="1261432" cy="55346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undersea</a:t>
              </a:r>
            </a:p>
          </p:txBody>
        </p:sp>
      </p:grpSp>
      <p:sp>
        <p:nvSpPr>
          <p:cNvPr id="24" name="24-Point Star 23">
            <a:extLst>
              <a:ext uri="{FF2B5EF4-FFF2-40B4-BE49-F238E27FC236}">
                <a16:creationId xmlns:a16="http://schemas.microsoft.com/office/drawing/2014/main" id="{FE177AF2-7C18-02A9-C8DE-FB5CAFFBF910}"/>
              </a:ext>
            </a:extLst>
          </p:cNvPr>
          <p:cNvSpPr/>
          <p:nvPr/>
        </p:nvSpPr>
        <p:spPr>
          <a:xfrm>
            <a:off x="4834567" y="3533453"/>
            <a:ext cx="2530209" cy="1228641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Measure, measure, measure!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FFE383-6C7A-A801-F376-1AECC757693F}"/>
              </a:ext>
            </a:extLst>
          </p:cNvPr>
          <p:cNvGrpSpPr/>
          <p:nvPr/>
        </p:nvGrpSpPr>
        <p:grpSpPr>
          <a:xfrm>
            <a:off x="8606010" y="3781408"/>
            <a:ext cx="3040942" cy="1278847"/>
            <a:chOff x="8606010" y="3781408"/>
            <a:chExt cx="3040942" cy="127884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D845CB-2C55-8910-C9BD-D5738F5FB052}"/>
                </a:ext>
              </a:extLst>
            </p:cNvPr>
            <p:cNvSpPr/>
            <p:nvPr/>
          </p:nvSpPr>
          <p:spPr>
            <a:xfrm>
              <a:off x="8606011" y="3781408"/>
              <a:ext cx="3031475" cy="771180"/>
            </a:xfrm>
            <a:prstGeom prst="roundRect">
              <a:avLst/>
            </a:prstGeom>
            <a:solidFill>
              <a:srgbClr val="FF40FF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Avoid certain links, nodes, paths for sensitive data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CCF96B4-9291-758B-77C0-F1036EA11A6E}"/>
                </a:ext>
              </a:extLst>
            </p:cNvPr>
            <p:cNvSpPr/>
            <p:nvPr/>
          </p:nvSpPr>
          <p:spPr>
            <a:xfrm>
              <a:off x="8606010" y="4552588"/>
              <a:ext cx="1011600" cy="507667"/>
            </a:xfrm>
            <a:prstGeom prst="round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No MACsec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D9DB1F9-24F5-96B7-0381-A6D03762851E}"/>
                </a:ext>
              </a:extLst>
            </p:cNvPr>
            <p:cNvSpPr/>
            <p:nvPr/>
          </p:nvSpPr>
          <p:spPr>
            <a:xfrm>
              <a:off x="10638953" y="4552586"/>
              <a:ext cx="1007999" cy="507667"/>
            </a:xfrm>
            <a:prstGeom prst="round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geo-political</a:t>
              </a:r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D3EACA1-F1C2-7701-1410-C2B39687E721}"/>
                </a:ext>
              </a:extLst>
            </p:cNvPr>
            <p:cNvSpPr/>
            <p:nvPr/>
          </p:nvSpPr>
          <p:spPr>
            <a:xfrm>
              <a:off x="9615948" y="4552587"/>
              <a:ext cx="1011600" cy="50766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node fails trust</a:t>
              </a:r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2718141-575A-3EAD-8C1A-A1A02554D4F2}"/>
              </a:ext>
            </a:extLst>
          </p:cNvPr>
          <p:cNvSpPr/>
          <p:nvPr/>
        </p:nvSpPr>
        <p:spPr>
          <a:xfrm>
            <a:off x="8606010" y="5351309"/>
            <a:ext cx="2337412" cy="7711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Multi-ingress/multi-egress traffic</a:t>
            </a:r>
          </a:p>
        </p:txBody>
      </p:sp>
    </p:spTree>
    <p:extLst>
      <p:ext uri="{BB962C8B-B14F-4D97-AF65-F5344CB8AC3E}">
        <p14:creationId xmlns:p14="http://schemas.microsoft.com/office/powerpoint/2010/main" val="991772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repeatCount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5" presetClass="entr" presetSubtype="0" repeatCount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1" presetClass="entr" presetSubtype="1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22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  <p:bldP spid="24" grpId="0" animBg="1"/>
      <p:bldP spid="24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3DB1-3E6D-0B3A-5A22-E32F7B69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11" y="60971"/>
            <a:ext cx="11071242" cy="1064051"/>
          </a:xfrm>
        </p:spPr>
        <p:txBody>
          <a:bodyPr anchor="ctr">
            <a:normAutofit/>
          </a:bodyPr>
          <a:lstStyle/>
          <a:p>
            <a:r>
              <a:rPr lang="en-US"/>
              <a:t>Why Engineer Traffic?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ACCF9C1B-9B0E-F38F-1955-47411BC80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14494"/>
              </p:ext>
            </p:extLst>
          </p:nvPr>
        </p:nvGraphicFramePr>
        <p:xfrm>
          <a:off x="604011" y="1315522"/>
          <a:ext cx="11071242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1AE8455-55D9-629D-8E8C-00024C842A78}"/>
              </a:ext>
            </a:extLst>
          </p:cNvPr>
          <p:cNvSpPr/>
          <p:nvPr/>
        </p:nvSpPr>
        <p:spPr>
          <a:xfrm>
            <a:off x="7899094" y="319490"/>
            <a:ext cx="3688895" cy="5508434"/>
          </a:xfrm>
          <a:prstGeom prst="rect">
            <a:avLst/>
          </a:prstGeom>
          <a:gradFill flip="none" rotWithShape="1">
            <a:gsLst>
              <a:gs pos="15000">
                <a:schemeClr val="tx1"/>
              </a:gs>
              <a:gs pos="42000">
                <a:schemeClr val="tx2">
                  <a:lumMod val="50000"/>
                </a:schemeClr>
              </a:gs>
              <a:gs pos="28000">
                <a:srgbClr val="FF40FF"/>
              </a:gs>
              <a:gs pos="94000">
                <a:srgbClr val="FF0000"/>
              </a:gs>
              <a:gs pos="70000">
                <a:srgbClr val="002060"/>
              </a:gs>
            </a:gsLst>
            <a:lin ang="5400000" scaled="0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Why </a:t>
            </a:r>
            <a:r>
              <a:rPr lang="en-US" sz="2800" i="1" dirty="0"/>
              <a:t>Not</a:t>
            </a:r>
            <a:r>
              <a:rPr lang="en-US" sz="2800" dirty="0"/>
              <a:t> Engineer?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Throw bandwidth at the problem!</a:t>
            </a:r>
          </a:p>
          <a:p>
            <a:pPr algn="ctr"/>
            <a:endParaRPr lang="en-US" dirty="0"/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r>
              <a:rPr lang="en-US" dirty="0"/>
              <a:t>Use ECMP and cross fingers!</a:t>
            </a:r>
          </a:p>
          <a:p>
            <a:pPr algn="ctr"/>
            <a:endParaRPr lang="en-US" dirty="0"/>
          </a:p>
          <a:p>
            <a:pPr algn="ctr"/>
            <a:endParaRPr lang="en-US" sz="2000" dirty="0"/>
          </a:p>
          <a:p>
            <a:pPr algn="ctr"/>
            <a:endParaRPr lang="en-US" dirty="0"/>
          </a:p>
          <a:p>
            <a:pPr algn="ctr"/>
            <a:r>
              <a:rPr lang="en-US" dirty="0"/>
              <a:t>They don’t pay us differentially!</a:t>
            </a:r>
          </a:p>
          <a:p>
            <a:pPr algn="ctr"/>
            <a:endParaRPr lang="en-US" dirty="0"/>
          </a:p>
          <a:p>
            <a:pPr algn="ctr"/>
            <a:endParaRPr lang="en-US" sz="2000" dirty="0"/>
          </a:p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750B47-CD0A-711A-BFB6-C0BD046F966E}"/>
              </a:ext>
            </a:extLst>
          </p:cNvPr>
          <p:cNvGrpSpPr/>
          <p:nvPr/>
        </p:nvGrpSpPr>
        <p:grpSpPr>
          <a:xfrm>
            <a:off x="1542361" y="1013552"/>
            <a:ext cx="9838063" cy="4869455"/>
            <a:chOff x="1542361" y="1013552"/>
            <a:chExt cx="9838063" cy="486945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510A4BA-70BC-BB4A-3DFF-F4DA757C3CFC}"/>
                </a:ext>
              </a:extLst>
            </p:cNvPr>
            <p:cNvSpPr/>
            <p:nvPr/>
          </p:nvSpPr>
          <p:spPr>
            <a:xfrm>
              <a:off x="1542361" y="1013552"/>
              <a:ext cx="9838063" cy="4869455"/>
            </a:xfrm>
            <a:custGeom>
              <a:avLst/>
              <a:gdLst>
                <a:gd name="connsiteX0" fmla="*/ 473726 w 9838063"/>
                <a:gd name="connsiteY0" fmla="*/ 11017 h 4869455"/>
                <a:gd name="connsiteX1" fmla="*/ 0 w 9838063"/>
                <a:gd name="connsiteY1" fmla="*/ 672029 h 4869455"/>
                <a:gd name="connsiteX2" fmla="*/ 132203 w 9838063"/>
                <a:gd name="connsiteY2" fmla="*/ 4869455 h 4869455"/>
                <a:gd name="connsiteX3" fmla="*/ 5078776 w 9838063"/>
                <a:gd name="connsiteY3" fmla="*/ 4825388 h 4869455"/>
                <a:gd name="connsiteX4" fmla="*/ 6510969 w 9838063"/>
                <a:gd name="connsiteY4" fmla="*/ 2445744 h 4869455"/>
                <a:gd name="connsiteX5" fmla="*/ 9838063 w 9838063"/>
                <a:gd name="connsiteY5" fmla="*/ 2401677 h 4869455"/>
                <a:gd name="connsiteX6" fmla="*/ 9838063 w 9838063"/>
                <a:gd name="connsiteY6" fmla="*/ 1575412 h 4869455"/>
                <a:gd name="connsiteX7" fmla="*/ 6224531 w 9838063"/>
                <a:gd name="connsiteY7" fmla="*/ 1553378 h 4869455"/>
                <a:gd name="connsiteX8" fmla="*/ 4737253 w 9838063"/>
                <a:gd name="connsiteY8" fmla="*/ 0 h 4869455"/>
                <a:gd name="connsiteX9" fmla="*/ 473726 w 9838063"/>
                <a:gd name="connsiteY9" fmla="*/ 11017 h 486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38063" h="4869455">
                  <a:moveTo>
                    <a:pt x="473726" y="11017"/>
                  </a:moveTo>
                  <a:lnTo>
                    <a:pt x="0" y="672029"/>
                  </a:lnTo>
                  <a:lnTo>
                    <a:pt x="132203" y="4869455"/>
                  </a:lnTo>
                  <a:lnTo>
                    <a:pt x="5078776" y="4825388"/>
                  </a:lnTo>
                  <a:lnTo>
                    <a:pt x="6510969" y="2445744"/>
                  </a:lnTo>
                  <a:lnTo>
                    <a:pt x="9838063" y="2401677"/>
                  </a:lnTo>
                  <a:lnTo>
                    <a:pt x="9838063" y="1575412"/>
                  </a:lnTo>
                  <a:lnTo>
                    <a:pt x="6224531" y="1553378"/>
                  </a:lnTo>
                  <a:lnTo>
                    <a:pt x="4737253" y="0"/>
                  </a:lnTo>
                  <a:lnTo>
                    <a:pt x="473726" y="11017"/>
                  </a:lnTo>
                  <a:close/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15159F1-7256-DB98-A718-D912902AE4AA}"/>
                </a:ext>
              </a:extLst>
            </p:cNvPr>
            <p:cNvGrpSpPr/>
            <p:nvPr/>
          </p:nvGrpSpPr>
          <p:grpSpPr>
            <a:xfrm>
              <a:off x="7766892" y="2566930"/>
              <a:ext cx="3613532" cy="862070"/>
              <a:chOff x="7766892" y="2566930"/>
              <a:chExt cx="3613532" cy="86207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C629D24-7B92-6244-9601-073B2F217517}"/>
                  </a:ext>
                </a:extLst>
              </p:cNvPr>
              <p:cNvCxnSpPr>
                <a:stCxn id="11" idx="7"/>
                <a:endCxn id="11" idx="6"/>
              </p:cNvCxnSpPr>
              <p:nvPr/>
            </p:nvCxnSpPr>
            <p:spPr>
              <a:xfrm>
                <a:off x="7766892" y="2566930"/>
                <a:ext cx="3613532" cy="2203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8AF1FE7-4AF0-4C06-5488-47E760A48BD0}"/>
                  </a:ext>
                </a:extLst>
              </p:cNvPr>
              <p:cNvCxnSpPr>
                <a:cxnSpLocks/>
                <a:endCxn id="11" idx="5"/>
              </p:cNvCxnSpPr>
              <p:nvPr/>
            </p:nvCxnSpPr>
            <p:spPr>
              <a:xfrm flipV="1">
                <a:off x="8067141" y="3415229"/>
                <a:ext cx="3313283" cy="1377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7252E2F-9243-D28C-B6CE-EA607581E5B8}"/>
                  </a:ext>
                </a:extLst>
              </p:cNvPr>
              <p:cNvCxnSpPr>
                <a:cxnSpLocks/>
                <a:endCxn id="11" idx="6"/>
              </p:cNvCxnSpPr>
              <p:nvPr/>
            </p:nvCxnSpPr>
            <p:spPr>
              <a:xfrm flipV="1">
                <a:off x="11380424" y="2588964"/>
                <a:ext cx="0" cy="84003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B8C9C4D-40D5-AE3D-0450-24393AF03BE1}"/>
              </a:ext>
            </a:extLst>
          </p:cNvPr>
          <p:cNvSpPr txBox="1"/>
          <p:nvPr/>
        </p:nvSpPr>
        <p:spPr>
          <a:xfrm>
            <a:off x="8407749" y="5082924"/>
            <a:ext cx="26715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>
                <a:solidFill>
                  <a:srgbClr val="FFFFFE"/>
                </a:solidFill>
              </a:rPr>
              <a:t>Patterns? What patterns?</a:t>
            </a:r>
          </a:p>
        </p:txBody>
      </p:sp>
      <p:sp>
        <p:nvSpPr>
          <p:cNvPr id="25" name="Explosion 1 24">
            <a:extLst>
              <a:ext uri="{FF2B5EF4-FFF2-40B4-BE49-F238E27FC236}">
                <a16:creationId xmlns:a16="http://schemas.microsoft.com/office/drawing/2014/main" id="{B01866DA-0B7A-EAB0-B08E-C8ECA32CF0D8}"/>
              </a:ext>
            </a:extLst>
          </p:cNvPr>
          <p:cNvSpPr/>
          <p:nvPr/>
        </p:nvSpPr>
        <p:spPr>
          <a:xfrm>
            <a:off x="1244906" y="1674564"/>
            <a:ext cx="6654186" cy="3788919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biggest concerns about TE are </a:t>
            </a:r>
            <a:r>
              <a:rPr lang="en-US" sz="2400" dirty="0">
                <a:highlight>
                  <a:srgbClr val="000000"/>
                </a:highlight>
              </a:rPr>
              <a:t>1)</a:t>
            </a:r>
            <a:r>
              <a:rPr lang="en-US" sz="2400" dirty="0"/>
              <a:t> the OPEX overhead of “babysitting” LSPs and </a:t>
            </a:r>
            <a:r>
              <a:rPr lang="en-US" sz="2400" dirty="0">
                <a:highlight>
                  <a:srgbClr val="000000"/>
                </a:highlight>
              </a:rPr>
              <a:t>2)</a:t>
            </a:r>
            <a:r>
              <a:rPr lang="en-US" sz="2400" dirty="0"/>
              <a:t> scaling</a:t>
            </a:r>
          </a:p>
        </p:txBody>
      </p:sp>
    </p:spTree>
    <p:extLst>
      <p:ext uri="{BB962C8B-B14F-4D97-AF65-F5344CB8AC3E}">
        <p14:creationId xmlns:p14="http://schemas.microsoft.com/office/powerpoint/2010/main" val="1455380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remove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4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3" grpId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4A36-D4BD-4F0C-AEEA-FE14A04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11" y="60971"/>
            <a:ext cx="11071242" cy="1064051"/>
          </a:xfrm>
        </p:spPr>
        <p:txBody>
          <a:bodyPr anchor="ctr">
            <a:normAutofit/>
          </a:bodyPr>
          <a:lstStyle/>
          <a:p>
            <a:r>
              <a:rPr lang="en-US"/>
              <a:t>MPLS Traffic Engineering in 1998</a:t>
            </a:r>
          </a:p>
        </p:txBody>
      </p:sp>
      <p:graphicFrame>
        <p:nvGraphicFramePr>
          <p:cNvPr id="24" name="Content Placeholder 21">
            <a:extLst>
              <a:ext uri="{FF2B5EF4-FFF2-40B4-BE49-F238E27FC236}">
                <a16:creationId xmlns:a16="http://schemas.microsoft.com/office/drawing/2014/main" id="{3B1E5335-9B99-6391-A88D-331C866DE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884913"/>
              </p:ext>
            </p:extLst>
          </p:nvPr>
        </p:nvGraphicFramePr>
        <p:xfrm>
          <a:off x="604011" y="1315522"/>
          <a:ext cx="11071242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0760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314AB175-BEBE-4EF5-819F-8191F375F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graphicEl>
                                              <a:dgm id="{314AB175-BEBE-4EF5-819F-8191F375F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CDE95494-03D0-4F52-B476-E2A6B1CD9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>
                                            <p:graphicEl>
                                              <a:dgm id="{CDE95494-03D0-4F52-B476-E2A6B1CD9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3584C97-1190-4EF4-BDC4-73E449712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>
                                            <p:graphicEl>
                                              <a:dgm id="{63584C97-1190-4EF4-BDC4-73E449712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3029F27-7F0B-46C6-9882-9931F139B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graphicEl>
                                              <a:dgm id="{63029F27-7F0B-46C6-9882-9931F139B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953B672-A8E4-4A93-9AF1-0AC0D59C3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graphicEl>
                                              <a:dgm id="{B953B672-A8E4-4A93-9AF1-0AC0D59C3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BD2A687-ABCC-4539-9736-0271BD74B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>
                                            <p:graphicEl>
                                              <a:dgm id="{6BD2A687-ABCC-4539-9736-0271BD74B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76E2959-4AC5-4B2A-A4E6-A667FB81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graphicEl>
                                              <a:dgm id="{D76E2959-4AC5-4B2A-A4E6-A667FB81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9BE3D382-8A2A-EA49-B279-3A2C7A742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graphicEl>
                                              <a:dgm id="{9BE3D382-8A2A-EA49-B279-3A2C7A742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CE358BC9-F3DD-42BF-B96C-03E5D2073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graphicEl>
                                              <a:dgm id="{CE358BC9-F3DD-42BF-B96C-03E5D2073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7ECDA11F-5DB0-4ED7-B9AF-2EF7B5EE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>
                                            <p:graphicEl>
                                              <a:dgm id="{7ECDA11F-5DB0-4ED7-B9AF-2EF7B5EE4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180A3CD-2B45-44E4-93F0-65DEAF45E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>
                                            <p:graphicEl>
                                              <a:dgm id="{D180A3CD-2B45-44E4-93F0-65DEAF45E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2C5EF89D-4BF1-45B6-9CF9-50A52F1AB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>
                                            <p:graphicEl>
                                              <a:dgm id="{2C5EF89D-4BF1-45B6-9CF9-50A52F1AB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4BAB8FA-B0CF-1CFF-8B40-125D647D3940}"/>
              </a:ext>
            </a:extLst>
          </p:cNvPr>
          <p:cNvSpPr/>
          <p:nvPr/>
        </p:nvSpPr>
        <p:spPr>
          <a:xfrm>
            <a:off x="7579604" y="5673462"/>
            <a:ext cx="3084722" cy="73032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Edge inferencing will require fast response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10F93-C194-8B0E-1CC0-507AE5E02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11" y="125883"/>
            <a:ext cx="11071242" cy="1064051"/>
          </a:xfrm>
        </p:spPr>
        <p:txBody>
          <a:bodyPr anchor="ctr">
            <a:normAutofit/>
          </a:bodyPr>
          <a:lstStyle/>
          <a:p>
            <a:r>
              <a:rPr lang="en-US"/>
              <a:t>Traffic Management Today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8A0F0F3-20B9-9203-6FC8-377EA35C60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42217"/>
              </p:ext>
            </p:extLst>
          </p:nvPr>
        </p:nvGraphicFramePr>
        <p:xfrm>
          <a:off x="604011" y="1315522"/>
          <a:ext cx="11071242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BEFAC5-34E0-EFBD-272A-34A0D7DD5EBE}"/>
              </a:ext>
            </a:extLst>
          </p:cNvPr>
          <p:cNvSpPr/>
          <p:nvPr/>
        </p:nvSpPr>
        <p:spPr>
          <a:xfrm>
            <a:off x="1379778" y="5673462"/>
            <a:ext cx="3350264" cy="73032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Customer demands, requirements are stricter</a:t>
            </a:r>
          </a:p>
        </p:txBody>
      </p:sp>
      <p:sp>
        <p:nvSpPr>
          <p:cNvPr id="8" name="Snip Same Side Corner Rectangle 7">
            <a:extLst>
              <a:ext uri="{FF2B5EF4-FFF2-40B4-BE49-F238E27FC236}">
                <a16:creationId xmlns:a16="http://schemas.microsoft.com/office/drawing/2014/main" id="{7E1B2EA2-C8DD-DF3C-D3CA-7ACD178D1C71}"/>
              </a:ext>
            </a:extLst>
          </p:cNvPr>
          <p:cNvSpPr/>
          <p:nvPr/>
        </p:nvSpPr>
        <p:spPr>
          <a:xfrm>
            <a:off x="4464500" y="5177314"/>
            <a:ext cx="3350264" cy="730327"/>
          </a:xfrm>
          <a:prstGeom prst="snip2SameRect">
            <a:avLst>
              <a:gd name="adj1" fmla="val 0"/>
              <a:gd name="adj2" fmla="val 3318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Network usage is changing </a:t>
            </a:r>
            <a:r>
              <a:rPr lang="en-US">
                <a:sym typeface="Wingdings" pitchFamily="2" charset="2"/>
              </a:rPr>
              <a:t> new</a:t>
            </a:r>
            <a:r>
              <a:rPr lang="en-US"/>
              <a:t> traffic patterns</a:t>
            </a:r>
          </a:p>
        </p:txBody>
      </p:sp>
    </p:spTree>
    <p:extLst>
      <p:ext uri="{BB962C8B-B14F-4D97-AF65-F5344CB8AC3E}">
        <p14:creationId xmlns:p14="http://schemas.microsoft.com/office/powerpoint/2010/main" val="2543425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B2DECC-CE5C-174B-8A74-D4669C0D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DB2DECC-CE5C-174B-8A74-D4669C0D5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A73EED-C264-C748-A056-BAF4DEDED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A2A73EED-C264-C748-A056-BAF4DEDED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6AB95F-292E-7044-827A-74A2ECBF8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296AB95F-292E-7044-827A-74A2ECBF8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52FFF7-92EB-824D-95A4-6D23FA1AF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2252FFF7-92EB-824D-95A4-6D23FA1AF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B4DF02-74BE-7040-9C3D-F15C29994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48B4DF02-74BE-7040-9C3D-F15C29994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CD3106-A7E8-C44C-978C-50058F2F0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1ACD3106-A7E8-C44C-978C-50058F2F0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4A7FB9-06E5-344D-9E07-3553F818C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614A7FB9-06E5-344D-9E07-3553F818C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39FF19-9C62-1540-B9B4-07BBAC6F7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5A39FF19-9C62-1540-B9B4-07BBAC6F7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5" grpId="0" uiExpand="1">
        <p:bldSub>
          <a:bldDgm bld="lvlAtOnce"/>
        </p:bldSub>
      </p:bldGraphic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5977-0562-52C6-D00F-1082FE46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11" y="60971"/>
            <a:ext cx="11071242" cy="1064051"/>
          </a:xfrm>
        </p:spPr>
        <p:txBody>
          <a:bodyPr anchor="ctr">
            <a:normAutofit/>
          </a:bodyPr>
          <a:lstStyle/>
          <a:p>
            <a:r>
              <a:rPr lang="en-US"/>
              <a:t>ECMP “versus” TE: a false dichotomy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981EBCD2-1F8D-62D1-7DEC-B5E629479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948824"/>
              </p:ext>
            </p:extLst>
          </p:nvPr>
        </p:nvGraphicFramePr>
        <p:xfrm>
          <a:off x="604011" y="1315522"/>
          <a:ext cx="11071242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0913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F547A-28A1-47A4-AA79-41FB7E7B0A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Tools for Traffic Management:</a:t>
            </a:r>
          </a:p>
          <a:p>
            <a:r>
              <a:rPr lang="en-US"/>
              <a:t>1. Equal cost multipath</a:t>
            </a:r>
          </a:p>
        </p:txBody>
      </p:sp>
    </p:spTree>
    <p:extLst>
      <p:ext uri="{BB962C8B-B14F-4D97-AF65-F5344CB8AC3E}">
        <p14:creationId xmlns:p14="http://schemas.microsoft.com/office/powerpoint/2010/main" val="404552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8B96-0432-1C6C-96BD-1B869343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Equal-cost multipath routing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CD0A92-731F-B531-D4C4-D6F015D3A952}"/>
              </a:ext>
            </a:extLst>
          </p:cNvPr>
          <p:cNvSpPr>
            <a:spLocks noChangeAspect="1"/>
          </p:cNvSpPr>
          <p:nvPr/>
        </p:nvSpPr>
        <p:spPr>
          <a:xfrm>
            <a:off x="5591504" y="3176752"/>
            <a:ext cx="504496" cy="5044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62E6D2-11AD-F104-08A6-F3D3D45BA619}"/>
              </a:ext>
            </a:extLst>
          </p:cNvPr>
          <p:cNvCxnSpPr>
            <a:endCxn id="4" idx="2"/>
          </p:cNvCxnSpPr>
          <p:nvPr/>
        </p:nvCxnSpPr>
        <p:spPr>
          <a:xfrm>
            <a:off x="3405352" y="3429000"/>
            <a:ext cx="2186152" cy="0"/>
          </a:xfrm>
          <a:prstGeom prst="straightConnector1">
            <a:avLst/>
          </a:prstGeom>
          <a:ln w="28575">
            <a:solidFill>
              <a:srgbClr val="E872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2CA415C-4A99-03AA-9595-23BF9E963E9D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6022118" y="2385848"/>
            <a:ext cx="2091868" cy="86478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F2557A-0A45-399E-30FB-32BD9B91A533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6096000" y="3429000"/>
            <a:ext cx="2017986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CC59C9-0EB4-C28A-DA74-F79EA74CF7D5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6022118" y="3607366"/>
            <a:ext cx="2091868" cy="86478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7AD0C64-7705-D110-F506-BC2B48A7A448}"/>
              </a:ext>
            </a:extLst>
          </p:cNvPr>
          <p:cNvSpPr txBox="1"/>
          <p:nvPr/>
        </p:nvSpPr>
        <p:spPr>
          <a:xfrm>
            <a:off x="3947796" y="3142912"/>
            <a:ext cx="110126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/>
              <a:t>packet arrives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7D75CCB-E9C8-CE1D-8CEB-1A86B28203CC}"/>
              </a:ext>
            </a:extLst>
          </p:cNvPr>
          <p:cNvSpPr/>
          <p:nvPr/>
        </p:nvSpPr>
        <p:spPr>
          <a:xfrm>
            <a:off x="5676748" y="2971800"/>
            <a:ext cx="914400" cy="914400"/>
          </a:xfrm>
          <a:prstGeom prst="arc">
            <a:avLst>
              <a:gd name="adj1" fmla="val 16200000"/>
              <a:gd name="adj2" fmla="val 5377206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55C6B50F-48CE-B80B-08A2-76239B4DB61B}"/>
              </a:ext>
            </a:extLst>
          </p:cNvPr>
          <p:cNvSpPr/>
          <p:nvPr/>
        </p:nvSpPr>
        <p:spPr>
          <a:xfrm>
            <a:off x="8791459" y="2959203"/>
            <a:ext cx="2328486" cy="914400"/>
          </a:xfrm>
          <a:prstGeom prst="borderCallout1">
            <a:avLst>
              <a:gd name="adj1" fmla="val 18750"/>
              <a:gd name="adj2" fmla="val -8333"/>
              <a:gd name="adj3" fmla="val 34027"/>
              <a:gd name="adj4" fmla="val -92008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Pick one of many next hops with equal cost to destination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3C8F47-44D5-2A75-2CBB-93AD1763C492}"/>
              </a:ext>
            </a:extLst>
          </p:cNvPr>
          <p:cNvSpPr txBox="1"/>
          <p:nvPr/>
        </p:nvSpPr>
        <p:spPr>
          <a:xfrm>
            <a:off x="3947797" y="3499644"/>
            <a:ext cx="11012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/>
              <a:t>(</a:t>
            </a:r>
            <a:r>
              <a:rPr lang="en-US" sz="1400" err="1"/>
              <a:t>dest</a:t>
            </a:r>
            <a:r>
              <a:rPr lang="en-US" sz="1400"/>
              <a:t>-based forwarding)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68DF60B-F730-9DCC-9D8B-7CFBF2DAAF85}"/>
              </a:ext>
            </a:extLst>
          </p:cNvPr>
          <p:cNvSpPr/>
          <p:nvPr/>
        </p:nvSpPr>
        <p:spPr>
          <a:xfrm>
            <a:off x="4346027" y="4960882"/>
            <a:ext cx="3499945" cy="13032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Can this cause routing loops?</a:t>
            </a:r>
          </a:p>
          <a:p>
            <a:pPr algn="ctr"/>
            <a:r>
              <a:rPr lang="en-US" b="1" u="sng"/>
              <a:t>No</a:t>
            </a:r>
            <a:r>
              <a:rPr lang="en-US"/>
              <a:t>, not if all nodes have the     </a:t>
            </a:r>
            <a:r>
              <a:rPr lang="en-US" i="1"/>
              <a:t>same view of the topology          </a:t>
            </a:r>
            <a:r>
              <a:rPr lang="en-US"/>
              <a:t>and </a:t>
            </a:r>
            <a:r>
              <a:rPr lang="en-US" u="sng"/>
              <a:t>compute shortest paths</a:t>
            </a:r>
          </a:p>
        </p:txBody>
      </p:sp>
      <p:sp>
        <p:nvSpPr>
          <p:cNvPr id="19" name="Line Callout 1 18">
            <a:extLst>
              <a:ext uri="{FF2B5EF4-FFF2-40B4-BE49-F238E27FC236}">
                <a16:creationId xmlns:a16="http://schemas.microsoft.com/office/drawing/2014/main" id="{7675F4FF-1D5A-8853-13D7-7A9DAA502BEB}"/>
              </a:ext>
            </a:extLst>
          </p:cNvPr>
          <p:cNvSpPr/>
          <p:nvPr/>
        </p:nvSpPr>
        <p:spPr>
          <a:xfrm>
            <a:off x="8791459" y="5230628"/>
            <a:ext cx="2328486" cy="608312"/>
          </a:xfrm>
          <a:prstGeom prst="borderCallout1">
            <a:avLst>
              <a:gd name="adj1" fmla="val 18750"/>
              <a:gd name="adj2" fmla="val -8333"/>
              <a:gd name="adj3" fmla="val 86993"/>
              <a:gd name="adj4" fmla="val -57469"/>
            </a:avLst>
          </a:prstGeom>
          <a:solidFill>
            <a:srgbClr val="E87200"/>
          </a:solidFill>
          <a:ln>
            <a:solidFill>
              <a:srgbClr val="7030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This is what IGPs do</a:t>
            </a:r>
          </a:p>
        </p:txBody>
      </p:sp>
    </p:spTree>
    <p:extLst>
      <p:ext uri="{BB962C8B-B14F-4D97-AF65-F5344CB8AC3E}">
        <p14:creationId xmlns:p14="http://schemas.microsoft.com/office/powerpoint/2010/main" val="2412604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Juniper 2024">
  <a:themeElements>
    <a:clrScheme name="Juniper 2024">
      <a:dk1>
        <a:srgbClr val="212121"/>
      </a:dk1>
      <a:lt1>
        <a:srgbClr val="FFFFFF"/>
      </a:lt1>
      <a:dk2>
        <a:srgbClr val="E87200"/>
      </a:dk2>
      <a:lt2>
        <a:srgbClr val="6638B6"/>
      </a:lt2>
      <a:accent1>
        <a:srgbClr val="84B135"/>
      </a:accent1>
      <a:accent2>
        <a:srgbClr val="009877"/>
      </a:accent2>
      <a:accent3>
        <a:srgbClr val="2D6A00"/>
      </a:accent3>
      <a:accent4>
        <a:srgbClr val="0095A9"/>
      </a:accent4>
      <a:accent5>
        <a:srgbClr val="0982DB"/>
      </a:accent5>
      <a:accent6>
        <a:srgbClr val="CBDA2A"/>
      </a:accent6>
      <a:hlink>
        <a:srgbClr val="1B86E5"/>
      </a:hlink>
      <a:folHlink>
        <a:srgbClr val="1B86E5"/>
      </a:folHlink>
    </a:clrScheme>
    <a:fontScheme name="Template 2024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niper Official PPT Template" id="{8A48E0BD-E5C9-054B-A1B5-530C104D6223}" vid="{829B7FC5-B543-B649-9143-E4B9622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3A5CE13FE57A46B73EEC9EC0522D7D" ma:contentTypeVersion="6" ma:contentTypeDescription="Create a new document." ma:contentTypeScope="" ma:versionID="745a20f2bff2ec9f4acdb094f2a02298">
  <xsd:schema xmlns:xsd="http://www.w3.org/2001/XMLSchema" xmlns:xs="http://www.w3.org/2001/XMLSchema" xmlns:p="http://schemas.microsoft.com/office/2006/metadata/properties" xmlns:ns2="738b91e1-cf2d-4f5d-be31-2f2d340c700e" xmlns:ns3="cedd8a89-8a05-47f4-b68e-d0760e8d71f9" targetNamespace="http://schemas.microsoft.com/office/2006/metadata/properties" ma:root="true" ma:fieldsID="c2423504e5a9badce0b85d95c420ea72" ns2:_="" ns3:_="">
    <xsd:import namespace="738b91e1-cf2d-4f5d-be31-2f2d340c700e"/>
    <xsd:import namespace="cedd8a89-8a05-47f4-b68e-d0760e8d71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b91e1-cf2d-4f5d-be31-2f2d340c7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d8a89-8a05-47f4-b68e-d0760e8d7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a3ce5a06-b323-45b4-8d97-2f59321c9a5a" ContentTypeId="0x0101" PreviousValue="false" LastSyncTimeStamp="2015-02-03T06:50:11.437Z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FB13FA-1293-4E5B-B1A6-CE99F7101904}">
  <ds:schemaRefs>
    <ds:schemaRef ds:uri="http://purl.org/dc/terms/"/>
    <ds:schemaRef ds:uri="cedd8a89-8a05-47f4-b68e-d0760e8d71f9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38b91e1-cf2d-4f5d-be31-2f2d340c700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354667-45AB-4878-9537-EA4D9CF9F934}">
  <ds:schemaRefs>
    <ds:schemaRef ds:uri="738b91e1-cf2d-4f5d-be31-2f2d340c700e"/>
    <ds:schemaRef ds:uri="cedd8a89-8a05-47f4-b68e-d0760e8d71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B8FE57-18B2-4F09-A272-C1AC0453BEB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5530817-C08C-41B3-93B7-DDA50C9B7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Juniper 2024</Template>
  <TotalTime>307</TotalTime>
  <Words>1744</Words>
  <Application>Microsoft Macintosh PowerPoint</Application>
  <PresentationFormat>Widescreen</PresentationFormat>
  <Paragraphs>337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Lato</vt:lpstr>
      <vt:lpstr>Lato Black</vt:lpstr>
      <vt:lpstr>Wingdings</vt:lpstr>
      <vt:lpstr>Juniper 2024</vt:lpstr>
      <vt:lpstr>Multipath Traffic Engineering</vt:lpstr>
      <vt:lpstr>PowerPoint Presentation</vt:lpstr>
      <vt:lpstr>PowerPoint Presentation</vt:lpstr>
      <vt:lpstr>Why Engineer Traffic?</vt:lpstr>
      <vt:lpstr>MPLS Traffic Engineering in 1998</vt:lpstr>
      <vt:lpstr>Traffic Management Today</vt:lpstr>
      <vt:lpstr>ECMP “versus” TE: a false dichotomy</vt:lpstr>
      <vt:lpstr>PowerPoint Presentation</vt:lpstr>
      <vt:lpstr>Equal-cost multipath routing</vt:lpstr>
      <vt:lpstr>Dijkstra’s shortest path algorithm</vt:lpstr>
      <vt:lpstr>Benefits: let’s look at node N </vt:lpstr>
      <vt:lpstr>Downsides </vt:lpstr>
      <vt:lpstr>Clos network (say, for a machine-learning cluster) (epitome of ECMP networks!)</vt:lpstr>
      <vt:lpstr>PowerPoint Presentation</vt:lpstr>
      <vt:lpstr>Define “constraints” and find a “feasible” path</vt:lpstr>
      <vt:lpstr>If a link fails, N can compute a “detour” for the link</vt:lpstr>
      <vt:lpstr>TE has seen good (but far from universal) deployment </vt:lpstr>
      <vt:lpstr>PowerPoint Presentation</vt:lpstr>
      <vt:lpstr>Shortest Path Routing</vt:lpstr>
      <vt:lpstr>Conventional TE</vt:lpstr>
      <vt:lpstr>Multipath TE (MPTE)</vt:lpstr>
      <vt:lpstr>MPTE and link failure</vt:lpstr>
      <vt:lpstr>MPTE with constraints</vt:lpstr>
      <vt:lpstr>MPTE with multiple egresses</vt:lpstr>
      <vt:lpstr>Back to our machine-learning cluster</vt:lpstr>
      <vt:lpstr>PowerPoint Presentation</vt:lpstr>
      <vt:lpstr>Key takeaways</vt:lpstr>
      <vt:lpstr>Further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Kireeti Kompella</dc:creator>
  <cp:lastModifiedBy>Kireeti Kompella</cp:lastModifiedBy>
  <cp:revision>3</cp:revision>
  <dcterms:created xsi:type="dcterms:W3CDTF">2025-03-01T16:20:42Z</dcterms:created>
  <dcterms:modified xsi:type="dcterms:W3CDTF">2025-06-07T12:32:00Z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0x010100043A5CE13FE57A46B73EEC9EC0522D7D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Juniper 2024:4</vt:lpwstr>
  </property>
  <property fmtid="{D5CDD505-2E9C-101B-9397-08002B2CF9AE}" pid="5" name="ClassificationContentMarkingFooterText">
    <vt:lpwstr>Juniper Business Use Only</vt:lpwstr>
  </property>
  <property fmtid="{D5CDD505-2E9C-101B-9397-08002B2CF9AE}" pid="6" name="MSIP_Label_0633b888-ae0d-4341-a75f-06e04137d755_Enabled">
    <vt:lpwstr>true</vt:lpwstr>
  </property>
  <property fmtid="{D5CDD505-2E9C-101B-9397-08002B2CF9AE}" pid="7" name="MSIP_Label_0633b888-ae0d-4341-a75f-06e04137d755_SetDate">
    <vt:lpwstr>2025-06-07T12:18:23Z</vt:lpwstr>
  </property>
  <property fmtid="{D5CDD505-2E9C-101B-9397-08002B2CF9AE}" pid="8" name="MSIP_Label_0633b888-ae0d-4341-a75f-06e04137d755_Method">
    <vt:lpwstr>Privileged</vt:lpwstr>
  </property>
  <property fmtid="{D5CDD505-2E9C-101B-9397-08002B2CF9AE}" pid="9" name="MSIP_Label_0633b888-ae0d-4341-a75f-06e04137d755_Name">
    <vt:lpwstr>0633b888-ae0d-4341-a75f-06e04137d755</vt:lpwstr>
  </property>
  <property fmtid="{D5CDD505-2E9C-101B-9397-08002B2CF9AE}" pid="10" name="MSIP_Label_0633b888-ae0d-4341-a75f-06e04137d755_SiteId">
    <vt:lpwstr>bea78b3c-4cdb-4130-854a-1d193232e5f4</vt:lpwstr>
  </property>
  <property fmtid="{D5CDD505-2E9C-101B-9397-08002B2CF9AE}" pid="11" name="MSIP_Label_0633b888-ae0d-4341-a75f-06e04137d755_ActionId">
    <vt:lpwstr>0517eca2-6811-419c-987f-db4d7bb226f3</vt:lpwstr>
  </property>
  <property fmtid="{D5CDD505-2E9C-101B-9397-08002B2CF9AE}" pid="12" name="MSIP_Label_0633b888-ae0d-4341-a75f-06e04137d755_ContentBits">
    <vt:lpwstr>2</vt:lpwstr>
  </property>
  <property fmtid="{D5CDD505-2E9C-101B-9397-08002B2CF9AE}" pid="13" name="MSIP_Label_0633b888-ae0d-4341-a75f-06e04137d755_Tag">
    <vt:lpwstr>50, 0, 1, 1</vt:lpwstr>
  </property>
</Properties>
</file>