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383bae100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383bae100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works similarly to ansible as it also uses the inventory and task concept. It abstracts the multithreading aspect of remote code execution . It supports many plugins from static inventories (hosts in a static file) to dynamic inventories such as netbox(the one we use).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383bae100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383bae100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will see later nornir is a lot faster, due to multithreading. For up to a certain number of hosts which i believe to be in the realm of </a:t>
            </a:r>
            <a:r>
              <a:rPr lang="en"/>
              <a:t>hundreds</a:t>
            </a:r>
            <a:r>
              <a:rPr lang="en"/>
              <a:t> and maybe thousands nornir basically has the same execution speed(for a large </a:t>
            </a:r>
            <a:r>
              <a:rPr lang="en"/>
              <a:t>amount</a:t>
            </a:r>
            <a:r>
              <a:rPr lang="en"/>
              <a:t> of devices cpu heave tasks such as jinja rendering start to affect the time speed a bit). It is also really good for integrating it with existing python code. For example we used it for a database migration where we wanted to retrieve vlans from all our carrier and access switch devices and post them to netbox. This part would need a lot of time if done in a serial manner or it would need a lot of time to write a multithreading library wrapper for netmiko/napalm connections (basically rewriting the core part of Nornir). Nornir is also very easy to add new </a:t>
            </a:r>
            <a:r>
              <a:rPr lang="en"/>
              <a:t>functionality</a:t>
            </a:r>
            <a:r>
              <a:rPr lang="en"/>
              <a:t>,(</a:t>
            </a:r>
            <a:r>
              <a:rPr lang="en">
                <a:solidFill>
                  <a:schemeClr val="dk1"/>
                </a:solidFill>
              </a:rPr>
              <a:t>Just write your normal python libraries and import it like a normal python module),</a:t>
            </a:r>
            <a:r>
              <a:rPr lang="en"/>
              <a:t> maintain, and add your own verbose error handling. Finally it is much faster to develop than Ansible and much much easier to debug.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83bae100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383bae100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Nornir doesn’t do well? Well it’s up to you… You need to establish coding standards, it will need a lot more code writing from your team so QOL rules should be established such as commenting, defining variable types and function return types, creating custom errors and error handlers. Some things might break when libraries update, and there won’t be an open-source community solving those. Also a lot of builtin ansible libraries don’t exist in nornir so you either have to find alternatives or create your own replacements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83bae100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383bae100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got a nornir course, and many members of our team started to experiment for the first time with some coding. We also had to setup a ci-cd pipeline between the two repos, because while nornir was in </a:t>
            </a:r>
            <a:r>
              <a:rPr lang="en"/>
              <a:t>development</a:t>
            </a:r>
            <a:r>
              <a:rPr lang="en"/>
              <a:t> and testing stages ansible was still being used as our production pipeline. So changes being made to the ansible static files should be mirrored to nornir repo. Thankfully we designed the transition so the static files had a 1 to 1 </a:t>
            </a:r>
            <a:r>
              <a:rPr lang="en"/>
              <a:t>representation</a:t>
            </a:r>
            <a:r>
              <a:rPr lang="en"/>
              <a:t> to the new repo. Finally we had to update our pipelines and cronjobs to use nornir.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383bae100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383bae100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engineering is something new for the world of network engineering and as teams can benefit more from automation, they also need to adapt to the new challenges. For many of our team members it was the first time having to write code, which of course was challenging. Ansible tasks and the way playbooks are structured are a bit more </a:t>
            </a:r>
            <a:r>
              <a:rPr lang="en"/>
              <a:t>readable</a:t>
            </a:r>
            <a:r>
              <a:rPr lang="en"/>
              <a:t> than </a:t>
            </a:r>
            <a:r>
              <a:rPr lang="en"/>
              <a:t>python</a:t>
            </a:r>
            <a:r>
              <a:rPr lang="en"/>
              <a:t> for the </a:t>
            </a:r>
            <a:r>
              <a:rPr lang="en"/>
              <a:t>inexperienced</a:t>
            </a:r>
            <a:r>
              <a:rPr lang="en"/>
              <a:t> eye.</a:t>
            </a:r>
            <a:endParaRPr/>
          </a:p>
          <a:p>
            <a:pPr indent="0" lvl="0" marL="0" rtl="0" algn="l">
              <a:spcBef>
                <a:spcPts val="0"/>
              </a:spcBef>
              <a:spcAft>
                <a:spcPts val="0"/>
              </a:spcAft>
              <a:buNone/>
            </a:pPr>
            <a:r>
              <a:rPr lang="en"/>
              <a:t>We faced some issues handling connections to devices. More specifically some older devices didn’t function properly when connecting with napalm, so we had to switch to netmiko. While napalm abstracts some of the device commands netmiko doesn’t and we had issues handling errors. Also netmiko returns everything as text, there is no option for json, thus needing custom text parsing for each different command. We also had to write our one Inventory Plugin to extend NetboxInventory as we needed custom grouping of hosts.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83bae100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83bae100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t>
            </a:r>
            <a:r>
              <a:rPr lang="en"/>
              <a:t>you can seen, the way Nornir handles inventory is almost identical to Ansible, you basically transition from playbooks to scripts and tasks to Nornir tasks or python functions. We use Jinja templates to render the configuration in both tools.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d18b10a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3d18b10a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83bae100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383bae100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can see with Nornir(in red) execution time is mostly identical. This is only for creating the config and compare it with active config, not even </a:t>
            </a:r>
            <a:r>
              <a:rPr lang="en"/>
              <a:t>committing</a:t>
            </a:r>
            <a:r>
              <a:rPr lang="en"/>
              <a:t> it to the device. The difference between Nornir and Ansible is huge, what used to take a few hours now takes, a few minutes.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83bae100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83bae100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466689ce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466689ce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Courier New"/>
                <a:ea typeface="Courier New"/>
                <a:cs typeface="Courier New"/>
                <a:sym typeface="Courier New"/>
              </a:rPr>
              <a:t>Before we start comparing the tools and show our migration journey we should look, what our automation pipelines are used for.</a:t>
            </a:r>
            <a:br>
              <a:rPr lang="en" sz="900">
                <a:solidFill>
                  <a:schemeClr val="dk1"/>
                </a:solidFill>
                <a:latin typeface="Courier New"/>
                <a:ea typeface="Courier New"/>
                <a:cs typeface="Courier New"/>
                <a:sym typeface="Courier New"/>
              </a:rPr>
            </a:br>
            <a:r>
              <a:rPr lang="en" sz="900">
                <a:solidFill>
                  <a:schemeClr val="dk1"/>
                </a:solidFill>
                <a:latin typeface="Courier New"/>
                <a:ea typeface="Courier New"/>
                <a:cs typeface="Courier New"/>
                <a:sym typeface="Courier New"/>
              </a:rPr>
              <a:t>We produce full configuration commands for ~340 devices of different</a:t>
            </a:r>
            <a:endParaRPr sz="9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900">
                <a:solidFill>
                  <a:schemeClr val="dk1"/>
                </a:solidFill>
                <a:latin typeface="Courier New"/>
                <a:ea typeface="Courier New"/>
                <a:cs typeface="Courier New"/>
                <a:sym typeface="Courier New"/>
              </a:rPr>
              <a:t>- device_type</a:t>
            </a:r>
            <a:endParaRPr sz="9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900">
                <a:solidFill>
                  <a:schemeClr val="dk1"/>
                </a:solidFill>
                <a:latin typeface="Courier New"/>
                <a:ea typeface="Courier New"/>
                <a:cs typeface="Courier New"/>
                <a:sym typeface="Courier New"/>
              </a:rPr>
              <a:t>- device_role</a:t>
            </a:r>
            <a:endParaRPr sz="9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sz="900">
                <a:solidFill>
                  <a:schemeClr val="dk1"/>
                </a:solidFill>
                <a:latin typeface="Courier New"/>
                <a:ea typeface="Courier New"/>
                <a:cs typeface="Courier New"/>
                <a:sym typeface="Courier New"/>
              </a:rPr>
              <a:t>And deliver services inside each network entity as well as across different network entities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66689cef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466689cef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pipeline </a:t>
            </a:r>
            <a:r>
              <a:rPr lang="en"/>
              <a:t>consists of 3 main parts. First we retrieve data from different APIs, mainly netbox (as we are also trying to make it our only source of truth) plus some other tools like IXP manager and some inhouse dbs. Then we generate the config using a combination of the retrieved information and static information. Finally we check the configuration to the device, compare running config with the candidate one and commit it. All this happens through a single pipeline without having to differentiate depending on device type or device.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355b38c05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355b38c05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 know many of you already know or use Ansible as your automation pipeline tool, but for those who don't we ll just say a few words about 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Ansible is an open source IT automation engine that automates provisioning, configuration management and other IT processes.</a:t>
            </a:r>
            <a:endParaRPr/>
          </a:p>
          <a:p>
            <a:pPr indent="0" lvl="0" marL="0" rtl="0" algn="l">
              <a:spcBef>
                <a:spcPts val="0"/>
              </a:spcBef>
              <a:spcAft>
                <a:spcPts val="0"/>
              </a:spcAft>
              <a:buNone/>
            </a:pPr>
            <a:r>
              <a:rPr lang="en"/>
              <a:t>It consists of an inventory aka the hosts ( in our case network devices ), roles and tasks. Tasks are building blocks that do simple operations such as save a variable, parse a json or do an api call. Roles are basically grouping for tasks.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355b38c05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355b38c05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is ansible great for</a:t>
            </a:r>
            <a:endParaRPr/>
          </a:p>
          <a:p>
            <a:pPr indent="0" lvl="0" marL="0" rtl="0" algn="l">
              <a:spcBef>
                <a:spcPts val="0"/>
              </a:spcBef>
              <a:spcAft>
                <a:spcPts val="0"/>
              </a:spcAft>
              <a:buClr>
                <a:schemeClr val="dk1"/>
              </a:buClr>
              <a:buSzPts val="1100"/>
              <a:buFont typeface="Arial"/>
              <a:buNone/>
            </a:pPr>
            <a:r>
              <a:rPr lang="en"/>
              <a:t>Ansible abstracts teams from the underlying python and gives many builtin functions and utilities such as error handling or sending email reports.</a:t>
            </a:r>
            <a:endParaRPr/>
          </a:p>
          <a:p>
            <a:pPr indent="0" lvl="0" marL="0" rtl="0" algn="l">
              <a:spcBef>
                <a:spcPts val="0"/>
              </a:spcBef>
              <a:spcAft>
                <a:spcPts val="0"/>
              </a:spcAft>
              <a:buNone/>
            </a:pPr>
            <a:r>
              <a:rPr lang="en"/>
              <a:t>It is developed and maintained by an open-source community and it is also widely adopted in the industry.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355b38c05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355b38c05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Ansible is great until you want something more...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Development speed:</a:t>
            </a:r>
            <a:endParaRPr/>
          </a:p>
          <a:p>
            <a:pPr indent="0" lvl="0" marL="0" rtl="0" algn="l">
              <a:spcBef>
                <a:spcPts val="0"/>
              </a:spcBef>
              <a:spcAft>
                <a:spcPts val="0"/>
              </a:spcAft>
              <a:buClr>
                <a:schemeClr val="dk1"/>
              </a:buClr>
              <a:buSzPts val="1100"/>
              <a:buFont typeface="Arial"/>
              <a:buNone/>
            </a:pPr>
            <a:r>
              <a:rPr lang="en"/>
              <a:t>Even simple things such as parsing a json or writing a for loop, might need many tasks and dosens of lines of code. intermediate tasks are needed to save variables (might include a task that shows how much is needed to save a variable) and all these while constantly having to check the documentation to use the appropriate function calls.</a:t>
            </a:r>
            <a:endParaRPr/>
          </a:p>
          <a:p>
            <a:pPr indent="0" lvl="0" marL="0" rtl="0" algn="l">
              <a:spcBef>
                <a:spcPts val="0"/>
              </a:spcBef>
              <a:spcAft>
                <a:spcPts val="0"/>
              </a:spcAft>
              <a:buClr>
                <a:schemeClr val="dk1"/>
              </a:buClr>
              <a:buSzPts val="1100"/>
              <a:buFont typeface="Arial"/>
              <a:buNone/>
            </a:pPr>
            <a:r>
              <a:rPr lang="en"/>
              <a:t>Pray something doesn't go wrong:</a:t>
            </a:r>
            <a:endParaRPr/>
          </a:p>
          <a:p>
            <a:pPr indent="0" lvl="0" marL="0" rtl="0" algn="l">
              <a:spcBef>
                <a:spcPts val="0"/>
              </a:spcBef>
              <a:spcAft>
                <a:spcPts val="0"/>
              </a:spcAft>
              <a:buClr>
                <a:schemeClr val="dk1"/>
              </a:buClr>
              <a:buSzPts val="1100"/>
              <a:buFont typeface="Arial"/>
              <a:buNone/>
            </a:pPr>
            <a:r>
              <a:rPr lang="en"/>
              <a:t>Your task didn't do what you thought it should do? good luck finding out why. adding debugging print statements pauses etc is a struggle, and together with the abstraction of task execution is really confusing sometimes. Even finding out where a variable is defined can be a struggle.</a:t>
            </a:r>
            <a:endParaRPr/>
          </a:p>
          <a:p>
            <a:pPr indent="0" lvl="0" marL="0" rtl="0" algn="l">
              <a:spcBef>
                <a:spcPts val="0"/>
              </a:spcBef>
              <a:spcAft>
                <a:spcPts val="0"/>
              </a:spcAft>
              <a:buClr>
                <a:schemeClr val="dk1"/>
              </a:buClr>
              <a:buSzPts val="1100"/>
              <a:buFont typeface="Arial"/>
              <a:buNone/>
            </a:pPr>
            <a:r>
              <a:rPr lang="en"/>
              <a:t>Adding new functionality:</a:t>
            </a:r>
            <a:endParaRPr/>
          </a:p>
          <a:p>
            <a:pPr indent="0" lvl="0" marL="0" rtl="0" algn="l">
              <a:spcBef>
                <a:spcPts val="0"/>
              </a:spcBef>
              <a:spcAft>
                <a:spcPts val="0"/>
              </a:spcAft>
              <a:buClr>
                <a:schemeClr val="dk1"/>
              </a:buClr>
              <a:buSzPts val="1100"/>
              <a:buFont typeface="Arial"/>
              <a:buNone/>
            </a:pPr>
            <a:r>
              <a:rPr lang="en"/>
              <a:t>You wish to do something that is not builtin in ansible?</a:t>
            </a:r>
            <a:endParaRPr/>
          </a:p>
          <a:p>
            <a:pPr indent="0" lvl="0" marL="0" rtl="0" algn="l">
              <a:spcBef>
                <a:spcPts val="0"/>
              </a:spcBef>
              <a:spcAft>
                <a:spcPts val="0"/>
              </a:spcAft>
              <a:buClr>
                <a:schemeClr val="dk1"/>
              </a:buClr>
              <a:buSzPts val="1100"/>
              <a:buFont typeface="Arial"/>
              <a:buNone/>
            </a:pPr>
            <a:r>
              <a:rPr lang="en"/>
              <a:t>you can write it in python and import it using a unique set of python calls and class creations. So the thing that ansible was supposed to abstract you from, can't be abstracted no more.</a:t>
            </a:r>
            <a:endParaRPr/>
          </a:p>
          <a:p>
            <a:pPr indent="0" lvl="0" marL="0" rtl="0" algn="l">
              <a:spcBef>
                <a:spcPts val="0"/>
              </a:spcBef>
              <a:spcAft>
                <a:spcPts val="0"/>
              </a:spcAft>
              <a:buClr>
                <a:schemeClr val="dk1"/>
              </a:buClr>
              <a:buSzPts val="1100"/>
              <a:buFont typeface="Arial"/>
              <a:buNone/>
            </a:pPr>
            <a:r>
              <a:rPr lang="en"/>
              <a:t>Actual speed:</a:t>
            </a:r>
            <a:endParaRPr/>
          </a:p>
          <a:p>
            <a:pPr indent="0" lvl="0" marL="0" rtl="0" algn="l">
              <a:spcBef>
                <a:spcPts val="0"/>
              </a:spcBef>
              <a:spcAft>
                <a:spcPts val="0"/>
              </a:spcAft>
              <a:buClr>
                <a:schemeClr val="dk1"/>
              </a:buClr>
              <a:buSzPts val="1100"/>
              <a:buFont typeface="Arial"/>
              <a:buNone/>
            </a:pPr>
            <a:r>
              <a:rPr lang="en"/>
              <a:t>Running our pipeline for all the devices in our network could take a few hours. And this without any error to the process (connection issues) or a configuration error in a device.</a:t>
            </a:r>
            <a:endParaRPr/>
          </a:p>
          <a:p>
            <a:pPr indent="0" lvl="0" marL="0" rtl="0" algn="l">
              <a:spcBef>
                <a:spcPts val="0"/>
              </a:spcBef>
              <a:spcAft>
                <a:spcPts val="0"/>
              </a:spcAft>
              <a:buNone/>
            </a:pPr>
            <a:r>
              <a:rPr lang="en"/>
              <a:t>In our case, this caused many devices to have old configs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55b38c05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55b38c05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also very hard to integrate it with existing python scripts or use it to retrieve data from many devices to use it lets say for a database migration or a bulk upload. Its unique syntax is also another thing you have to get comfortable with, a skill that doesn’t really transfer to anything else.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355b38c05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355b38c05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world of IT python is widely use for scripting, database API calls, migrations, ci-cd pipelines etc. While it is really slow for high computational tasks, it is perfect for fast development, it’s easy to use, and has a huge amount of useful libraries and is quite fast when dealing with async operations such as remote command execution(talking to network devices) or api calls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55b38c05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55b38c05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nornir.readthedocs.io/en/latest/" TargetMode="External"/><Relationship Id="rId4" Type="http://schemas.openxmlformats.org/officeDocument/2006/relationships/hyperlink" Target="https://github.com/wvandeun/nornir_netbo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From Ansible to Nornir: sailing from a network engineer’s comfort zone</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Nornir design</a:t>
            </a:r>
            <a:endParaRPr/>
          </a:p>
        </p:txBody>
      </p:sp>
      <p:sp>
        <p:nvSpPr>
          <p:cNvPr id="123" name="Google Shape;123;p22"/>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Also works with the concept of inventory and tasks. It has a few available inventories such as simple inventory (hosts in a static file) or netbox inventory (dynamic from netbox)</a:t>
            </a:r>
            <a:endParaRPr/>
          </a:p>
          <a:p>
            <a:pPr indent="-342900" lvl="0" marL="457200" rtl="0" algn="l">
              <a:spcBef>
                <a:spcPts val="0"/>
              </a:spcBef>
              <a:spcAft>
                <a:spcPts val="0"/>
              </a:spcAft>
              <a:buSzPts val="1800"/>
              <a:buChar char="●"/>
            </a:pPr>
            <a:r>
              <a:rPr lang="en"/>
              <a:t>Abstracts the multithreading aspect of connections</a:t>
            </a:r>
            <a:endParaRPr/>
          </a:p>
          <a:p>
            <a:pPr indent="-342900" lvl="0" marL="457200" rtl="0" algn="l">
              <a:spcBef>
                <a:spcPts val="0"/>
              </a:spcBef>
              <a:spcAft>
                <a:spcPts val="0"/>
              </a:spcAft>
              <a:buSzPts val="1800"/>
              <a:buChar char="●"/>
            </a:pPr>
            <a:r>
              <a:rPr lang="en"/>
              <a:t>Abstracts the </a:t>
            </a:r>
            <a:r>
              <a:rPr lang="en"/>
              <a:t>inventory handling</a:t>
            </a:r>
            <a:endParaRPr/>
          </a:p>
          <a:p>
            <a:pPr indent="-342900" lvl="0" marL="457200" rtl="0" algn="l">
              <a:spcBef>
                <a:spcPts val="0"/>
              </a:spcBef>
              <a:spcAft>
                <a:spcPts val="0"/>
              </a:spcAft>
              <a:buSzPts val="1800"/>
              <a:buChar char="●"/>
            </a:pPr>
            <a:r>
              <a:rPr lang="en"/>
              <a:t>Supports many plugins, static and dynamic inventories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So why Nornir?</a:t>
            </a:r>
            <a:endParaRPr/>
          </a:p>
        </p:txBody>
      </p:sp>
      <p:sp>
        <p:nvSpPr>
          <p:cNvPr id="129" name="Google Shape;129;p23"/>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Fast speed, due to multithreading</a:t>
            </a:r>
            <a:endParaRPr/>
          </a:p>
          <a:p>
            <a:pPr indent="-342900" lvl="0" marL="457200" rtl="0" algn="l">
              <a:spcBef>
                <a:spcPts val="0"/>
              </a:spcBef>
              <a:spcAft>
                <a:spcPts val="0"/>
              </a:spcAft>
              <a:buSzPts val="1800"/>
              <a:buChar char="●"/>
            </a:pPr>
            <a:r>
              <a:rPr lang="en"/>
              <a:t>Pure python, can </a:t>
            </a:r>
            <a:r>
              <a:rPr lang="en"/>
              <a:t>integrate</a:t>
            </a:r>
            <a:r>
              <a:rPr lang="en"/>
              <a:t> other scripts and pipelines easily</a:t>
            </a:r>
            <a:endParaRPr/>
          </a:p>
          <a:p>
            <a:pPr indent="-342900" lvl="0" marL="457200" rtl="0" algn="l">
              <a:spcBef>
                <a:spcPts val="0"/>
              </a:spcBef>
              <a:spcAft>
                <a:spcPts val="0"/>
              </a:spcAft>
              <a:buSzPts val="1800"/>
              <a:buChar char="●"/>
            </a:pPr>
            <a:r>
              <a:rPr lang="en"/>
              <a:t>Can take advantage of simple APIs from other tools and services</a:t>
            </a:r>
            <a:endParaRPr/>
          </a:p>
          <a:p>
            <a:pPr indent="-342900" lvl="0" marL="457200" rtl="0" algn="l">
              <a:spcBef>
                <a:spcPts val="0"/>
              </a:spcBef>
              <a:spcAft>
                <a:spcPts val="0"/>
              </a:spcAft>
              <a:buSzPts val="1800"/>
              <a:buChar char="●"/>
            </a:pPr>
            <a:r>
              <a:rPr lang="en"/>
              <a:t>Ease of adding new functionality</a:t>
            </a:r>
            <a:endParaRPr/>
          </a:p>
          <a:p>
            <a:pPr indent="-342900" lvl="0" marL="457200" rtl="0" algn="l">
              <a:spcBef>
                <a:spcPts val="0"/>
              </a:spcBef>
              <a:spcAft>
                <a:spcPts val="0"/>
              </a:spcAft>
              <a:buSzPts val="1800"/>
              <a:buChar char="●"/>
            </a:pPr>
            <a:r>
              <a:rPr lang="en"/>
              <a:t>Maintainability</a:t>
            </a:r>
            <a:endParaRPr/>
          </a:p>
          <a:p>
            <a:pPr indent="-342900" lvl="0" marL="457200" rtl="0" algn="l">
              <a:spcBef>
                <a:spcPts val="0"/>
              </a:spcBef>
              <a:spcAft>
                <a:spcPts val="0"/>
              </a:spcAft>
              <a:buSzPts val="1800"/>
              <a:buChar char="●"/>
            </a:pPr>
            <a:r>
              <a:rPr lang="en"/>
              <a:t>Easy debugging</a:t>
            </a:r>
            <a:endParaRPr/>
          </a:p>
          <a:p>
            <a:pPr indent="-342900" lvl="0" marL="457200" rtl="0" algn="l">
              <a:spcBef>
                <a:spcPts val="0"/>
              </a:spcBef>
              <a:spcAft>
                <a:spcPts val="0"/>
              </a:spcAft>
              <a:buSzPts val="1800"/>
              <a:buChar char="●"/>
            </a:pPr>
            <a:r>
              <a:rPr lang="en"/>
              <a:t>Verbose custom error handling</a:t>
            </a:r>
            <a:endParaRPr/>
          </a:p>
          <a:p>
            <a:pPr indent="-342900" lvl="0" marL="457200" rtl="0" algn="l">
              <a:spcBef>
                <a:spcPts val="0"/>
              </a:spcBef>
              <a:spcAft>
                <a:spcPts val="0"/>
              </a:spcAft>
              <a:buSzPts val="1800"/>
              <a:buChar char="●"/>
            </a:pPr>
            <a:r>
              <a:rPr lang="en"/>
              <a:t>Fast development speed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Great power comes with great responsibility</a:t>
            </a:r>
            <a:endParaRPr/>
          </a:p>
        </p:txBody>
      </p:sp>
      <p:sp>
        <p:nvSpPr>
          <p:cNvPr id="135" name="Google Shape;135;p24"/>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Nornir doesn’t do well? Well it’s up to you…</a:t>
            </a:r>
            <a:endParaRPr/>
          </a:p>
          <a:p>
            <a:pPr indent="0" lvl="0" marL="0" rtl="0" algn="l">
              <a:spcBef>
                <a:spcPts val="1200"/>
              </a:spcBef>
              <a:spcAft>
                <a:spcPts val="0"/>
              </a:spcAft>
              <a:buNone/>
            </a:pPr>
            <a:r>
              <a:rPr lang="en"/>
              <a:t>With nornir, your configuration management pipeline,</a:t>
            </a:r>
            <a:r>
              <a:rPr lang="en"/>
              <a:t> is now a software engineering project.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You need to establish coding standards</a:t>
            </a:r>
            <a:endParaRPr/>
          </a:p>
          <a:p>
            <a:pPr indent="-342900" lvl="0" marL="457200" rtl="0" algn="l">
              <a:spcBef>
                <a:spcPts val="0"/>
              </a:spcBef>
              <a:spcAft>
                <a:spcPts val="0"/>
              </a:spcAft>
              <a:buSzPts val="1800"/>
              <a:buChar char="●"/>
            </a:pPr>
            <a:r>
              <a:rPr lang="en"/>
              <a:t>You need to create much of Ansible’s built-in in libraries yourself (vault,email etc)</a:t>
            </a:r>
            <a:endParaRPr/>
          </a:p>
          <a:p>
            <a:pPr indent="-342900" lvl="0" marL="457200" rtl="0" algn="l">
              <a:spcBef>
                <a:spcPts val="0"/>
              </a:spcBef>
              <a:spcAft>
                <a:spcPts val="0"/>
              </a:spcAft>
              <a:buSzPts val="1800"/>
              <a:buChar char="●"/>
            </a:pPr>
            <a:r>
              <a:rPr lang="en"/>
              <a:t>When libraries update, things will break more often</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we had to do to prepare for the migration</a:t>
            </a:r>
            <a:endParaRPr/>
          </a:p>
        </p:txBody>
      </p:sp>
      <p:sp>
        <p:nvSpPr>
          <p:cNvPr id="141" name="Google Shape;141;p25"/>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 got a nornir course, many of our team members started to experiment for the first time with coding</a:t>
            </a:r>
            <a:endParaRPr/>
          </a:p>
          <a:p>
            <a:pPr indent="-342900" lvl="0" marL="457200" rtl="0" algn="l">
              <a:spcBef>
                <a:spcPts val="0"/>
              </a:spcBef>
              <a:spcAft>
                <a:spcPts val="0"/>
              </a:spcAft>
              <a:buSzPts val="1800"/>
              <a:buChar char="●"/>
            </a:pPr>
            <a:r>
              <a:rPr lang="en"/>
              <a:t>We setup a ci-cd pipeline to mirror changes done to Ansible, to Nornir while Ansible was still in production</a:t>
            </a:r>
            <a:endParaRPr/>
          </a:p>
          <a:p>
            <a:pPr indent="-342900" lvl="0" marL="457200" rtl="0" algn="l">
              <a:spcBef>
                <a:spcPts val="0"/>
              </a:spcBef>
              <a:spcAft>
                <a:spcPts val="0"/>
              </a:spcAft>
              <a:buSzPts val="1800"/>
              <a:buChar char="●"/>
            </a:pPr>
            <a:r>
              <a:rPr lang="en"/>
              <a:t>We had to update our pipelines and cronjobs to include Nornir for testing purposes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Problems we faced</a:t>
            </a:r>
            <a:endParaRPr/>
          </a:p>
        </p:txBody>
      </p:sp>
      <p:sp>
        <p:nvSpPr>
          <p:cNvPr id="147" name="Google Shape;147;p26"/>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General:</a:t>
            </a:r>
            <a:endParaRPr/>
          </a:p>
          <a:p>
            <a:pPr indent="-342900" lvl="0" marL="457200" rtl="0" algn="l">
              <a:spcBef>
                <a:spcPts val="1200"/>
              </a:spcBef>
              <a:spcAft>
                <a:spcPts val="0"/>
              </a:spcAft>
              <a:buSzPts val="1800"/>
              <a:buChar char="●"/>
            </a:pPr>
            <a:r>
              <a:rPr lang="en"/>
              <a:t>Getting the team familiar with contributing to a python project, creates a new barrier between members familiar with coding and not</a:t>
            </a:r>
            <a:endParaRPr/>
          </a:p>
          <a:p>
            <a:pPr indent="0" lvl="0" marL="457200" rtl="0" algn="l">
              <a:spcBef>
                <a:spcPts val="1200"/>
              </a:spcBef>
              <a:spcAft>
                <a:spcPts val="0"/>
              </a:spcAft>
              <a:buNone/>
            </a:pPr>
            <a:r>
              <a:rPr lang="en"/>
              <a:t>Technical:</a:t>
            </a:r>
            <a:endParaRPr/>
          </a:p>
          <a:p>
            <a:pPr indent="-342900" lvl="0" marL="457200" rtl="0" algn="l">
              <a:spcBef>
                <a:spcPts val="1200"/>
              </a:spcBef>
              <a:spcAft>
                <a:spcPts val="0"/>
              </a:spcAft>
              <a:buSzPts val="1800"/>
              <a:buChar char="●"/>
            </a:pPr>
            <a:r>
              <a:rPr lang="en"/>
              <a:t>Connection issues: paramiko/netmiko/napalm issues, ssh issues</a:t>
            </a:r>
            <a:endParaRPr/>
          </a:p>
          <a:p>
            <a:pPr indent="-342900" lvl="0" marL="457200" rtl="0" algn="l">
              <a:spcBef>
                <a:spcPts val="0"/>
              </a:spcBef>
              <a:spcAft>
                <a:spcPts val="0"/>
              </a:spcAft>
              <a:buSzPts val="1800"/>
              <a:buChar char="●"/>
            </a:pPr>
            <a:r>
              <a:rPr lang="en"/>
              <a:t>Handle errors ourselves: needed to do custom text parsing in netmiko replies to identify issues</a:t>
            </a:r>
            <a:endParaRPr/>
          </a:p>
          <a:p>
            <a:pPr indent="-342900" lvl="0" marL="457200" rtl="0" algn="l">
              <a:spcBef>
                <a:spcPts val="0"/>
              </a:spcBef>
              <a:spcAft>
                <a:spcPts val="0"/>
              </a:spcAft>
              <a:buSzPts val="1800"/>
              <a:buChar char="●"/>
            </a:pPr>
            <a:r>
              <a:rPr lang="en"/>
              <a:t>Wrote our own inventory Plugin, because we needed custom grouping for our hosts</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508175" y="1656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Comparison inventory/tasks</a:t>
            </a:r>
            <a:endParaRPr/>
          </a:p>
        </p:txBody>
      </p:sp>
      <p:sp>
        <p:nvSpPr>
          <p:cNvPr id="153" name="Google Shape;153;p27"/>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Ansible</a:t>
            </a:r>
            <a:endParaRPr/>
          </a:p>
          <a:p>
            <a:pPr indent="-317500" lvl="0" marL="457200" rtl="0" algn="l">
              <a:spcBef>
                <a:spcPts val="1200"/>
              </a:spcBef>
              <a:spcAft>
                <a:spcPts val="0"/>
              </a:spcAft>
              <a:buSzPts val="1400"/>
              <a:buChar char="●"/>
            </a:pPr>
            <a:r>
              <a:rPr lang="en"/>
              <a:t>Netbox inventory</a:t>
            </a:r>
            <a:endParaRPr/>
          </a:p>
          <a:p>
            <a:pPr indent="-317500" lvl="0" marL="457200" rtl="0" algn="l">
              <a:spcBef>
                <a:spcPts val="0"/>
              </a:spcBef>
              <a:spcAft>
                <a:spcPts val="0"/>
              </a:spcAft>
              <a:buSzPts val="1400"/>
              <a:buChar char="●"/>
            </a:pPr>
            <a:r>
              <a:rPr lang="en"/>
              <a:t>Jinja2 templates</a:t>
            </a:r>
            <a:endParaRPr/>
          </a:p>
          <a:p>
            <a:pPr indent="-317500" lvl="0" marL="457200" rtl="0" algn="l">
              <a:spcBef>
                <a:spcPts val="0"/>
              </a:spcBef>
              <a:spcAft>
                <a:spcPts val="0"/>
              </a:spcAft>
              <a:buSzPts val="1400"/>
              <a:buChar char="●"/>
            </a:pPr>
            <a:r>
              <a:rPr lang="en"/>
              <a:t>Ansible tasks</a:t>
            </a:r>
            <a:endParaRPr/>
          </a:p>
          <a:p>
            <a:pPr indent="-317500" lvl="0" marL="457200" rtl="0" algn="l">
              <a:spcBef>
                <a:spcPts val="0"/>
              </a:spcBef>
              <a:spcAft>
                <a:spcPts val="0"/>
              </a:spcAft>
              <a:buSzPts val="1400"/>
              <a:buChar char="●"/>
            </a:pPr>
            <a:r>
              <a:rPr lang="en"/>
              <a:t>Per device execution</a:t>
            </a:r>
            <a:endParaRPr/>
          </a:p>
          <a:p>
            <a:pPr indent="-317500" lvl="0" marL="457200" rtl="0" algn="l">
              <a:spcBef>
                <a:spcPts val="0"/>
              </a:spcBef>
              <a:spcAft>
                <a:spcPts val="0"/>
              </a:spcAft>
              <a:buSzPts val="1400"/>
              <a:buChar char="●"/>
            </a:pPr>
            <a:r>
              <a:rPr lang="en"/>
              <a:t>Host_vars, group_vars</a:t>
            </a:r>
            <a:endParaRPr/>
          </a:p>
          <a:p>
            <a:pPr indent="-317500" lvl="0" marL="457200" rtl="0" algn="l">
              <a:spcBef>
                <a:spcPts val="0"/>
              </a:spcBef>
              <a:spcAft>
                <a:spcPts val="0"/>
              </a:spcAft>
              <a:buSzPts val="1400"/>
              <a:buChar char="●"/>
            </a:pPr>
            <a:r>
              <a:rPr lang="en"/>
              <a:t>YAML files</a:t>
            </a:r>
            <a:endParaRPr/>
          </a:p>
        </p:txBody>
      </p:sp>
      <p:sp>
        <p:nvSpPr>
          <p:cNvPr id="154" name="Google Shape;154;p27"/>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Nornir</a:t>
            </a:r>
            <a:endParaRPr/>
          </a:p>
          <a:p>
            <a:pPr indent="-317500" lvl="0" marL="457200" rtl="0" algn="l">
              <a:spcBef>
                <a:spcPts val="1200"/>
              </a:spcBef>
              <a:spcAft>
                <a:spcPts val="0"/>
              </a:spcAft>
              <a:buSzPts val="1400"/>
              <a:buChar char="●"/>
            </a:pPr>
            <a:r>
              <a:rPr lang="en"/>
              <a:t>Netbox inventory plugin</a:t>
            </a:r>
            <a:endParaRPr/>
          </a:p>
          <a:p>
            <a:pPr indent="-317500" lvl="0" marL="457200" rtl="0" algn="l">
              <a:spcBef>
                <a:spcPts val="0"/>
              </a:spcBef>
              <a:spcAft>
                <a:spcPts val="0"/>
              </a:spcAft>
              <a:buSzPts val="1400"/>
              <a:buChar char="●"/>
            </a:pPr>
            <a:r>
              <a:rPr lang="en"/>
              <a:t>Jinja2 templates</a:t>
            </a:r>
            <a:endParaRPr/>
          </a:p>
          <a:p>
            <a:pPr indent="-317500" lvl="0" marL="457200" rtl="0" algn="l">
              <a:spcBef>
                <a:spcPts val="0"/>
              </a:spcBef>
              <a:spcAft>
                <a:spcPts val="0"/>
              </a:spcAft>
              <a:buSzPts val="1400"/>
              <a:buChar char="●"/>
            </a:pPr>
            <a:r>
              <a:rPr lang="en"/>
              <a:t>Nornir tasks / Python functions</a:t>
            </a:r>
            <a:endParaRPr/>
          </a:p>
          <a:p>
            <a:pPr indent="-317500" lvl="0" marL="457200" rtl="0" algn="l">
              <a:spcBef>
                <a:spcPts val="0"/>
              </a:spcBef>
              <a:spcAft>
                <a:spcPts val="0"/>
              </a:spcAft>
              <a:buSzPts val="1400"/>
              <a:buChar char="●"/>
            </a:pPr>
            <a:r>
              <a:rPr lang="en"/>
              <a:t>Per device execution</a:t>
            </a:r>
            <a:endParaRPr/>
          </a:p>
          <a:p>
            <a:pPr indent="-317500" lvl="0" marL="457200" rtl="0" algn="l">
              <a:spcBef>
                <a:spcPts val="0"/>
              </a:spcBef>
              <a:spcAft>
                <a:spcPts val="0"/>
              </a:spcAft>
              <a:buSzPts val="1400"/>
              <a:buChar char="●"/>
            </a:pPr>
            <a:r>
              <a:rPr lang="en"/>
              <a:t>Host_vars, group_vars (we made our own plugin for that)</a:t>
            </a:r>
            <a:endParaRPr/>
          </a:p>
          <a:p>
            <a:pPr indent="-317500" lvl="0" marL="457200" rtl="0" algn="l">
              <a:spcBef>
                <a:spcPts val="0"/>
              </a:spcBef>
              <a:spcAft>
                <a:spcPts val="0"/>
              </a:spcAft>
              <a:buSzPts val="1400"/>
              <a:buChar char="●"/>
            </a:pPr>
            <a:r>
              <a:rPr lang="en"/>
              <a:t>YAML files / JSON ouput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74325" y="26480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Tasks vs Functions</a:t>
            </a:r>
            <a:endParaRPr/>
          </a:p>
        </p:txBody>
      </p:sp>
      <p:sp>
        <p:nvSpPr>
          <p:cNvPr id="160" name="Google Shape;160;p28"/>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1" name="Google Shape;161;p28"/>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28"/>
          <p:cNvPicPr preferRelativeResize="0"/>
          <p:nvPr/>
        </p:nvPicPr>
        <p:blipFill>
          <a:blip r:embed="rId3">
            <a:alphaModFix/>
          </a:blip>
          <a:stretch>
            <a:fillRect/>
          </a:stretch>
        </p:blipFill>
        <p:spPr>
          <a:xfrm>
            <a:off x="8425" y="1183275"/>
            <a:ext cx="4361450" cy="3779025"/>
          </a:xfrm>
          <a:prstGeom prst="rect">
            <a:avLst/>
          </a:prstGeom>
          <a:noFill/>
          <a:ln>
            <a:noFill/>
          </a:ln>
        </p:spPr>
      </p:pic>
      <p:pic>
        <p:nvPicPr>
          <p:cNvPr id="163" name="Google Shape;163;p28" title="Screenshot from 2025-06-17 22-15-47.png"/>
          <p:cNvPicPr preferRelativeResize="0"/>
          <p:nvPr/>
        </p:nvPicPr>
        <p:blipFill>
          <a:blip r:embed="rId4">
            <a:alphaModFix/>
          </a:blip>
          <a:stretch>
            <a:fillRect/>
          </a:stretch>
        </p:blipFill>
        <p:spPr>
          <a:xfrm>
            <a:off x="4369875" y="1183275"/>
            <a:ext cx="4784400" cy="3779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Speed comparison</a:t>
            </a:r>
            <a:endParaRPr/>
          </a:p>
        </p:txBody>
      </p:sp>
      <p:pic>
        <p:nvPicPr>
          <p:cNvPr id="169" name="Google Shape;169;p29"/>
          <p:cNvPicPr preferRelativeResize="0"/>
          <p:nvPr/>
        </p:nvPicPr>
        <p:blipFill>
          <a:blip r:embed="rId3">
            <a:alphaModFix/>
          </a:blip>
          <a:stretch>
            <a:fillRect/>
          </a:stretch>
        </p:blipFill>
        <p:spPr>
          <a:xfrm>
            <a:off x="1458788" y="1105175"/>
            <a:ext cx="6105525" cy="3533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Thank you</a:t>
            </a:r>
            <a:endParaRPr/>
          </a:p>
        </p:txBody>
      </p:sp>
      <p:sp>
        <p:nvSpPr>
          <p:cNvPr id="175" name="Google Shape;175;p3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Useful</a:t>
            </a:r>
            <a:r>
              <a:rPr lang="en"/>
              <a:t> links:</a:t>
            </a:r>
            <a:endParaRPr/>
          </a:p>
          <a:p>
            <a:pPr indent="0" lvl="0" marL="0" rtl="0" algn="l">
              <a:spcBef>
                <a:spcPts val="1200"/>
              </a:spcBef>
              <a:spcAft>
                <a:spcPts val="0"/>
              </a:spcAft>
              <a:buNone/>
            </a:pPr>
            <a:r>
              <a:rPr lang="en" u="sng">
                <a:solidFill>
                  <a:schemeClr val="hlink"/>
                </a:solidFill>
                <a:hlinkClick r:id="rId3"/>
              </a:rPr>
              <a:t>https://nornir.readthedocs.io/en/latest/</a:t>
            </a:r>
            <a:endParaRPr/>
          </a:p>
          <a:p>
            <a:pPr indent="0" lvl="0" marL="0" rtl="0" algn="l">
              <a:spcBef>
                <a:spcPts val="1200"/>
              </a:spcBef>
              <a:spcAft>
                <a:spcPts val="0"/>
              </a:spcAft>
              <a:buNone/>
            </a:pPr>
            <a:r>
              <a:rPr lang="en" u="sng">
                <a:solidFill>
                  <a:schemeClr val="hlink"/>
                </a:solidFill>
                <a:hlinkClick r:id="rId4"/>
              </a:rPr>
              <a:t>https://github.com/wvandeun/nornir_netbox</a:t>
            </a:r>
            <a:endParaRPr/>
          </a:p>
          <a:p>
            <a:pPr indent="0" lvl="0" marL="0" rtl="0" algn="l">
              <a:spcBef>
                <a:spcPts val="1200"/>
              </a:spcBef>
              <a:spcAft>
                <a:spcPts val="0"/>
              </a:spcAft>
              <a:buNone/>
            </a:pPr>
            <a:r>
              <a:rPr lang="en"/>
              <a:t>My email:</a:t>
            </a:r>
            <a:endParaRPr/>
          </a:p>
          <a:p>
            <a:pPr indent="0" lvl="0" marL="0" rtl="0" algn="l">
              <a:spcBef>
                <a:spcPts val="1200"/>
              </a:spcBef>
              <a:spcAft>
                <a:spcPts val="1200"/>
              </a:spcAft>
              <a:buNone/>
            </a:pPr>
            <a:r>
              <a:rPr lang="en"/>
              <a:t>panoskostopoulos@noc.grnet.gr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Network architecture</a:t>
            </a:r>
            <a:endParaRPr/>
          </a:p>
        </p:txBody>
      </p:sp>
      <p:pic>
        <p:nvPicPr>
          <p:cNvPr id="74" name="Google Shape;74;p14"/>
          <p:cNvPicPr preferRelativeResize="0"/>
          <p:nvPr/>
        </p:nvPicPr>
        <p:blipFill>
          <a:blip r:embed="rId3">
            <a:alphaModFix/>
          </a:blip>
          <a:stretch>
            <a:fillRect/>
          </a:stretch>
        </p:blipFill>
        <p:spPr>
          <a:xfrm>
            <a:off x="565925" y="123375"/>
            <a:ext cx="8089870" cy="439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Our Pipeline</a:t>
            </a:r>
            <a:endParaRPr/>
          </a:p>
        </p:txBody>
      </p:sp>
      <p:pic>
        <p:nvPicPr>
          <p:cNvPr id="80" name="Google Shape;80;p15"/>
          <p:cNvPicPr preferRelativeResize="0"/>
          <p:nvPr/>
        </p:nvPicPr>
        <p:blipFill>
          <a:blip r:embed="rId3">
            <a:alphaModFix/>
          </a:blip>
          <a:stretch>
            <a:fillRect/>
          </a:stretch>
        </p:blipFill>
        <p:spPr>
          <a:xfrm>
            <a:off x="19750" y="0"/>
            <a:ext cx="9104501" cy="467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Ansible</a:t>
            </a:r>
            <a:endParaRPr/>
          </a:p>
        </p:txBody>
      </p:sp>
      <p:sp>
        <p:nvSpPr>
          <p:cNvPr id="86" name="Google Shape;86;p1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Ansible is an open source IT automation engine that automates provisioning, configuration management and other IT processes. </a:t>
            </a:r>
            <a:endParaRPr/>
          </a:p>
          <a:p>
            <a:pPr indent="0" lvl="0" marL="0" rtl="0" algn="l">
              <a:spcBef>
                <a:spcPts val="1200"/>
              </a:spcBef>
              <a:spcAft>
                <a:spcPts val="1200"/>
              </a:spcAft>
              <a:buNone/>
            </a:pPr>
            <a:r>
              <a:rPr lang="en"/>
              <a:t>It is based on the inventory concept (consisting of hosts), roles (basically grouping for the hosts) and tasks which are the building blocks of every ansible script, called a playbook.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is Ansible great for</a:t>
            </a:r>
            <a:endParaRPr/>
          </a:p>
        </p:txBody>
      </p:sp>
      <p:sp>
        <p:nvSpPr>
          <p:cNvPr id="92" name="Google Shape;92;p17"/>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Abstracts teams from the underlying python</a:t>
            </a:r>
            <a:endParaRPr/>
          </a:p>
          <a:p>
            <a:pPr indent="-342900" lvl="0" marL="457200" rtl="0" algn="l">
              <a:spcBef>
                <a:spcPts val="0"/>
              </a:spcBef>
              <a:spcAft>
                <a:spcPts val="0"/>
              </a:spcAft>
              <a:buSzPts val="1800"/>
              <a:buChar char="●"/>
            </a:pPr>
            <a:r>
              <a:rPr lang="en"/>
              <a:t>Provides multiple built-in functionalities</a:t>
            </a:r>
            <a:endParaRPr/>
          </a:p>
          <a:p>
            <a:pPr indent="-342900" lvl="0" marL="457200" rtl="0" algn="l">
              <a:spcBef>
                <a:spcPts val="0"/>
              </a:spcBef>
              <a:spcAft>
                <a:spcPts val="0"/>
              </a:spcAft>
              <a:buSzPts val="1800"/>
              <a:buChar char="●"/>
            </a:pPr>
            <a:r>
              <a:rPr lang="en"/>
              <a:t>Is open-source</a:t>
            </a:r>
            <a:endParaRPr/>
          </a:p>
          <a:p>
            <a:pPr indent="-342900" lvl="0" marL="457200" rtl="0" algn="l">
              <a:spcBef>
                <a:spcPts val="0"/>
              </a:spcBef>
              <a:spcAft>
                <a:spcPts val="0"/>
              </a:spcAft>
              <a:buSzPts val="1800"/>
              <a:buChar char="●"/>
            </a:pPr>
            <a:r>
              <a:rPr lang="en"/>
              <a:t>It is widely-adopted, maintained and updated frequently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Ansible is great … until you want something more</a:t>
            </a:r>
            <a:endParaRPr/>
          </a:p>
        </p:txBody>
      </p:sp>
      <p:sp>
        <p:nvSpPr>
          <p:cNvPr id="98" name="Google Shape;98;p18"/>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Development speed: simple tasks need </a:t>
            </a:r>
            <a:r>
              <a:rPr lang="en"/>
              <a:t>dozens</a:t>
            </a:r>
            <a:r>
              <a:rPr lang="en"/>
              <a:t> lines of code and many intermediate unnecessary steps</a:t>
            </a:r>
            <a:endParaRPr/>
          </a:p>
          <a:p>
            <a:pPr indent="-342900" lvl="0" marL="457200" rtl="0" algn="l">
              <a:spcBef>
                <a:spcPts val="0"/>
              </a:spcBef>
              <a:spcAft>
                <a:spcPts val="0"/>
              </a:spcAft>
              <a:buSzPts val="1800"/>
              <a:buChar char="●"/>
            </a:pPr>
            <a:r>
              <a:rPr lang="en"/>
              <a:t>Execution speed: jinja rendering, connection to devices are all sequential and take too long to execute. We need a few hours to execute our workflow for the whole network</a:t>
            </a:r>
            <a:endParaRPr/>
          </a:p>
          <a:p>
            <a:pPr indent="-342900" lvl="0" marL="457200" rtl="0" algn="l">
              <a:spcBef>
                <a:spcPts val="0"/>
              </a:spcBef>
              <a:spcAft>
                <a:spcPts val="0"/>
              </a:spcAft>
              <a:buSzPts val="1800"/>
              <a:buChar char="●"/>
            </a:pPr>
            <a:r>
              <a:rPr lang="en"/>
              <a:t>Pray that something doesn’t go wrong: Finding out what is wrong, with ansible builtin error handling is challenging to say the least, and debugging is even harder</a:t>
            </a:r>
            <a:endParaRPr/>
          </a:p>
          <a:p>
            <a:pPr indent="-342900" lvl="0" marL="457200" rtl="0" algn="l">
              <a:spcBef>
                <a:spcPts val="0"/>
              </a:spcBef>
              <a:spcAft>
                <a:spcPts val="0"/>
              </a:spcAft>
              <a:buSzPts val="1800"/>
              <a:buChar char="●"/>
            </a:pPr>
            <a:r>
              <a:rPr lang="en"/>
              <a:t>Adding new functionality: You have to write your own python code and import it, say goodbye to abstraction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Ansible is great … until you want something more</a:t>
            </a:r>
            <a:endParaRPr/>
          </a:p>
        </p:txBody>
      </p:sp>
      <p:sp>
        <p:nvSpPr>
          <p:cNvPr id="104" name="Google Shape;104;p19"/>
          <p:cNvSpPr txBox="1"/>
          <p:nvPr>
            <p:ph idx="4294967295" type="body"/>
          </p:nvPr>
        </p:nvSpPr>
        <p:spPr>
          <a:xfrm>
            <a:off x="471900" y="947100"/>
            <a:ext cx="82221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Code integration: other tools or python scripts your team might use can not be so easily integrated</a:t>
            </a:r>
            <a:endParaRPr/>
          </a:p>
          <a:p>
            <a:pPr indent="-342900" lvl="0" marL="457200" rtl="0" algn="l">
              <a:spcBef>
                <a:spcPts val="0"/>
              </a:spcBef>
              <a:spcAft>
                <a:spcPts val="0"/>
              </a:spcAft>
              <a:buSzPts val="1800"/>
              <a:buChar char="●"/>
            </a:pPr>
            <a:r>
              <a:rPr lang="en"/>
              <a:t>Has its own syntax you must learn and get comfortable, thus knowledge is not transferable to other tools or even field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One language to rule them all</a:t>
            </a:r>
            <a:endParaRPr/>
          </a:p>
        </p:txBody>
      </p:sp>
      <p:sp>
        <p:nvSpPr>
          <p:cNvPr id="110" name="Google Shape;110;p2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Since more engineers are comfortable with python </a:t>
            </a:r>
            <a:r>
              <a:rPr lang="en"/>
              <a:t>nowadays,</a:t>
            </a:r>
            <a:r>
              <a:rPr lang="en"/>
              <a:t> why not use it for everything. We already use it for:</a:t>
            </a:r>
            <a:endParaRPr/>
          </a:p>
          <a:p>
            <a:pPr indent="-342900" lvl="0" marL="457200" rtl="0" algn="l">
              <a:spcBef>
                <a:spcPts val="1200"/>
              </a:spcBef>
              <a:spcAft>
                <a:spcPts val="0"/>
              </a:spcAft>
              <a:buSzPts val="1800"/>
              <a:buChar char="●"/>
            </a:pPr>
            <a:r>
              <a:rPr lang="en"/>
              <a:t>Ci-cd pipelines</a:t>
            </a:r>
            <a:endParaRPr/>
          </a:p>
          <a:p>
            <a:pPr indent="-342900" lvl="0" marL="457200" rtl="0" algn="l">
              <a:spcBef>
                <a:spcPts val="0"/>
              </a:spcBef>
              <a:spcAft>
                <a:spcPts val="0"/>
              </a:spcAft>
              <a:buSzPts val="1800"/>
              <a:buChar char="●"/>
            </a:pPr>
            <a:r>
              <a:rPr lang="en"/>
              <a:t>Database migration scripts</a:t>
            </a:r>
            <a:endParaRPr/>
          </a:p>
          <a:p>
            <a:pPr indent="-342900" lvl="0" marL="457200" rtl="0" algn="l">
              <a:spcBef>
                <a:spcPts val="0"/>
              </a:spcBef>
              <a:spcAft>
                <a:spcPts val="0"/>
              </a:spcAft>
              <a:buSzPts val="1800"/>
              <a:buChar char="●"/>
            </a:pPr>
            <a:r>
              <a:rPr lang="en"/>
              <a:t>Monitoring-report scripts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3576575" y="123375"/>
            <a:ext cx="4838701" cy="4838701"/>
          </a:xfrm>
          <a:prstGeom prst="rect">
            <a:avLst/>
          </a:prstGeom>
          <a:noFill/>
          <a:ln>
            <a:noFill/>
          </a:ln>
        </p:spPr>
      </p:pic>
      <p:sp>
        <p:nvSpPr>
          <p:cNvPr id="116" name="Google Shape;116;p21"/>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Nornir</a:t>
            </a:r>
            <a:endParaRPr/>
          </a:p>
        </p:txBody>
      </p:sp>
      <p:sp>
        <p:nvSpPr>
          <p:cNvPr id="117" name="Google Shape;117;p21"/>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Nornir is an automation framework written in python to be used with python.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