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Montserrat" panose="00000500000000000000" pitchFamily="2" charset="0"/>
      <p:regular r:id="rId9"/>
      <p:bold r:id="rId10"/>
      <p:italic r:id="rId11"/>
      <p:boldItalic r:id="rId12"/>
    </p:embeddedFont>
    <p:embeddedFont>
      <p:font typeface="Montserrat Bold" panose="00000800000000000000" charset="0"/>
      <p:regular r:id="rId13"/>
      <p:bold r:id="rId14"/>
    </p:embeddedFont>
    <p:embeddedFont>
      <p:font typeface="Montserrat Semi-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92676-A242-48B0-AD85-934320E0BF05}" v="22" dt="2025-06-19T15:27:30.172"/>
    <p1510:client id="{AB72E381-E96F-F9AF-51AD-959B0A0E212F}" v="54" dt="2025-06-19T10:54:20.967"/>
    <p1510:client id="{BAA7B037-2EDA-5D3D-AEC6-C15F0235EEE4}" v="3" dt="2025-06-19T15:22:21.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1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33333" r="-33333"/>
            </a:stretch>
          </a:blipFill>
        </p:spPr>
        <p:txBody>
          <a:bodyPr/>
          <a:lstStyle/>
          <a:p>
            <a:endParaRPr lang="en-US"/>
          </a:p>
        </p:txBody>
      </p:sp>
      <p:sp>
        <p:nvSpPr>
          <p:cNvPr id="3" name="AutoShape 3"/>
          <p:cNvSpPr/>
          <p:nvPr/>
        </p:nvSpPr>
        <p:spPr>
          <a:xfrm>
            <a:off x="1567856" y="6210300"/>
            <a:ext cx="12114058" cy="0"/>
          </a:xfrm>
          <a:prstGeom prst="line">
            <a:avLst/>
          </a:prstGeom>
          <a:ln w="66675" cap="flat">
            <a:solidFill>
              <a:srgbClr val="2254C5"/>
            </a:solidFill>
            <a:prstDash val="solid"/>
            <a:headEnd type="none" w="sm" len="sm"/>
            <a:tailEnd type="none" w="sm" len="sm"/>
          </a:ln>
        </p:spPr>
        <p:txBody>
          <a:bodyPr/>
          <a:lstStyle/>
          <a:p>
            <a:endParaRPr lang="en-US"/>
          </a:p>
        </p:txBody>
      </p:sp>
      <p:sp>
        <p:nvSpPr>
          <p:cNvPr id="4" name="Freeform 4"/>
          <p:cNvSpPr/>
          <p:nvPr/>
        </p:nvSpPr>
        <p:spPr>
          <a:xfrm>
            <a:off x="1758620" y="365233"/>
            <a:ext cx="4684303" cy="1326933"/>
          </a:xfrm>
          <a:custGeom>
            <a:avLst/>
            <a:gdLst/>
            <a:ahLst/>
            <a:cxnLst/>
            <a:rect l="l" t="t" r="r" b="b"/>
            <a:pathLst>
              <a:path w="4684303" h="1326933">
                <a:moveTo>
                  <a:pt x="0" y="0"/>
                </a:moveTo>
                <a:lnTo>
                  <a:pt x="4684303" y="0"/>
                </a:lnTo>
                <a:lnTo>
                  <a:pt x="4684303" y="1326934"/>
                </a:lnTo>
                <a:lnTo>
                  <a:pt x="0" y="1326934"/>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567856" y="2962072"/>
            <a:ext cx="13983875" cy="3077766"/>
          </a:xfrm>
          <a:prstGeom prst="rect">
            <a:avLst/>
          </a:prstGeom>
        </p:spPr>
        <p:txBody>
          <a:bodyPr lIns="0" tIns="0" rIns="0" bIns="0" rtlCol="0" anchor="t">
            <a:spAutoFit/>
          </a:bodyPr>
          <a:lstStyle/>
          <a:p>
            <a:pPr algn="l"/>
            <a:r>
              <a:rPr lang="en-US" sz="10000" b="1" dirty="0">
                <a:solidFill>
                  <a:srgbClr val="2254C5"/>
                </a:solidFill>
                <a:latin typeface="Montserrat Bold"/>
                <a:ea typeface="Montserrat Bold"/>
                <a:cs typeface="Montserrat Bold"/>
                <a:sym typeface="Montserrat Bold"/>
              </a:rPr>
              <a:t>Greek Data Center Association</a:t>
            </a:r>
          </a:p>
        </p:txBody>
      </p:sp>
      <p:sp>
        <p:nvSpPr>
          <p:cNvPr id="6" name="TextBox 14">
            <a:extLst>
              <a:ext uri="{FF2B5EF4-FFF2-40B4-BE49-F238E27FC236}">
                <a16:creationId xmlns:a16="http://schemas.microsoft.com/office/drawing/2014/main" id="{BCAC1B34-80C6-248F-1E99-C65BD6CA6773}"/>
              </a:ext>
            </a:extLst>
          </p:cNvPr>
          <p:cNvSpPr txBox="1"/>
          <p:nvPr/>
        </p:nvSpPr>
        <p:spPr>
          <a:xfrm>
            <a:off x="1567856" y="8877300"/>
            <a:ext cx="7742192" cy="522900"/>
          </a:xfrm>
          <a:prstGeom prst="rect">
            <a:avLst/>
          </a:prstGeom>
        </p:spPr>
        <p:txBody>
          <a:bodyPr wrap="square" lIns="0" tIns="0" rIns="0" bIns="0" rtlCol="0" anchor="t">
            <a:spAutoFit/>
          </a:bodyPr>
          <a:lstStyle/>
          <a:p>
            <a:pPr algn="l">
              <a:lnSpc>
                <a:spcPts val="4407"/>
              </a:lnSpc>
            </a:pPr>
            <a:r>
              <a:rPr lang="en-US" sz="3148" b="1" dirty="0">
                <a:solidFill>
                  <a:srgbClr val="2254C5"/>
                </a:solidFill>
                <a:latin typeface="Montserrat Semi-Bold"/>
                <a:ea typeface="Montserrat Semi-Bold"/>
                <a:cs typeface="Montserrat Semi-Bold"/>
                <a:sym typeface="Montserrat Semi-Bold"/>
              </a:rPr>
              <a:t>Presenter: </a:t>
            </a:r>
            <a:r>
              <a:rPr lang="en-US" sz="3148" dirty="0">
                <a:solidFill>
                  <a:srgbClr val="2254C5"/>
                </a:solidFill>
                <a:latin typeface="Montserrat Semi-Bold"/>
                <a:ea typeface="Montserrat Semi-Bold"/>
                <a:cs typeface="Montserrat Semi-Bold"/>
                <a:sym typeface="Montserrat Semi-Bold"/>
              </a:rPr>
              <a:t>Alexandros Bechrakis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1235" y="2254413"/>
            <a:ext cx="6020165" cy="8032587"/>
          </a:xfrm>
          <a:custGeom>
            <a:avLst/>
            <a:gdLst/>
            <a:ahLst/>
            <a:cxnLst/>
            <a:rect l="l" t="t" r="r" b="b"/>
            <a:pathLst>
              <a:path w="6263321" h="8344775">
                <a:moveTo>
                  <a:pt x="0" y="0"/>
                </a:moveTo>
                <a:lnTo>
                  <a:pt x="6263321" y="0"/>
                </a:lnTo>
                <a:lnTo>
                  <a:pt x="6263321" y="8344775"/>
                </a:lnTo>
                <a:lnTo>
                  <a:pt x="0" y="8344775"/>
                </a:lnTo>
                <a:lnTo>
                  <a:pt x="0" y="0"/>
                </a:lnTo>
                <a:close/>
              </a:path>
            </a:pathLst>
          </a:custGeom>
          <a:blipFill>
            <a:blip r:embed="rId2"/>
            <a:stretch>
              <a:fillRect l="-49924" r="-49924"/>
            </a:stretch>
          </a:blipFill>
        </p:spPr>
        <p:txBody>
          <a:bodyPr/>
          <a:lstStyle/>
          <a:p>
            <a:endParaRPr lang="en-US"/>
          </a:p>
        </p:txBody>
      </p:sp>
      <p:sp>
        <p:nvSpPr>
          <p:cNvPr id="3" name="AutoShape 3"/>
          <p:cNvSpPr/>
          <p:nvPr/>
        </p:nvSpPr>
        <p:spPr>
          <a:xfrm>
            <a:off x="11850061" y="793106"/>
            <a:ext cx="6437939" cy="0"/>
          </a:xfrm>
          <a:prstGeom prst="line">
            <a:avLst/>
          </a:prstGeom>
          <a:ln w="28575" cap="flat">
            <a:solidFill>
              <a:srgbClr val="2254C5"/>
            </a:solidFill>
            <a:prstDash val="solid"/>
            <a:headEnd type="none" w="sm" len="sm"/>
            <a:tailEnd type="none" w="sm" len="sm"/>
          </a:ln>
        </p:spPr>
        <p:txBody>
          <a:bodyPr/>
          <a:lstStyle/>
          <a:p>
            <a:endParaRPr lang="en-US"/>
          </a:p>
        </p:txBody>
      </p:sp>
      <p:sp>
        <p:nvSpPr>
          <p:cNvPr id="5" name="TextBox 5"/>
          <p:cNvSpPr txBox="1"/>
          <p:nvPr/>
        </p:nvSpPr>
        <p:spPr>
          <a:xfrm>
            <a:off x="8845934" y="3806710"/>
            <a:ext cx="8661955" cy="6206186"/>
          </a:xfrm>
          <a:prstGeom prst="rect">
            <a:avLst/>
          </a:prstGeom>
        </p:spPr>
        <p:txBody>
          <a:bodyPr lIns="0" tIns="0" rIns="0" bIns="0" rtlCol="0" anchor="t">
            <a:spAutoFit/>
          </a:bodyPr>
          <a:lstStyle/>
          <a:p>
            <a:pPr algn="l">
              <a:lnSpc>
                <a:spcPts val="2664"/>
              </a:lnSpc>
            </a:pPr>
            <a:r>
              <a:rPr lang="en-US" sz="1900" dirty="0">
                <a:solidFill>
                  <a:srgbClr val="2254C5"/>
                </a:solidFill>
                <a:latin typeface="Montserrat"/>
                <a:ea typeface="Montserrat"/>
                <a:cs typeface="Montserrat"/>
                <a:sym typeface="Montserrat"/>
              </a:rPr>
              <a:t>The Greek Data Center Association (GRDCA) has officially launched as a non-profit organization representing the shared economic, legal, commercial, and technical interests of companies that operate, build, or own data centers in Greece. </a:t>
            </a:r>
          </a:p>
          <a:p>
            <a:pPr algn="l">
              <a:lnSpc>
                <a:spcPts val="2664"/>
              </a:lnSpc>
            </a:pPr>
            <a:r>
              <a:rPr lang="en-US" sz="1900" dirty="0">
                <a:solidFill>
                  <a:srgbClr val="2254C5"/>
                </a:solidFill>
                <a:latin typeface="Montserrat"/>
                <a:ea typeface="Montserrat"/>
                <a:cs typeface="Montserrat"/>
                <a:sym typeface="Montserrat"/>
              </a:rPr>
              <a:t>The Association aims to serve as the unified voice of the industry in national and international forums and to support its sustainable growth. </a:t>
            </a:r>
            <a:endParaRPr lang="en-US" sz="1900" dirty="0">
              <a:solidFill>
                <a:srgbClr val="2254C5"/>
              </a:solidFill>
              <a:latin typeface="Montserrat"/>
              <a:ea typeface="Montserrat"/>
              <a:cs typeface="Montserrat"/>
            </a:endParaRPr>
          </a:p>
          <a:p>
            <a:pPr algn="l">
              <a:lnSpc>
                <a:spcPts val="2664"/>
              </a:lnSpc>
            </a:pPr>
            <a:endParaRPr lang="en-US" sz="1903" dirty="0">
              <a:solidFill>
                <a:srgbClr val="2254C5"/>
              </a:solidFill>
              <a:latin typeface="Montserrat"/>
              <a:ea typeface="Montserrat"/>
              <a:cs typeface="Montserrat"/>
              <a:sym typeface="Montserrat"/>
            </a:endParaRPr>
          </a:p>
          <a:p>
            <a:pPr algn="l">
              <a:lnSpc>
                <a:spcPts val="2664"/>
              </a:lnSpc>
            </a:pPr>
            <a:r>
              <a:rPr lang="en-US" sz="1900" dirty="0">
                <a:solidFill>
                  <a:srgbClr val="2254C5"/>
                </a:solidFill>
                <a:latin typeface="Montserrat"/>
                <a:ea typeface="Montserrat"/>
                <a:cs typeface="Montserrat"/>
                <a:sym typeface="Montserrat"/>
              </a:rPr>
              <a:t>The </a:t>
            </a:r>
            <a:r>
              <a:rPr lang="en-US" sz="1900" b="1" dirty="0">
                <a:solidFill>
                  <a:srgbClr val="2254C5"/>
                </a:solidFill>
                <a:latin typeface="Montserrat Bold"/>
                <a:ea typeface="Montserrat Bold"/>
                <a:cs typeface="Montserrat Bold"/>
                <a:sym typeface="Montserrat Bold"/>
              </a:rPr>
              <a:t>vision</a:t>
            </a:r>
            <a:r>
              <a:rPr lang="en-US" sz="1900" dirty="0">
                <a:solidFill>
                  <a:srgbClr val="2254C5"/>
                </a:solidFill>
                <a:latin typeface="Montserrat"/>
                <a:ea typeface="Montserrat"/>
                <a:cs typeface="Montserrat"/>
                <a:sym typeface="Montserrat"/>
              </a:rPr>
              <a:t> is to establish Greece as a leading hub for Data Center Services in the Eastern Mediterranean region, ensuring high standards of quality, efficiency, security, sustainability, and innovation</a:t>
            </a:r>
            <a:endParaRPr lang="en-US" sz="1900" dirty="0">
              <a:solidFill>
                <a:srgbClr val="2254C5"/>
              </a:solidFill>
              <a:latin typeface="Montserrat"/>
              <a:ea typeface="Montserrat"/>
              <a:cs typeface="Montserrat"/>
            </a:endParaRPr>
          </a:p>
          <a:p>
            <a:pPr algn="l">
              <a:lnSpc>
                <a:spcPts val="2664"/>
              </a:lnSpc>
            </a:pPr>
            <a:endParaRPr lang="en-US" sz="1903" dirty="0">
              <a:solidFill>
                <a:srgbClr val="2254C5"/>
              </a:solidFill>
              <a:latin typeface="Montserrat"/>
              <a:ea typeface="Montserrat"/>
              <a:cs typeface="Montserrat"/>
              <a:sym typeface="Montserrat"/>
            </a:endParaRPr>
          </a:p>
          <a:p>
            <a:pPr algn="l">
              <a:lnSpc>
                <a:spcPts val="2664"/>
              </a:lnSpc>
            </a:pPr>
            <a:r>
              <a:rPr lang="en-US" sz="1900" dirty="0">
                <a:solidFill>
                  <a:srgbClr val="2254C5"/>
                </a:solidFill>
                <a:latin typeface="Montserrat"/>
                <a:ea typeface="Montserrat"/>
                <a:cs typeface="Montserrat"/>
                <a:sym typeface="Montserrat"/>
              </a:rPr>
              <a:t>The </a:t>
            </a:r>
            <a:r>
              <a:rPr lang="en-US" sz="1900" b="1" dirty="0">
                <a:solidFill>
                  <a:srgbClr val="2254C5"/>
                </a:solidFill>
                <a:latin typeface="Montserrat Bold"/>
                <a:ea typeface="Montserrat Bold"/>
                <a:cs typeface="Montserrat Bold"/>
                <a:sym typeface="Montserrat Bold"/>
              </a:rPr>
              <a:t>mission </a:t>
            </a:r>
            <a:r>
              <a:rPr lang="en-US" sz="1900" dirty="0">
                <a:solidFill>
                  <a:srgbClr val="2254C5"/>
                </a:solidFill>
                <a:latin typeface="Montserrat"/>
                <a:ea typeface="Montserrat"/>
                <a:cs typeface="Montserrat"/>
                <a:sym typeface="Montserrat"/>
              </a:rPr>
              <a:t>of the Greek Data Center Association is to promote the development and sustainability of data centers in Greece while serving as the reference point for the Data Center sector. This mission encompasses advocating for best practices, fostering innovation, and supporting the growth of the digital economy.</a:t>
            </a:r>
            <a:endParaRPr lang="en-US" sz="1900" dirty="0">
              <a:solidFill>
                <a:srgbClr val="2254C5"/>
              </a:solidFill>
              <a:latin typeface="Montserrat"/>
              <a:ea typeface="Montserrat"/>
              <a:cs typeface="Montserrat"/>
            </a:endParaRPr>
          </a:p>
          <a:p>
            <a:pPr algn="l">
              <a:lnSpc>
                <a:spcPts val="2664"/>
              </a:lnSpc>
            </a:pPr>
            <a:endParaRPr lang="en-US" sz="1903" dirty="0">
              <a:solidFill>
                <a:srgbClr val="2254C5"/>
              </a:solidFill>
              <a:latin typeface="Montserrat"/>
              <a:ea typeface="Montserrat"/>
              <a:cs typeface="Montserrat"/>
              <a:sym typeface="Montserrat"/>
            </a:endParaRPr>
          </a:p>
        </p:txBody>
      </p:sp>
      <p:sp>
        <p:nvSpPr>
          <p:cNvPr id="6" name="TextBox 6"/>
          <p:cNvSpPr txBox="1"/>
          <p:nvPr/>
        </p:nvSpPr>
        <p:spPr>
          <a:xfrm>
            <a:off x="8845934" y="2282988"/>
            <a:ext cx="8413366" cy="1094210"/>
          </a:xfrm>
          <a:prstGeom prst="rect">
            <a:avLst/>
          </a:prstGeom>
        </p:spPr>
        <p:txBody>
          <a:bodyPr lIns="0" tIns="0" rIns="0" bIns="0" rtlCol="0" anchor="t">
            <a:spAutoFit/>
          </a:bodyPr>
          <a:lstStyle/>
          <a:p>
            <a:pPr algn="l">
              <a:lnSpc>
                <a:spcPts val="9430"/>
              </a:lnSpc>
            </a:pPr>
            <a:r>
              <a:rPr lang="en-US" sz="6000" b="1" dirty="0">
                <a:solidFill>
                  <a:srgbClr val="2254C5"/>
                </a:solidFill>
                <a:latin typeface="Montserrat Bold"/>
                <a:ea typeface="Montserrat Bold"/>
                <a:cs typeface="Montserrat Bold"/>
                <a:sym typeface="Montserrat Bold"/>
              </a:rPr>
              <a:t>Vision, Mission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AutoShape 2"/>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4" name="TextBox 4"/>
          <p:cNvSpPr txBox="1"/>
          <p:nvPr/>
        </p:nvSpPr>
        <p:spPr>
          <a:xfrm>
            <a:off x="1371235" y="650231"/>
            <a:ext cx="9568716" cy="1276953"/>
          </a:xfrm>
          <a:prstGeom prst="rect">
            <a:avLst/>
          </a:prstGeom>
        </p:spPr>
        <p:txBody>
          <a:bodyPr lIns="0" tIns="0" rIns="0" bIns="0" rtlCol="0" anchor="t">
            <a:spAutoFit/>
          </a:bodyPr>
          <a:lstStyle/>
          <a:p>
            <a:pPr algn="l">
              <a:lnSpc>
                <a:spcPts val="11284"/>
              </a:lnSpc>
            </a:pPr>
            <a:r>
              <a:rPr lang="en-US" sz="6000" b="1" dirty="0">
                <a:solidFill>
                  <a:srgbClr val="FFFFFF"/>
                </a:solidFill>
                <a:latin typeface="Montserrat Bold"/>
                <a:ea typeface="Montserrat Bold"/>
                <a:cs typeface="Montserrat Bold"/>
                <a:sym typeface="Montserrat Bold"/>
              </a:rPr>
              <a:t>Objectives</a:t>
            </a:r>
          </a:p>
        </p:txBody>
      </p:sp>
      <p:sp>
        <p:nvSpPr>
          <p:cNvPr id="5" name="TextBox 5"/>
          <p:cNvSpPr txBox="1"/>
          <p:nvPr/>
        </p:nvSpPr>
        <p:spPr>
          <a:xfrm>
            <a:off x="1371235" y="2155283"/>
            <a:ext cx="9568716" cy="723593"/>
          </a:xfrm>
          <a:prstGeom prst="rect">
            <a:avLst/>
          </a:prstGeom>
        </p:spPr>
        <p:txBody>
          <a:bodyPr lIns="0" tIns="0" rIns="0" bIns="0" rtlCol="0" anchor="t">
            <a:spAutoFit/>
          </a:bodyPr>
          <a:lstStyle/>
          <a:p>
            <a:pPr algn="l">
              <a:lnSpc>
                <a:spcPts val="2919"/>
              </a:lnSpc>
              <a:spcBef>
                <a:spcPct val="0"/>
              </a:spcBef>
            </a:pPr>
            <a:r>
              <a:rPr lang="en-US" sz="2085">
                <a:solidFill>
                  <a:srgbClr val="FFFFFF"/>
                </a:solidFill>
                <a:latin typeface="Montserrat"/>
                <a:ea typeface="Montserrat"/>
                <a:cs typeface="Montserrat"/>
                <a:sym typeface="Montserrat"/>
              </a:rPr>
              <a:t>Primary Objectives:</a:t>
            </a:r>
          </a:p>
          <a:p>
            <a:pPr algn="l">
              <a:lnSpc>
                <a:spcPts val="2919"/>
              </a:lnSpc>
              <a:spcBef>
                <a:spcPct val="0"/>
              </a:spcBef>
            </a:pPr>
            <a:endParaRPr lang="en-US" sz="2085">
              <a:solidFill>
                <a:srgbClr val="FFFFFF"/>
              </a:solidFill>
              <a:latin typeface="Montserrat"/>
              <a:ea typeface="Montserrat"/>
              <a:cs typeface="Montserrat"/>
              <a:sym typeface="Montserrat"/>
            </a:endParaRPr>
          </a:p>
        </p:txBody>
      </p:sp>
      <p:sp>
        <p:nvSpPr>
          <p:cNvPr id="6" name="TextBox 6"/>
          <p:cNvSpPr txBox="1"/>
          <p:nvPr/>
        </p:nvSpPr>
        <p:spPr>
          <a:xfrm>
            <a:off x="1371235" y="3818509"/>
            <a:ext cx="3429365" cy="2905604"/>
          </a:xfrm>
          <a:prstGeom prst="rect">
            <a:avLst/>
          </a:prstGeom>
        </p:spPr>
        <p:txBody>
          <a:bodyPr wrap="square" lIns="0" tIns="0" rIns="0" bIns="0" rtlCol="0" anchor="t">
            <a:spAutoFit/>
          </a:bodyPr>
          <a:lstStyle/>
          <a:p>
            <a:pPr algn="l">
              <a:lnSpc>
                <a:spcPts val="1885"/>
              </a:lnSpc>
              <a:spcBef>
                <a:spcPct val="0"/>
              </a:spcBef>
            </a:pPr>
            <a:r>
              <a:rPr lang="en-US" sz="1346" dirty="0">
                <a:solidFill>
                  <a:srgbClr val="FFFFFF"/>
                </a:solidFill>
                <a:latin typeface="Montserrat"/>
                <a:ea typeface="Montserrat"/>
                <a:cs typeface="Montserrat"/>
                <a:sym typeface="Montserrat"/>
              </a:rPr>
              <a:t>The GRDCA’s mission is to foster a robust, competitive data center ecosystem in Greece by creating a favorable environment for investment and expansion. Its objectives include:</a:t>
            </a:r>
          </a:p>
          <a:p>
            <a:pPr marL="285750" indent="-285750" algn="l">
              <a:lnSpc>
                <a:spcPts val="1885"/>
              </a:lnSpc>
              <a:spcBef>
                <a:spcPct val="0"/>
              </a:spcBef>
              <a:buFont typeface="Arial" panose="020B0604020202020204" pitchFamily="34" charset="0"/>
              <a:buChar char="•"/>
            </a:pPr>
            <a:r>
              <a:rPr lang="en-US" sz="1346" dirty="0">
                <a:solidFill>
                  <a:srgbClr val="FFFFFF"/>
                </a:solidFill>
                <a:latin typeface="Montserrat"/>
                <a:ea typeface="Montserrat"/>
                <a:cs typeface="Montserrat"/>
                <a:sym typeface="Montserrat"/>
              </a:rPr>
              <a:t>Streamlining the development and operational processes for new infrastructure, </a:t>
            </a:r>
            <a:r>
              <a:rPr lang="el-GR" sz="1346" dirty="0">
                <a:solidFill>
                  <a:srgbClr val="FFFFFF"/>
                </a:solidFill>
                <a:latin typeface="Montserrat"/>
                <a:ea typeface="Montserrat"/>
                <a:cs typeface="Montserrat"/>
                <a:sym typeface="Montserrat"/>
              </a:rPr>
              <a:t> </a:t>
            </a:r>
            <a:r>
              <a:rPr lang="en-US" sz="1346" dirty="0">
                <a:solidFill>
                  <a:srgbClr val="FFFFFF"/>
                </a:solidFill>
                <a:latin typeface="Montserrat"/>
                <a:ea typeface="Montserrat"/>
                <a:cs typeface="Montserrat"/>
                <a:sym typeface="Montserrat"/>
              </a:rPr>
              <a:t>enhancing energy efficiency and sustainability and </a:t>
            </a:r>
          </a:p>
          <a:p>
            <a:pPr marL="285750" indent="-285750" algn="l">
              <a:lnSpc>
                <a:spcPts val="1885"/>
              </a:lnSpc>
              <a:spcBef>
                <a:spcPct val="0"/>
              </a:spcBef>
              <a:buFont typeface="Arial" panose="020B0604020202020204" pitchFamily="34" charset="0"/>
              <a:buChar char="•"/>
            </a:pPr>
            <a:r>
              <a:rPr lang="en-US" sz="1346" dirty="0">
                <a:solidFill>
                  <a:srgbClr val="FFFFFF"/>
                </a:solidFill>
                <a:latin typeface="Montserrat"/>
                <a:ea typeface="Montserrat"/>
                <a:cs typeface="Montserrat"/>
                <a:sym typeface="Montserrat"/>
              </a:rPr>
              <a:t>Promoting workplace safety and corporate responsibility.</a:t>
            </a:r>
          </a:p>
          <a:p>
            <a:pPr algn="l">
              <a:lnSpc>
                <a:spcPts val="1885"/>
              </a:lnSpc>
              <a:spcBef>
                <a:spcPct val="0"/>
              </a:spcBef>
            </a:pPr>
            <a:endParaRPr lang="en-US" sz="1346" dirty="0">
              <a:solidFill>
                <a:srgbClr val="FFFFFF"/>
              </a:solidFill>
              <a:latin typeface="Montserrat"/>
              <a:ea typeface="Montserrat"/>
              <a:cs typeface="Montserrat"/>
              <a:sym typeface="Montserrat"/>
            </a:endParaRPr>
          </a:p>
        </p:txBody>
      </p:sp>
      <p:sp>
        <p:nvSpPr>
          <p:cNvPr id="7" name="TextBox 7"/>
          <p:cNvSpPr txBox="1"/>
          <p:nvPr/>
        </p:nvSpPr>
        <p:spPr>
          <a:xfrm>
            <a:off x="1371235" y="3340137"/>
            <a:ext cx="2898554" cy="280608"/>
          </a:xfrm>
          <a:prstGeom prst="rect">
            <a:avLst/>
          </a:prstGeom>
        </p:spPr>
        <p:txBody>
          <a:bodyPr lIns="0" tIns="0" rIns="0" bIns="0" rtlCol="0" anchor="t">
            <a:spAutoFit/>
          </a:bodyPr>
          <a:lstStyle/>
          <a:p>
            <a:pPr algn="l">
              <a:lnSpc>
                <a:spcPts val="2383"/>
              </a:lnSpc>
            </a:pPr>
            <a:r>
              <a:rPr lang="en-US" sz="1702" b="1">
                <a:solidFill>
                  <a:srgbClr val="FFFFFF"/>
                </a:solidFill>
                <a:latin typeface="Montserrat Semi-Bold"/>
                <a:ea typeface="Montserrat Semi-Bold"/>
                <a:cs typeface="Montserrat Semi-Bold"/>
                <a:sym typeface="Montserrat Semi-Bold"/>
              </a:rPr>
              <a:t>Ecosystem Boost</a:t>
            </a:r>
          </a:p>
        </p:txBody>
      </p:sp>
      <p:sp>
        <p:nvSpPr>
          <p:cNvPr id="8" name="TextBox 8"/>
          <p:cNvSpPr txBox="1"/>
          <p:nvPr/>
        </p:nvSpPr>
        <p:spPr>
          <a:xfrm>
            <a:off x="5282626" y="3818509"/>
            <a:ext cx="2879381" cy="1628509"/>
          </a:xfrm>
          <a:prstGeom prst="rect">
            <a:avLst/>
          </a:prstGeom>
        </p:spPr>
        <p:txBody>
          <a:bodyPr lIns="0" tIns="0" rIns="0" bIns="0" rtlCol="0" anchor="t">
            <a:spAutoFit/>
          </a:bodyPr>
          <a:lstStyle/>
          <a:p>
            <a:pPr algn="l">
              <a:lnSpc>
                <a:spcPts val="1885"/>
              </a:lnSpc>
              <a:spcBef>
                <a:spcPct val="0"/>
              </a:spcBef>
            </a:pPr>
            <a:r>
              <a:rPr lang="en-US" sz="1346">
                <a:solidFill>
                  <a:srgbClr val="FFFFFF"/>
                </a:solidFill>
                <a:latin typeface="Montserrat"/>
                <a:ea typeface="Montserrat"/>
                <a:cs typeface="Montserrat"/>
                <a:sym typeface="Montserrat"/>
              </a:rPr>
              <a:t>The Association will take an active role in policy advocacy, talent development, and industry upskilling, working closely with academic institutions to support specialized training. </a:t>
            </a:r>
          </a:p>
          <a:p>
            <a:pPr algn="l">
              <a:lnSpc>
                <a:spcPts val="1885"/>
              </a:lnSpc>
              <a:spcBef>
                <a:spcPct val="0"/>
              </a:spcBef>
            </a:pPr>
            <a:endParaRPr lang="en-US" sz="1346">
              <a:solidFill>
                <a:srgbClr val="FFFFFF"/>
              </a:solidFill>
              <a:latin typeface="Montserrat"/>
              <a:ea typeface="Montserrat"/>
              <a:cs typeface="Montserrat"/>
              <a:sym typeface="Montserrat"/>
            </a:endParaRPr>
          </a:p>
        </p:txBody>
      </p:sp>
      <p:sp>
        <p:nvSpPr>
          <p:cNvPr id="9" name="TextBox 9"/>
          <p:cNvSpPr txBox="1"/>
          <p:nvPr/>
        </p:nvSpPr>
        <p:spPr>
          <a:xfrm>
            <a:off x="5282626" y="3340137"/>
            <a:ext cx="2461861" cy="280608"/>
          </a:xfrm>
          <a:prstGeom prst="rect">
            <a:avLst/>
          </a:prstGeom>
        </p:spPr>
        <p:txBody>
          <a:bodyPr lIns="0" tIns="0" rIns="0" bIns="0" rtlCol="0" anchor="t">
            <a:spAutoFit/>
          </a:bodyPr>
          <a:lstStyle/>
          <a:p>
            <a:pPr algn="l">
              <a:lnSpc>
                <a:spcPts val="2383"/>
              </a:lnSpc>
            </a:pPr>
            <a:r>
              <a:rPr lang="en-US" sz="1702" b="1">
                <a:solidFill>
                  <a:srgbClr val="FFFFFF"/>
                </a:solidFill>
                <a:latin typeface="Montserrat Semi-Bold"/>
                <a:ea typeface="Montserrat Semi-Bold"/>
                <a:cs typeface="Montserrat Semi-Bold"/>
                <a:sym typeface="Montserrat Semi-Bold"/>
              </a:rPr>
              <a:t>Talent Advocacy</a:t>
            </a:r>
          </a:p>
        </p:txBody>
      </p:sp>
      <p:sp>
        <p:nvSpPr>
          <p:cNvPr id="10" name="TextBox 10"/>
          <p:cNvSpPr txBox="1"/>
          <p:nvPr/>
        </p:nvSpPr>
        <p:spPr>
          <a:xfrm>
            <a:off x="8361672" y="3749801"/>
            <a:ext cx="2879381" cy="1687321"/>
          </a:xfrm>
          <a:prstGeom prst="rect">
            <a:avLst/>
          </a:prstGeom>
        </p:spPr>
        <p:txBody>
          <a:bodyPr wrap="square" lIns="0" tIns="0" rIns="0" bIns="0" rtlCol="0" anchor="t">
            <a:spAutoFit/>
          </a:bodyPr>
          <a:lstStyle/>
          <a:p>
            <a:pPr algn="l">
              <a:lnSpc>
                <a:spcPts val="1885"/>
              </a:lnSpc>
              <a:spcBef>
                <a:spcPct val="0"/>
              </a:spcBef>
            </a:pPr>
            <a:r>
              <a:rPr lang="en-US" sz="1346" dirty="0">
                <a:solidFill>
                  <a:srgbClr val="FFFFFF"/>
                </a:solidFill>
                <a:latin typeface="Montserrat"/>
                <a:ea typeface="Montserrat"/>
                <a:cs typeface="Montserrat"/>
                <a:sym typeface="Montserrat"/>
              </a:rPr>
              <a:t>It also plans to drive innovation and research, while strengthening collaboration between the public and private sectors on both domestic and international levels.</a:t>
            </a:r>
          </a:p>
          <a:p>
            <a:pPr algn="l">
              <a:lnSpc>
                <a:spcPts val="1885"/>
              </a:lnSpc>
              <a:spcBef>
                <a:spcPct val="0"/>
              </a:spcBef>
            </a:pPr>
            <a:endParaRPr lang="en-US" sz="1346" dirty="0">
              <a:solidFill>
                <a:srgbClr val="FFFFFF"/>
              </a:solidFill>
              <a:latin typeface="Montserrat"/>
              <a:ea typeface="Montserrat"/>
              <a:cs typeface="Montserrat"/>
              <a:sym typeface="Montserrat"/>
            </a:endParaRPr>
          </a:p>
        </p:txBody>
      </p:sp>
      <p:sp>
        <p:nvSpPr>
          <p:cNvPr id="11" name="TextBox 11"/>
          <p:cNvSpPr txBox="1"/>
          <p:nvPr/>
        </p:nvSpPr>
        <p:spPr>
          <a:xfrm>
            <a:off x="8361672" y="3340137"/>
            <a:ext cx="2221528" cy="280608"/>
          </a:xfrm>
          <a:prstGeom prst="rect">
            <a:avLst/>
          </a:prstGeom>
        </p:spPr>
        <p:txBody>
          <a:bodyPr lIns="0" tIns="0" rIns="0" bIns="0" rtlCol="0" anchor="t">
            <a:spAutoFit/>
          </a:bodyPr>
          <a:lstStyle/>
          <a:p>
            <a:pPr algn="l">
              <a:lnSpc>
                <a:spcPts val="2383"/>
              </a:lnSpc>
            </a:pPr>
            <a:r>
              <a:rPr lang="en-US" sz="1702" b="1">
                <a:solidFill>
                  <a:srgbClr val="FFFFFF"/>
                </a:solidFill>
                <a:latin typeface="Montserrat Semi-Bold"/>
                <a:ea typeface="Montserrat Semi-Bold"/>
                <a:cs typeface="Montserrat Semi-Bold"/>
                <a:sym typeface="Montserrat Semi-Bold"/>
              </a:rPr>
              <a:t>Innovation Hub</a:t>
            </a:r>
          </a:p>
        </p:txBody>
      </p:sp>
      <p:sp>
        <p:nvSpPr>
          <p:cNvPr id="12" name="AutoShape 12"/>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sp>
        <p:nvSpPr>
          <p:cNvPr id="13" name="TextBox 13"/>
          <p:cNvSpPr txBox="1"/>
          <p:nvPr/>
        </p:nvSpPr>
        <p:spPr>
          <a:xfrm>
            <a:off x="1329610" y="7388742"/>
            <a:ext cx="3470990" cy="2418291"/>
          </a:xfrm>
          <a:prstGeom prst="rect">
            <a:avLst/>
          </a:prstGeom>
        </p:spPr>
        <p:txBody>
          <a:bodyPr wrap="square" lIns="0" tIns="0" rIns="0" bIns="0" rtlCol="0" anchor="t">
            <a:spAutoFit/>
          </a:bodyPr>
          <a:lstStyle/>
          <a:p>
            <a:pPr algn="l">
              <a:lnSpc>
                <a:spcPts val="1885"/>
              </a:lnSpc>
            </a:pPr>
            <a:r>
              <a:rPr lang="en-US" sz="1346" dirty="0">
                <a:solidFill>
                  <a:srgbClr val="FFFFFF"/>
                </a:solidFill>
                <a:latin typeface="Montserrat"/>
                <a:ea typeface="Montserrat"/>
                <a:cs typeface="Montserrat"/>
                <a:sym typeface="Montserrat"/>
              </a:rPr>
              <a:t>Given the strategic importance of data centers to the digital economy, the GRDCA will ensure the industry is well-represented in exhibitions, institutional engagements, and international partnerships. It will promote awareness and foster dialogue among stakeholders on key issues facing the industry.</a:t>
            </a:r>
          </a:p>
          <a:p>
            <a:pPr algn="l">
              <a:lnSpc>
                <a:spcPts val="1885"/>
              </a:lnSpc>
              <a:spcBef>
                <a:spcPct val="0"/>
              </a:spcBef>
            </a:pPr>
            <a:endParaRPr lang="en-US" sz="1346" dirty="0">
              <a:solidFill>
                <a:srgbClr val="FFFFFF"/>
              </a:solidFill>
              <a:latin typeface="Montserrat"/>
              <a:ea typeface="Montserrat"/>
              <a:cs typeface="Montserrat"/>
              <a:sym typeface="Montserrat"/>
            </a:endParaRPr>
          </a:p>
        </p:txBody>
      </p:sp>
      <p:sp>
        <p:nvSpPr>
          <p:cNvPr id="14" name="TextBox 14"/>
          <p:cNvSpPr txBox="1"/>
          <p:nvPr/>
        </p:nvSpPr>
        <p:spPr>
          <a:xfrm>
            <a:off x="1329610" y="6994274"/>
            <a:ext cx="3998996" cy="280608"/>
          </a:xfrm>
          <a:prstGeom prst="rect">
            <a:avLst/>
          </a:prstGeom>
        </p:spPr>
        <p:txBody>
          <a:bodyPr lIns="0" tIns="0" rIns="0" bIns="0" rtlCol="0" anchor="t">
            <a:spAutoFit/>
          </a:bodyPr>
          <a:lstStyle/>
          <a:p>
            <a:pPr algn="l">
              <a:lnSpc>
                <a:spcPts val="2383"/>
              </a:lnSpc>
            </a:pPr>
            <a:r>
              <a:rPr lang="en-US" sz="1702" b="1" dirty="0">
                <a:solidFill>
                  <a:srgbClr val="FFFFFF"/>
                </a:solidFill>
                <a:latin typeface="Montserrat Semi-Bold"/>
                <a:ea typeface="Montserrat Semi-Bold"/>
                <a:cs typeface="Montserrat Semi-Bold"/>
                <a:sym typeface="Montserrat Semi-Bold"/>
              </a:rPr>
              <a:t>Society</a:t>
            </a:r>
          </a:p>
        </p:txBody>
      </p:sp>
      <p:sp>
        <p:nvSpPr>
          <p:cNvPr id="15" name="TextBox 15"/>
          <p:cNvSpPr txBox="1"/>
          <p:nvPr/>
        </p:nvSpPr>
        <p:spPr>
          <a:xfrm>
            <a:off x="5328606" y="6627859"/>
            <a:ext cx="2879381" cy="3037365"/>
          </a:xfrm>
          <a:prstGeom prst="rect">
            <a:avLst/>
          </a:prstGeom>
        </p:spPr>
        <p:txBody>
          <a:bodyPr lIns="0" tIns="0" rIns="0" bIns="0" rtlCol="0" anchor="t">
            <a:spAutoFit/>
          </a:bodyPr>
          <a:lstStyle/>
          <a:p>
            <a:pPr algn="l">
              <a:lnSpc>
                <a:spcPts val="1885"/>
              </a:lnSpc>
              <a:spcBef>
                <a:spcPct val="0"/>
              </a:spcBef>
            </a:pPr>
            <a:r>
              <a:rPr lang="en-US" sz="1346">
                <a:solidFill>
                  <a:srgbClr val="FFFFFF"/>
                </a:solidFill>
                <a:latin typeface="Montserrat"/>
                <a:ea typeface="Montserrat"/>
                <a:cs typeface="Montserrat"/>
                <a:sym typeface="Montserrat"/>
              </a:rPr>
              <a:t>Committed to ethical conduct and fair competition, the Association will operate under clear compliance guidelines and codes of conduct to ensure transparency and equitable development across the sector. Through this, it aspires to position Greece as a key digital infrastructure hub in the broader European and Mediterranean landscape.</a:t>
            </a:r>
          </a:p>
          <a:p>
            <a:pPr algn="l">
              <a:lnSpc>
                <a:spcPts val="1885"/>
              </a:lnSpc>
              <a:spcBef>
                <a:spcPct val="0"/>
              </a:spcBef>
            </a:pPr>
            <a:endParaRPr lang="en-US" sz="1346">
              <a:solidFill>
                <a:srgbClr val="FFFFFF"/>
              </a:solidFill>
              <a:latin typeface="Montserrat"/>
              <a:ea typeface="Montserrat"/>
              <a:cs typeface="Montserrat"/>
              <a:sym typeface="Montserrat"/>
            </a:endParaRPr>
          </a:p>
        </p:txBody>
      </p:sp>
      <p:sp>
        <p:nvSpPr>
          <p:cNvPr id="16" name="TextBox 16"/>
          <p:cNvSpPr txBox="1"/>
          <p:nvPr/>
        </p:nvSpPr>
        <p:spPr>
          <a:xfrm>
            <a:off x="5328606" y="6149487"/>
            <a:ext cx="2461861" cy="280608"/>
          </a:xfrm>
          <a:prstGeom prst="rect">
            <a:avLst/>
          </a:prstGeom>
        </p:spPr>
        <p:txBody>
          <a:bodyPr lIns="0" tIns="0" rIns="0" bIns="0" rtlCol="0" anchor="t">
            <a:spAutoFit/>
          </a:bodyPr>
          <a:lstStyle/>
          <a:p>
            <a:pPr algn="l">
              <a:lnSpc>
                <a:spcPts val="2383"/>
              </a:lnSpc>
            </a:pPr>
            <a:r>
              <a:rPr lang="en-US" sz="1702" b="1" dirty="0">
                <a:solidFill>
                  <a:srgbClr val="FFFFFF"/>
                </a:solidFill>
                <a:latin typeface="Montserrat Semi-Bold"/>
                <a:ea typeface="Montserrat Semi-Bold"/>
                <a:cs typeface="Montserrat Semi-Bold"/>
                <a:sym typeface="Montserrat Semi-Bold"/>
              </a:rPr>
              <a:t>Ethical Governance</a:t>
            </a:r>
          </a:p>
        </p:txBody>
      </p:sp>
      <p:sp>
        <p:nvSpPr>
          <p:cNvPr id="17" name="Freeform 3">
            <a:extLst>
              <a:ext uri="{FF2B5EF4-FFF2-40B4-BE49-F238E27FC236}">
                <a16:creationId xmlns:a16="http://schemas.microsoft.com/office/drawing/2014/main" id="{F06CB45C-40C2-45E3-F277-4D44989C70D3}"/>
              </a:ext>
            </a:extLst>
          </p:cNvPr>
          <p:cNvSpPr/>
          <p:nvPr/>
        </p:nvSpPr>
        <p:spPr>
          <a:xfrm>
            <a:off x="11850061" y="1905707"/>
            <a:ext cx="5409239" cy="6613004"/>
          </a:xfrm>
          <a:custGeom>
            <a:avLst/>
            <a:gdLst/>
            <a:ahLst/>
            <a:cxnLst/>
            <a:rect l="l" t="t" r="r" b="b"/>
            <a:pathLst>
              <a:path w="5409239" h="6613004">
                <a:moveTo>
                  <a:pt x="0" y="0"/>
                </a:moveTo>
                <a:lnTo>
                  <a:pt x="5409239" y="0"/>
                </a:lnTo>
                <a:lnTo>
                  <a:pt x="5409239" y="6613003"/>
                </a:lnTo>
                <a:lnTo>
                  <a:pt x="0" y="6613003"/>
                </a:lnTo>
                <a:lnTo>
                  <a:pt x="0" y="0"/>
                </a:lnTo>
                <a:close/>
              </a:path>
            </a:pathLst>
          </a:custGeom>
          <a:blipFill>
            <a:blip r:embed="rId2"/>
            <a:stretch>
              <a:fillRect l="-65880" r="-65880"/>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Freeform 2"/>
          <p:cNvSpPr/>
          <p:nvPr/>
        </p:nvSpPr>
        <p:spPr>
          <a:xfrm>
            <a:off x="11850061" y="1967893"/>
            <a:ext cx="5851774" cy="6351214"/>
          </a:xfrm>
          <a:custGeom>
            <a:avLst/>
            <a:gdLst/>
            <a:ahLst/>
            <a:cxnLst/>
            <a:rect l="l" t="t" r="r" b="b"/>
            <a:pathLst>
              <a:path w="5851774" h="6351214">
                <a:moveTo>
                  <a:pt x="0" y="0"/>
                </a:moveTo>
                <a:lnTo>
                  <a:pt x="5851774" y="0"/>
                </a:lnTo>
                <a:lnTo>
                  <a:pt x="5851774" y="6351214"/>
                </a:lnTo>
                <a:lnTo>
                  <a:pt x="0" y="6351214"/>
                </a:lnTo>
                <a:lnTo>
                  <a:pt x="0" y="0"/>
                </a:lnTo>
                <a:close/>
              </a:path>
            </a:pathLst>
          </a:custGeom>
          <a:blipFill>
            <a:blip r:embed="rId2"/>
            <a:stretch>
              <a:fillRect t="-19080" b="-19080"/>
            </a:stretch>
          </a:blipFill>
        </p:spPr>
        <p:txBody>
          <a:bodyPr/>
          <a:lstStyle/>
          <a:p>
            <a:endParaRPr lang="en-US"/>
          </a:p>
        </p:txBody>
      </p:sp>
      <p:sp>
        <p:nvSpPr>
          <p:cNvPr id="3" name="TextBox 3"/>
          <p:cNvSpPr txBox="1"/>
          <p:nvPr/>
        </p:nvSpPr>
        <p:spPr>
          <a:xfrm>
            <a:off x="1345688" y="1777393"/>
            <a:ext cx="9899716" cy="1019669"/>
          </a:xfrm>
          <a:prstGeom prst="rect">
            <a:avLst/>
          </a:prstGeom>
        </p:spPr>
        <p:txBody>
          <a:bodyPr lIns="0" tIns="0" rIns="0" bIns="0" rtlCol="0" anchor="t">
            <a:spAutoFit/>
          </a:bodyPr>
          <a:lstStyle/>
          <a:p>
            <a:pPr algn="l">
              <a:lnSpc>
                <a:spcPts val="8372"/>
              </a:lnSpc>
            </a:pPr>
            <a:r>
              <a:rPr lang="en-US" sz="6000" b="1" dirty="0">
                <a:solidFill>
                  <a:srgbClr val="FFFFFF"/>
                </a:solidFill>
                <a:latin typeface="Montserrat Bold"/>
                <a:ea typeface="Montserrat Bold"/>
                <a:cs typeface="Montserrat Bold"/>
                <a:sym typeface="Montserrat Bold"/>
              </a:rPr>
              <a:t>DC industry in Greece (1)</a:t>
            </a:r>
          </a:p>
        </p:txBody>
      </p:sp>
      <p:sp>
        <p:nvSpPr>
          <p:cNvPr id="4" name="TextBox 4"/>
          <p:cNvSpPr txBox="1"/>
          <p:nvPr/>
        </p:nvSpPr>
        <p:spPr>
          <a:xfrm>
            <a:off x="1345688" y="3142783"/>
            <a:ext cx="9398512" cy="2841932"/>
          </a:xfrm>
          <a:prstGeom prst="rect">
            <a:avLst/>
          </a:prstGeom>
        </p:spPr>
        <p:txBody>
          <a:bodyPr wrap="square" lIns="0" tIns="0" rIns="0" bIns="0" rtlCol="0" anchor="t">
            <a:spAutoFit/>
          </a:bodyPr>
          <a:lstStyle/>
          <a:p>
            <a:pPr algn="l">
              <a:lnSpc>
                <a:spcPts val="3179"/>
              </a:lnSpc>
            </a:pPr>
            <a:r>
              <a:rPr lang="en-US" b="1" dirty="0">
                <a:solidFill>
                  <a:srgbClr val="FFFFFF"/>
                </a:solidFill>
                <a:latin typeface="Montserrat Bold"/>
                <a:ea typeface="Montserrat Bold"/>
                <a:cs typeface="Montserrat Bold"/>
                <a:sym typeface="Montserrat Bold"/>
              </a:rPr>
              <a:t>In recent years, Greece has experienced a digital revolution, driven by:</a:t>
            </a:r>
          </a:p>
          <a:p>
            <a:pPr marL="490285" lvl="1" indent="-245142" algn="l">
              <a:lnSpc>
                <a:spcPts val="3179"/>
              </a:lnSpc>
              <a:buFont typeface="Arial"/>
              <a:buChar char="•"/>
            </a:pPr>
            <a:r>
              <a:rPr lang="en-US" dirty="0">
                <a:solidFill>
                  <a:srgbClr val="FFFFFF"/>
                </a:solidFill>
                <a:latin typeface="Montserrat"/>
                <a:ea typeface="Montserrat"/>
                <a:cs typeface="Montserrat"/>
                <a:sym typeface="Montserrat"/>
              </a:rPr>
              <a:t>Foreign investment</a:t>
            </a:r>
          </a:p>
          <a:p>
            <a:pPr marL="490285" lvl="1" indent="-245142" algn="l">
              <a:lnSpc>
                <a:spcPts val="3179"/>
              </a:lnSpc>
              <a:buFont typeface="Arial"/>
              <a:buChar char="•"/>
            </a:pPr>
            <a:r>
              <a:rPr lang="en-US" dirty="0">
                <a:solidFill>
                  <a:srgbClr val="FFFFFF"/>
                </a:solidFill>
                <a:latin typeface="Montserrat"/>
                <a:ea typeface="Montserrat"/>
                <a:cs typeface="Montserrat"/>
                <a:sym typeface="Montserrat"/>
              </a:rPr>
              <a:t>Government initiatives and </a:t>
            </a:r>
          </a:p>
          <a:p>
            <a:pPr marL="490285" lvl="1" indent="-245142" algn="l">
              <a:lnSpc>
                <a:spcPts val="3179"/>
              </a:lnSpc>
              <a:buFont typeface="Arial"/>
              <a:buChar char="•"/>
            </a:pPr>
            <a:r>
              <a:rPr lang="en-US" dirty="0">
                <a:solidFill>
                  <a:srgbClr val="FFFFFF"/>
                </a:solidFill>
                <a:latin typeface="Montserrat"/>
                <a:ea typeface="Montserrat"/>
                <a:cs typeface="Montserrat"/>
                <a:sym typeface="Montserrat"/>
              </a:rPr>
              <a:t>Demand from multinational companies looking for regional expansion points. </a:t>
            </a:r>
          </a:p>
          <a:p>
            <a:pPr algn="l">
              <a:lnSpc>
                <a:spcPts val="3179"/>
              </a:lnSpc>
            </a:pPr>
            <a:endParaRPr lang="en-US" sz="2270" dirty="0">
              <a:solidFill>
                <a:srgbClr val="FFFFFF"/>
              </a:solidFill>
              <a:latin typeface="Montserrat"/>
              <a:ea typeface="Montserrat"/>
              <a:cs typeface="Montserrat"/>
              <a:sym typeface="Montserrat"/>
            </a:endParaRPr>
          </a:p>
          <a:p>
            <a:pPr algn="l">
              <a:lnSpc>
                <a:spcPts val="3179"/>
              </a:lnSpc>
            </a:pPr>
            <a:endParaRPr lang="en-US" sz="2270" dirty="0">
              <a:solidFill>
                <a:srgbClr val="FFFFFF"/>
              </a:solidFill>
              <a:latin typeface="Montserrat"/>
              <a:ea typeface="Montserrat"/>
              <a:cs typeface="Montserrat"/>
              <a:sym typeface="Montserrat"/>
            </a:endParaRPr>
          </a:p>
        </p:txBody>
      </p:sp>
      <p:sp>
        <p:nvSpPr>
          <p:cNvPr id="5" name="AutoShape 5"/>
          <p:cNvSpPr/>
          <p:nvPr/>
        </p:nvSpPr>
        <p:spPr>
          <a:xfrm>
            <a:off x="-970252" y="9719678"/>
            <a:ext cx="20335605" cy="0"/>
          </a:xfrm>
          <a:prstGeom prst="line">
            <a:avLst/>
          </a:prstGeom>
          <a:ln w="28575" cap="flat">
            <a:solidFill>
              <a:srgbClr val="FFFFFF"/>
            </a:solidFill>
            <a:prstDash val="solid"/>
            <a:headEnd type="none" w="sm" len="sm"/>
            <a:tailEnd type="none" w="sm" len="sm"/>
          </a:ln>
        </p:spPr>
        <p:txBody>
          <a:bodyPr/>
          <a:lstStyle/>
          <a:p>
            <a:endParaRPr lang="en-US"/>
          </a:p>
        </p:txBody>
      </p:sp>
      <p:sp>
        <p:nvSpPr>
          <p:cNvPr id="6" name="AutoShape 6"/>
          <p:cNvSpPr/>
          <p:nvPr/>
        </p:nvSpPr>
        <p:spPr>
          <a:xfrm flipV="1">
            <a:off x="11850061" y="793106"/>
            <a:ext cx="6976926" cy="0"/>
          </a:xfrm>
          <a:prstGeom prst="line">
            <a:avLst/>
          </a:prstGeom>
          <a:ln w="28575" cap="flat">
            <a:solidFill>
              <a:srgbClr val="FFFFFF"/>
            </a:solidFill>
            <a:prstDash val="solid"/>
            <a:headEnd type="none" w="sm" len="sm"/>
            <a:tailEnd type="none" w="sm" len="sm"/>
          </a:ln>
        </p:spPr>
        <p:txBody>
          <a:bodyPr/>
          <a:lstStyle/>
          <a:p>
            <a:endParaRPr lang="en-US"/>
          </a:p>
        </p:txBody>
      </p:sp>
      <p:sp>
        <p:nvSpPr>
          <p:cNvPr id="7" name="TextBox 7"/>
          <p:cNvSpPr txBox="1"/>
          <p:nvPr/>
        </p:nvSpPr>
        <p:spPr>
          <a:xfrm>
            <a:off x="1345688" y="5973803"/>
            <a:ext cx="9627112" cy="3662669"/>
          </a:xfrm>
          <a:prstGeom prst="rect">
            <a:avLst/>
          </a:prstGeom>
        </p:spPr>
        <p:txBody>
          <a:bodyPr wrap="square" lIns="0" tIns="0" rIns="0" bIns="0" rtlCol="0" anchor="t">
            <a:spAutoFit/>
          </a:bodyPr>
          <a:lstStyle/>
          <a:p>
            <a:pPr algn="l">
              <a:lnSpc>
                <a:spcPts val="3178"/>
              </a:lnSpc>
              <a:spcBef>
                <a:spcPct val="0"/>
              </a:spcBef>
            </a:pPr>
            <a:r>
              <a:rPr lang="en-US" b="1" dirty="0">
                <a:solidFill>
                  <a:srgbClr val="FFFFFF"/>
                </a:solidFill>
                <a:latin typeface="Montserrat Semi-Bold"/>
                <a:ea typeface="Montserrat Semi-Bold"/>
                <a:cs typeface="Montserrat Semi-Bold"/>
                <a:sym typeface="Montserrat Semi-Bold"/>
              </a:rPr>
              <a:t>The country's unique geographic location, spanning Europe, Asia, and Africa, makes it an ideal hub for data sharing and cloud services. </a:t>
            </a:r>
          </a:p>
          <a:p>
            <a:pPr algn="l">
              <a:lnSpc>
                <a:spcPts val="3178"/>
              </a:lnSpc>
              <a:spcBef>
                <a:spcPct val="0"/>
              </a:spcBef>
            </a:pPr>
            <a:endParaRPr lang="en-US" dirty="0">
              <a:solidFill>
                <a:srgbClr val="FFFFFF"/>
              </a:solidFill>
              <a:latin typeface="Montserrat"/>
              <a:ea typeface="Montserrat"/>
              <a:cs typeface="Montserrat"/>
              <a:sym typeface="Montserrat"/>
            </a:endParaRPr>
          </a:p>
          <a:p>
            <a:pPr>
              <a:lnSpc>
                <a:spcPts val="3178"/>
              </a:lnSpc>
              <a:spcBef>
                <a:spcPct val="0"/>
              </a:spcBef>
            </a:pPr>
            <a:r>
              <a:rPr lang="en-US" dirty="0">
                <a:solidFill>
                  <a:srgbClr val="FFFFFF"/>
                </a:solidFill>
                <a:latin typeface="Montserrat"/>
                <a:ea typeface="Montserrat"/>
                <a:cs typeface="Montserrat"/>
                <a:sym typeface="Montserrat"/>
              </a:rPr>
              <a:t>Areas such as Athens and Crete are evolving into centers of technological development, attracting data center operators looking for proximity to European markets and the countries of the eastern Mediterranean. The Greek data center market has already grown significantly in the last 3 years and is expected to grow even more in the next decade. </a:t>
            </a:r>
          </a:p>
          <a:p>
            <a:pPr algn="l">
              <a:lnSpc>
                <a:spcPts val="3178"/>
              </a:lnSpc>
              <a:spcBef>
                <a:spcPct val="0"/>
              </a:spcBef>
            </a:pPr>
            <a:endParaRPr lang="en-US" sz="2270" dirty="0">
              <a:solidFill>
                <a:srgbClr val="FFFFFF"/>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24145" y="9719678"/>
            <a:ext cx="20443391" cy="0"/>
          </a:xfrm>
          <a:prstGeom prst="line">
            <a:avLst/>
          </a:prstGeom>
          <a:ln w="28575" cap="flat">
            <a:solidFill>
              <a:srgbClr val="2254C5"/>
            </a:solidFill>
            <a:prstDash val="solid"/>
            <a:headEnd type="none" w="sm" len="sm"/>
            <a:tailEnd type="none" w="sm" len="sm"/>
          </a:ln>
        </p:spPr>
        <p:txBody>
          <a:bodyPr/>
          <a:lstStyle/>
          <a:p>
            <a:endParaRPr lang="en-US"/>
          </a:p>
        </p:txBody>
      </p:sp>
      <p:sp>
        <p:nvSpPr>
          <p:cNvPr id="4" name="TextBox 4"/>
          <p:cNvSpPr txBox="1"/>
          <p:nvPr/>
        </p:nvSpPr>
        <p:spPr>
          <a:xfrm>
            <a:off x="1468039" y="1363095"/>
            <a:ext cx="6744515" cy="1846659"/>
          </a:xfrm>
          <a:prstGeom prst="rect">
            <a:avLst/>
          </a:prstGeom>
        </p:spPr>
        <p:txBody>
          <a:bodyPr lIns="0" tIns="0" rIns="0" bIns="0" rtlCol="0" anchor="t">
            <a:spAutoFit/>
          </a:bodyPr>
          <a:lstStyle/>
          <a:p>
            <a:pPr algn="l"/>
            <a:r>
              <a:rPr lang="en-US" sz="6000" b="1" dirty="0">
                <a:solidFill>
                  <a:srgbClr val="2254C5"/>
                </a:solidFill>
                <a:latin typeface="Montserrat Bold"/>
                <a:ea typeface="Montserrat Bold"/>
                <a:cs typeface="Montserrat Bold"/>
                <a:sym typeface="Montserrat Bold"/>
              </a:rPr>
              <a:t>DC industry in Greece (2)</a:t>
            </a:r>
          </a:p>
        </p:txBody>
      </p:sp>
      <p:sp>
        <p:nvSpPr>
          <p:cNvPr id="5" name="TextBox 5"/>
          <p:cNvSpPr txBox="1"/>
          <p:nvPr/>
        </p:nvSpPr>
        <p:spPr>
          <a:xfrm>
            <a:off x="1468039" y="3459551"/>
            <a:ext cx="6210089" cy="1012192"/>
          </a:xfrm>
          <a:prstGeom prst="rect">
            <a:avLst/>
          </a:prstGeom>
        </p:spPr>
        <p:txBody>
          <a:bodyPr wrap="square" lIns="0" tIns="0" rIns="0" bIns="0" rtlCol="0" anchor="t">
            <a:spAutoFit/>
          </a:bodyPr>
          <a:lstStyle/>
          <a:p>
            <a:pPr algn="l">
              <a:lnSpc>
                <a:spcPts val="2704"/>
              </a:lnSpc>
            </a:pPr>
            <a:r>
              <a:rPr lang="en-US" sz="1931" dirty="0">
                <a:solidFill>
                  <a:srgbClr val="2254C5"/>
                </a:solidFill>
                <a:latin typeface="Montserrat"/>
                <a:ea typeface="Montserrat"/>
                <a:cs typeface="Montserrat"/>
                <a:sym typeface="Montserrat"/>
              </a:rPr>
              <a:t>This increase in the Greek Data Center Business is due to several factors:</a:t>
            </a:r>
          </a:p>
          <a:p>
            <a:pPr algn="l">
              <a:lnSpc>
                <a:spcPts val="2704"/>
              </a:lnSpc>
            </a:pPr>
            <a:endParaRPr lang="en-US" sz="1931" dirty="0">
              <a:solidFill>
                <a:srgbClr val="2254C5"/>
              </a:solidFill>
              <a:latin typeface="Montserrat"/>
              <a:ea typeface="Montserrat"/>
              <a:cs typeface="Montserrat"/>
              <a:sym typeface="Montserrat"/>
            </a:endParaRPr>
          </a:p>
        </p:txBody>
      </p:sp>
      <p:sp>
        <p:nvSpPr>
          <p:cNvPr id="6" name="TextBox 6"/>
          <p:cNvSpPr txBox="1"/>
          <p:nvPr/>
        </p:nvSpPr>
        <p:spPr>
          <a:xfrm>
            <a:off x="9197551" y="1515893"/>
            <a:ext cx="3369496" cy="1091608"/>
          </a:xfrm>
          <a:prstGeom prst="rect">
            <a:avLst/>
          </a:prstGeom>
        </p:spPr>
        <p:txBody>
          <a:bodyPr lIns="0" tIns="0" rIns="0" bIns="0" rtlCol="0" anchor="t">
            <a:spAutoFit/>
          </a:bodyPr>
          <a:lstStyle/>
          <a:p>
            <a:pPr algn="l">
              <a:lnSpc>
                <a:spcPts val="4407"/>
              </a:lnSpc>
            </a:pPr>
            <a:r>
              <a:rPr lang="en-US" sz="3148" b="1">
                <a:solidFill>
                  <a:srgbClr val="2254C5"/>
                </a:solidFill>
                <a:latin typeface="Montserrat Semi-Bold"/>
                <a:ea typeface="Montserrat Semi-Bold"/>
                <a:cs typeface="Montserrat Semi-Bold"/>
                <a:sym typeface="Montserrat Semi-Bold"/>
              </a:rPr>
              <a:t>Digital transformation </a:t>
            </a:r>
          </a:p>
        </p:txBody>
      </p:sp>
      <p:sp>
        <p:nvSpPr>
          <p:cNvPr id="7" name="TextBox 7"/>
          <p:cNvSpPr txBox="1"/>
          <p:nvPr/>
        </p:nvSpPr>
        <p:spPr>
          <a:xfrm>
            <a:off x="9197551" y="2902776"/>
            <a:ext cx="4194335" cy="3205236"/>
          </a:xfrm>
          <a:prstGeom prst="rect">
            <a:avLst/>
          </a:prstGeom>
        </p:spPr>
        <p:txBody>
          <a:bodyPr lIns="0" tIns="0" rIns="0" bIns="0" rtlCol="0" anchor="t">
            <a:spAutoFit/>
          </a:bodyPr>
          <a:lstStyle/>
          <a:p>
            <a:pPr algn="l">
              <a:lnSpc>
                <a:spcPts val="2756"/>
              </a:lnSpc>
            </a:pPr>
            <a:r>
              <a:rPr lang="en-US" sz="2000" dirty="0">
                <a:solidFill>
                  <a:srgbClr val="2254C5"/>
                </a:solidFill>
                <a:latin typeface="Montserrat"/>
                <a:ea typeface="Montserrat"/>
                <a:cs typeface="Montserrat"/>
                <a:sym typeface="Montserrat"/>
              </a:rPr>
              <a:t>Businesses in various sectors, such as finance, telecommunications, tourism, shipping, and public services, are digitizing at an accelerating rate, increasing the demand for reliable data storage and processing.</a:t>
            </a:r>
          </a:p>
          <a:p>
            <a:pPr algn="l">
              <a:lnSpc>
                <a:spcPts val="2756"/>
              </a:lnSpc>
            </a:pPr>
            <a:endParaRPr lang="en-US" sz="2000" dirty="0">
              <a:solidFill>
                <a:srgbClr val="2254C5"/>
              </a:solidFill>
              <a:latin typeface="Montserrat"/>
              <a:ea typeface="Montserrat"/>
              <a:cs typeface="Montserrat"/>
              <a:sym typeface="Montserrat"/>
            </a:endParaRPr>
          </a:p>
        </p:txBody>
      </p:sp>
      <p:sp>
        <p:nvSpPr>
          <p:cNvPr id="8" name="TextBox 8"/>
          <p:cNvSpPr txBox="1"/>
          <p:nvPr/>
        </p:nvSpPr>
        <p:spPr>
          <a:xfrm>
            <a:off x="9172984" y="7311809"/>
            <a:ext cx="3937647" cy="1050800"/>
          </a:xfrm>
          <a:prstGeom prst="rect">
            <a:avLst/>
          </a:prstGeom>
        </p:spPr>
        <p:txBody>
          <a:bodyPr lIns="0" tIns="0" rIns="0" bIns="0" rtlCol="0" anchor="t">
            <a:spAutoFit/>
          </a:bodyPr>
          <a:lstStyle/>
          <a:p>
            <a:pPr algn="l">
              <a:lnSpc>
                <a:spcPts val="2756"/>
              </a:lnSpc>
            </a:pPr>
            <a:r>
              <a:rPr lang="en-US" sz="2000">
                <a:solidFill>
                  <a:srgbClr val="2254C5"/>
                </a:solidFill>
                <a:latin typeface="Montserrat"/>
                <a:ea typeface="Montserrat"/>
                <a:cs typeface="Montserrat"/>
                <a:sym typeface="Montserrat"/>
              </a:rPr>
              <a:t>Investments in infrastructure by global tech giants with the aim of creating regional hubs</a:t>
            </a:r>
          </a:p>
        </p:txBody>
      </p:sp>
      <p:sp>
        <p:nvSpPr>
          <p:cNvPr id="9" name="TextBox 9"/>
          <p:cNvSpPr txBox="1"/>
          <p:nvPr/>
        </p:nvSpPr>
        <p:spPr>
          <a:xfrm>
            <a:off x="13668410" y="1515893"/>
            <a:ext cx="2436748" cy="1091608"/>
          </a:xfrm>
          <a:prstGeom prst="rect">
            <a:avLst/>
          </a:prstGeom>
        </p:spPr>
        <p:txBody>
          <a:bodyPr lIns="0" tIns="0" rIns="0" bIns="0" rtlCol="0" anchor="t">
            <a:spAutoFit/>
          </a:bodyPr>
          <a:lstStyle/>
          <a:p>
            <a:pPr algn="l">
              <a:lnSpc>
                <a:spcPts val="4407"/>
              </a:lnSpc>
            </a:pPr>
            <a:r>
              <a:rPr lang="en-US" sz="3148" b="1">
                <a:solidFill>
                  <a:srgbClr val="2254C5"/>
                </a:solidFill>
                <a:latin typeface="Montserrat Semi-Bold"/>
                <a:ea typeface="Montserrat Semi-Bold"/>
                <a:cs typeface="Montserrat Semi-Bold"/>
                <a:sym typeface="Montserrat Semi-Bold"/>
              </a:rPr>
              <a:t>Cloud adoption</a:t>
            </a:r>
          </a:p>
        </p:txBody>
      </p:sp>
      <p:sp>
        <p:nvSpPr>
          <p:cNvPr id="10" name="TextBox 10"/>
          <p:cNvSpPr txBox="1"/>
          <p:nvPr/>
        </p:nvSpPr>
        <p:spPr>
          <a:xfrm>
            <a:off x="13668410" y="2902776"/>
            <a:ext cx="3980411" cy="1768946"/>
          </a:xfrm>
          <a:prstGeom prst="rect">
            <a:avLst/>
          </a:prstGeom>
        </p:spPr>
        <p:txBody>
          <a:bodyPr lIns="0" tIns="0" rIns="0" bIns="0" rtlCol="0" anchor="t">
            <a:spAutoFit/>
          </a:bodyPr>
          <a:lstStyle/>
          <a:p>
            <a:pPr algn="l">
              <a:lnSpc>
                <a:spcPts val="2756"/>
              </a:lnSpc>
            </a:pPr>
            <a:r>
              <a:rPr lang="en-US" sz="2000">
                <a:solidFill>
                  <a:srgbClr val="2254C5"/>
                </a:solidFill>
                <a:latin typeface="Montserrat"/>
                <a:ea typeface="Montserrat"/>
                <a:cs typeface="Montserrat"/>
                <a:sym typeface="Montserrat"/>
              </a:rPr>
              <a:t>Increased adoption of cloud computing by local companies and multinational entities that transfer services to Greece.</a:t>
            </a:r>
          </a:p>
          <a:p>
            <a:pPr algn="l">
              <a:lnSpc>
                <a:spcPts val="2756"/>
              </a:lnSpc>
            </a:pPr>
            <a:endParaRPr lang="en-US" sz="2000">
              <a:solidFill>
                <a:srgbClr val="2254C5"/>
              </a:solidFill>
              <a:latin typeface="Montserrat"/>
              <a:ea typeface="Montserrat"/>
              <a:cs typeface="Montserrat"/>
              <a:sym typeface="Montserrat"/>
            </a:endParaRPr>
          </a:p>
        </p:txBody>
      </p:sp>
      <p:sp>
        <p:nvSpPr>
          <p:cNvPr id="11" name="TextBox 11"/>
          <p:cNvSpPr txBox="1"/>
          <p:nvPr/>
        </p:nvSpPr>
        <p:spPr>
          <a:xfrm>
            <a:off x="13673065" y="5918953"/>
            <a:ext cx="3586235" cy="1091608"/>
          </a:xfrm>
          <a:prstGeom prst="rect">
            <a:avLst/>
          </a:prstGeom>
        </p:spPr>
        <p:txBody>
          <a:bodyPr lIns="0" tIns="0" rIns="0" bIns="0" rtlCol="0" anchor="t">
            <a:spAutoFit/>
          </a:bodyPr>
          <a:lstStyle/>
          <a:p>
            <a:pPr algn="l">
              <a:lnSpc>
                <a:spcPts val="4407"/>
              </a:lnSpc>
            </a:pPr>
            <a:r>
              <a:rPr lang="en-US" sz="3148" b="1">
                <a:solidFill>
                  <a:srgbClr val="2254C5"/>
                </a:solidFill>
                <a:latin typeface="Montserrat Semi-Bold"/>
                <a:ea typeface="Montserrat Semi-Bold"/>
                <a:cs typeface="Montserrat Semi-Bold"/>
                <a:sym typeface="Montserrat Semi-Bold"/>
              </a:rPr>
              <a:t>EU digital policies</a:t>
            </a:r>
          </a:p>
        </p:txBody>
      </p:sp>
      <p:sp>
        <p:nvSpPr>
          <p:cNvPr id="12" name="TextBox 12"/>
          <p:cNvSpPr txBox="1"/>
          <p:nvPr/>
        </p:nvSpPr>
        <p:spPr>
          <a:xfrm>
            <a:off x="13668410" y="7311809"/>
            <a:ext cx="4322313" cy="2128018"/>
          </a:xfrm>
          <a:prstGeom prst="rect">
            <a:avLst/>
          </a:prstGeom>
        </p:spPr>
        <p:txBody>
          <a:bodyPr lIns="0" tIns="0" rIns="0" bIns="0" rtlCol="0" anchor="t">
            <a:spAutoFit/>
          </a:bodyPr>
          <a:lstStyle/>
          <a:p>
            <a:pPr algn="l">
              <a:lnSpc>
                <a:spcPts val="2756"/>
              </a:lnSpc>
            </a:pPr>
            <a:r>
              <a:rPr lang="en-US" sz="2000">
                <a:solidFill>
                  <a:srgbClr val="2254C5"/>
                </a:solidFill>
                <a:latin typeface="Montserrat"/>
                <a:ea typeface="Montserrat"/>
                <a:cs typeface="Montserrat"/>
                <a:sym typeface="Montserrat"/>
              </a:rPr>
              <a:t>The European Union's initiatives to promote digital sovereignty and infrastructure development provide a framework that encourages growth.</a:t>
            </a:r>
          </a:p>
          <a:p>
            <a:pPr algn="l">
              <a:lnSpc>
                <a:spcPts val="2756"/>
              </a:lnSpc>
            </a:pPr>
            <a:endParaRPr lang="en-US" sz="2000">
              <a:solidFill>
                <a:srgbClr val="2254C5"/>
              </a:solidFill>
              <a:latin typeface="Montserrat"/>
              <a:ea typeface="Montserrat"/>
              <a:cs typeface="Montserrat"/>
              <a:sym typeface="Montserrat"/>
            </a:endParaRPr>
          </a:p>
        </p:txBody>
      </p:sp>
      <p:sp>
        <p:nvSpPr>
          <p:cNvPr id="13" name="AutoShape 13"/>
          <p:cNvSpPr/>
          <p:nvPr/>
        </p:nvSpPr>
        <p:spPr>
          <a:xfrm flipV="1">
            <a:off x="11850061" y="793106"/>
            <a:ext cx="6923190" cy="0"/>
          </a:xfrm>
          <a:prstGeom prst="line">
            <a:avLst/>
          </a:prstGeom>
          <a:ln w="28575" cap="flat">
            <a:solidFill>
              <a:srgbClr val="2254C5"/>
            </a:solidFill>
            <a:prstDash val="solid"/>
            <a:headEnd type="none" w="sm" len="sm"/>
            <a:tailEnd type="none" w="sm" len="sm"/>
          </a:ln>
        </p:spPr>
        <p:txBody>
          <a:bodyPr/>
          <a:lstStyle/>
          <a:p>
            <a:endParaRPr lang="en-US"/>
          </a:p>
        </p:txBody>
      </p:sp>
      <p:sp>
        <p:nvSpPr>
          <p:cNvPr id="14" name="TextBox 14"/>
          <p:cNvSpPr txBox="1"/>
          <p:nvPr/>
        </p:nvSpPr>
        <p:spPr>
          <a:xfrm>
            <a:off x="9172984" y="5934271"/>
            <a:ext cx="3369496" cy="1644058"/>
          </a:xfrm>
          <a:prstGeom prst="rect">
            <a:avLst/>
          </a:prstGeom>
        </p:spPr>
        <p:txBody>
          <a:bodyPr lIns="0" tIns="0" rIns="0" bIns="0" rtlCol="0" anchor="t">
            <a:spAutoFit/>
          </a:bodyPr>
          <a:lstStyle/>
          <a:p>
            <a:pPr algn="l">
              <a:lnSpc>
                <a:spcPts val="4407"/>
              </a:lnSpc>
            </a:pPr>
            <a:r>
              <a:rPr lang="en-US" sz="3148" b="1">
                <a:solidFill>
                  <a:srgbClr val="2254C5"/>
                </a:solidFill>
                <a:latin typeface="Montserrat Semi-Bold"/>
                <a:ea typeface="Montserrat Semi-Bold"/>
                <a:cs typeface="Montserrat Semi-Bold"/>
                <a:sym typeface="Montserrat Semi-Bold"/>
              </a:rPr>
              <a:t>Foreign investment</a:t>
            </a:r>
          </a:p>
          <a:p>
            <a:pPr algn="l">
              <a:lnSpc>
                <a:spcPts val="4407"/>
              </a:lnSpc>
            </a:pPr>
            <a:endParaRPr lang="en-US" sz="3148" b="1">
              <a:solidFill>
                <a:srgbClr val="2254C5"/>
              </a:solidFill>
              <a:latin typeface="Montserrat Semi-Bold"/>
              <a:ea typeface="Montserrat Semi-Bold"/>
              <a:cs typeface="Montserrat Semi-Bold"/>
              <a:sym typeface="Montserrat Semi-Bold"/>
            </a:endParaRPr>
          </a:p>
        </p:txBody>
      </p:sp>
      <p:sp>
        <p:nvSpPr>
          <p:cNvPr id="15" name="Freeform 2">
            <a:extLst>
              <a:ext uri="{FF2B5EF4-FFF2-40B4-BE49-F238E27FC236}">
                <a16:creationId xmlns:a16="http://schemas.microsoft.com/office/drawing/2014/main" id="{50015B99-F0C7-6F82-1CA9-66C83FAC3917}"/>
              </a:ext>
            </a:extLst>
          </p:cNvPr>
          <p:cNvSpPr/>
          <p:nvPr/>
        </p:nvSpPr>
        <p:spPr>
          <a:xfrm>
            <a:off x="1468039" y="5059526"/>
            <a:ext cx="6210089" cy="2136174"/>
          </a:xfrm>
          <a:custGeom>
            <a:avLst/>
            <a:gdLst/>
            <a:ahLst/>
            <a:cxnLst/>
            <a:rect l="l" t="t" r="r" b="b"/>
            <a:pathLst>
              <a:path w="6210089" h="2136174">
                <a:moveTo>
                  <a:pt x="0" y="0"/>
                </a:moveTo>
                <a:lnTo>
                  <a:pt x="6210089" y="0"/>
                </a:lnTo>
                <a:lnTo>
                  <a:pt x="6210089" y="2136174"/>
                </a:lnTo>
                <a:lnTo>
                  <a:pt x="0" y="2136174"/>
                </a:lnTo>
                <a:lnTo>
                  <a:pt x="0" y="0"/>
                </a:lnTo>
                <a:close/>
              </a:path>
            </a:pathLst>
          </a:custGeom>
          <a:blipFill>
            <a:blip r:embed="rId2"/>
            <a:stretch>
              <a:fillRect t="-46903" b="-46903"/>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68039" y="1658959"/>
            <a:ext cx="8241735" cy="998030"/>
          </a:xfrm>
          <a:prstGeom prst="rect">
            <a:avLst/>
          </a:prstGeom>
        </p:spPr>
        <p:txBody>
          <a:bodyPr lIns="0" tIns="0" rIns="0" bIns="0" rtlCol="0" anchor="t">
            <a:spAutoFit/>
          </a:bodyPr>
          <a:lstStyle/>
          <a:p>
            <a:pPr algn="l">
              <a:lnSpc>
                <a:spcPts val="8392"/>
              </a:lnSpc>
            </a:pPr>
            <a:r>
              <a:rPr lang="en-US" sz="6000" b="1" dirty="0">
                <a:solidFill>
                  <a:srgbClr val="2254C5"/>
                </a:solidFill>
                <a:latin typeface="Montserrat Bold"/>
                <a:ea typeface="Montserrat Bold"/>
                <a:cs typeface="Montserrat Bold"/>
                <a:sym typeface="Montserrat Bold"/>
              </a:rPr>
              <a:t>Our Members</a:t>
            </a:r>
          </a:p>
        </p:txBody>
      </p:sp>
      <p:sp>
        <p:nvSpPr>
          <p:cNvPr id="3" name="TextBox 3"/>
          <p:cNvSpPr txBox="1"/>
          <p:nvPr/>
        </p:nvSpPr>
        <p:spPr>
          <a:xfrm>
            <a:off x="1468039" y="3041606"/>
            <a:ext cx="9598535" cy="3777894"/>
          </a:xfrm>
          <a:prstGeom prst="rect">
            <a:avLst/>
          </a:prstGeom>
        </p:spPr>
        <p:txBody>
          <a:bodyPr lIns="0" tIns="0" rIns="0" bIns="0" rtlCol="0" anchor="t">
            <a:spAutoFit/>
          </a:bodyPr>
          <a:lstStyle/>
          <a:p>
            <a:pPr>
              <a:lnSpc>
                <a:spcPts val="3311"/>
              </a:lnSpc>
              <a:spcBef>
                <a:spcPct val="0"/>
              </a:spcBef>
            </a:pPr>
            <a:r>
              <a:rPr lang="en-US" sz="2350" b="1" dirty="0">
                <a:solidFill>
                  <a:srgbClr val="2254C5"/>
                </a:solidFill>
                <a:latin typeface="Montserrat Bold"/>
                <a:ea typeface="+mn-lt"/>
                <a:cs typeface="+mn-lt"/>
              </a:rPr>
              <a:t>The Association aspires to represent not only Data Center operators but also the broader ecosystem that supports them, including: </a:t>
            </a:r>
            <a:endParaRPr lang="en-US" dirty="0"/>
          </a:p>
          <a:p>
            <a:pPr marL="510540" lvl="1" indent="-255270" algn="l">
              <a:lnSpc>
                <a:spcPts val="3312"/>
              </a:lnSpc>
              <a:buFont typeface="Arial"/>
              <a:buChar char="•"/>
            </a:pPr>
            <a:r>
              <a:rPr lang="en-US" sz="2350" dirty="0">
                <a:solidFill>
                  <a:srgbClr val="2254C5"/>
                </a:solidFill>
                <a:latin typeface="Montserrat"/>
                <a:ea typeface="Montserrat"/>
                <a:cs typeface="Montserrat"/>
                <a:sym typeface="Montserrat"/>
              </a:rPr>
              <a:t>Equipment suppliers </a:t>
            </a:r>
            <a:endParaRPr lang="en-US" sz="2350" dirty="0">
              <a:solidFill>
                <a:srgbClr val="2254C5"/>
              </a:solidFill>
              <a:latin typeface="Montserrat"/>
              <a:ea typeface="Montserrat"/>
              <a:cs typeface="Montserrat"/>
            </a:endParaRPr>
          </a:p>
          <a:p>
            <a:pPr marL="510540" lvl="1" indent="-255270" algn="l">
              <a:lnSpc>
                <a:spcPts val="3312"/>
              </a:lnSpc>
              <a:buFont typeface="Arial"/>
              <a:buChar char="•"/>
            </a:pPr>
            <a:r>
              <a:rPr lang="en-US" sz="2350" dirty="0">
                <a:solidFill>
                  <a:srgbClr val="2254C5"/>
                </a:solidFill>
                <a:latin typeface="Montserrat"/>
                <a:ea typeface="Montserrat"/>
                <a:cs typeface="Montserrat"/>
                <a:sym typeface="Montserrat"/>
              </a:rPr>
              <a:t>Technicians, Engineers and maintainers</a:t>
            </a:r>
            <a:endParaRPr lang="en-US" sz="2350" dirty="0">
              <a:solidFill>
                <a:srgbClr val="2254C5"/>
              </a:solidFill>
              <a:latin typeface="Montserrat"/>
              <a:ea typeface="Montserrat"/>
              <a:cs typeface="Montserrat"/>
            </a:endParaRPr>
          </a:p>
          <a:p>
            <a:pPr marL="510540" lvl="1" indent="-255270">
              <a:lnSpc>
                <a:spcPts val="3312"/>
              </a:lnSpc>
              <a:buFont typeface="Arial"/>
              <a:buChar char="•"/>
            </a:pPr>
            <a:r>
              <a:rPr lang="en-US" sz="2400" dirty="0">
                <a:solidFill>
                  <a:srgbClr val="2254C5"/>
                </a:solidFill>
                <a:latin typeface="Montserrat"/>
                <a:ea typeface="Montserrat"/>
                <a:cs typeface="Montserrat"/>
                <a:sym typeface="Montserrat"/>
              </a:rPr>
              <a:t>Project management and Consulting firms</a:t>
            </a:r>
            <a:endParaRPr lang="en-US" sz="2350" dirty="0">
              <a:solidFill>
                <a:srgbClr val="2254C5"/>
              </a:solidFill>
              <a:latin typeface="Montserrat"/>
              <a:ea typeface="Montserrat"/>
              <a:cs typeface="Montserrat"/>
              <a:sym typeface="Montserrat"/>
            </a:endParaRPr>
          </a:p>
          <a:p>
            <a:pPr marL="510540" lvl="1" indent="-255270">
              <a:lnSpc>
                <a:spcPts val="3311"/>
              </a:lnSpc>
              <a:buFont typeface="Arial"/>
              <a:buChar char="•"/>
            </a:pPr>
            <a:r>
              <a:rPr lang="en-US" sz="2350" dirty="0">
                <a:solidFill>
                  <a:srgbClr val="2254C5"/>
                </a:solidFill>
                <a:latin typeface="Montserrat"/>
                <a:ea typeface="Montserrat"/>
                <a:cs typeface="Montserrat"/>
                <a:sym typeface="Montserrat"/>
              </a:rPr>
              <a:t>Operational and Security services companies </a:t>
            </a:r>
            <a:endParaRPr lang="en-US" sz="2350" dirty="0">
              <a:solidFill>
                <a:srgbClr val="2254C5"/>
              </a:solidFill>
              <a:latin typeface="Montserrat"/>
              <a:ea typeface="Montserrat"/>
              <a:cs typeface="Montserrat"/>
            </a:endParaRPr>
          </a:p>
          <a:p>
            <a:pPr marL="510540" lvl="1" indent="-255270" algn="l">
              <a:lnSpc>
                <a:spcPts val="3312"/>
              </a:lnSpc>
              <a:buFont typeface="Arial"/>
              <a:buChar char="•"/>
            </a:pPr>
            <a:endParaRPr lang="en-US" sz="2350" dirty="0">
              <a:solidFill>
                <a:srgbClr val="2254C5"/>
              </a:solidFill>
              <a:latin typeface="Montserrat"/>
              <a:ea typeface="Montserrat"/>
              <a:cs typeface="Montserrat"/>
            </a:endParaRPr>
          </a:p>
          <a:p>
            <a:pPr algn="l">
              <a:lnSpc>
                <a:spcPts val="3312"/>
              </a:lnSpc>
              <a:spcBef>
                <a:spcPct val="0"/>
              </a:spcBef>
            </a:pPr>
            <a:endParaRPr lang="en-US" sz="2366">
              <a:solidFill>
                <a:srgbClr val="2254C5"/>
              </a:solidFill>
              <a:latin typeface="Montserrat"/>
              <a:ea typeface="Montserrat"/>
              <a:cs typeface="Montserrat"/>
              <a:sym typeface="Montserrat"/>
            </a:endParaRPr>
          </a:p>
        </p:txBody>
      </p:sp>
      <p:sp>
        <p:nvSpPr>
          <p:cNvPr id="4" name="TextBox 4"/>
          <p:cNvSpPr txBox="1"/>
          <p:nvPr/>
        </p:nvSpPr>
        <p:spPr>
          <a:xfrm>
            <a:off x="10259419" y="2334625"/>
            <a:ext cx="2949326" cy="266608"/>
          </a:xfrm>
          <a:prstGeom prst="rect">
            <a:avLst/>
          </a:prstGeom>
        </p:spPr>
        <p:txBody>
          <a:bodyPr lIns="0" tIns="0" rIns="0" bIns="0" rtlCol="0" anchor="t">
            <a:spAutoFit/>
          </a:bodyPr>
          <a:lstStyle/>
          <a:p>
            <a:pPr algn="ctr">
              <a:lnSpc>
                <a:spcPts val="2105"/>
              </a:lnSpc>
            </a:pPr>
            <a:r>
              <a:rPr lang="en-US" sz="1503" b="1">
                <a:solidFill>
                  <a:srgbClr val="FFFFFF"/>
                </a:solidFill>
                <a:latin typeface="Montserrat Semi-Bold"/>
                <a:ea typeface="Montserrat Semi-Bold"/>
                <a:cs typeface="Montserrat Semi-Bold"/>
                <a:sym typeface="Montserrat Semi-Bold"/>
              </a:rPr>
              <a:t>Internet of Things</a:t>
            </a:r>
          </a:p>
        </p:txBody>
      </p:sp>
      <p:grpSp>
        <p:nvGrpSpPr>
          <p:cNvPr id="6" name="Group 6"/>
          <p:cNvGrpSpPr/>
          <p:nvPr/>
        </p:nvGrpSpPr>
        <p:grpSpPr>
          <a:xfrm>
            <a:off x="13769643" y="2055273"/>
            <a:ext cx="3395641" cy="7406454"/>
            <a:chOff x="0" y="0"/>
            <a:chExt cx="1913890" cy="4174510"/>
          </a:xfrm>
        </p:grpSpPr>
        <p:sp>
          <p:nvSpPr>
            <p:cNvPr id="7" name="Freeform 7"/>
            <p:cNvSpPr/>
            <p:nvPr/>
          </p:nvSpPr>
          <p:spPr>
            <a:xfrm>
              <a:off x="0" y="0"/>
              <a:ext cx="1913890" cy="4174510"/>
            </a:xfrm>
            <a:custGeom>
              <a:avLst/>
              <a:gdLst/>
              <a:ahLst/>
              <a:cxnLst/>
              <a:rect l="l" t="t" r="r" b="b"/>
              <a:pathLst>
                <a:path w="1913890" h="4174510">
                  <a:moveTo>
                    <a:pt x="0" y="0"/>
                  </a:moveTo>
                  <a:lnTo>
                    <a:pt x="1913890" y="0"/>
                  </a:lnTo>
                  <a:lnTo>
                    <a:pt x="1913890" y="4174510"/>
                  </a:lnTo>
                  <a:lnTo>
                    <a:pt x="0" y="4174510"/>
                  </a:lnTo>
                  <a:close/>
                </a:path>
              </a:pathLst>
            </a:custGeom>
            <a:solidFill>
              <a:srgbClr val="2254C5"/>
            </a:solidFill>
          </p:spPr>
          <p:txBody>
            <a:bodyPr/>
            <a:lstStyle/>
            <a:p>
              <a:endParaRPr lang="en-US"/>
            </a:p>
          </p:txBody>
        </p:sp>
      </p:grpSp>
      <p:sp>
        <p:nvSpPr>
          <p:cNvPr id="8" name="TextBox 8"/>
          <p:cNvSpPr txBox="1"/>
          <p:nvPr/>
        </p:nvSpPr>
        <p:spPr>
          <a:xfrm>
            <a:off x="13970522" y="3400381"/>
            <a:ext cx="2993883" cy="4219104"/>
          </a:xfrm>
          <a:prstGeom prst="rect">
            <a:avLst/>
          </a:prstGeom>
        </p:spPr>
        <p:txBody>
          <a:bodyPr lIns="0" tIns="0" rIns="0" bIns="0" rtlCol="0" anchor="t">
            <a:spAutoFit/>
          </a:bodyPr>
          <a:lstStyle/>
          <a:p>
            <a:pPr marL="387985" lvl="1" indent="-193675">
              <a:lnSpc>
                <a:spcPts val="3149"/>
              </a:lnSpc>
              <a:buAutoNum type="arabicPeriod"/>
            </a:pPr>
            <a:r>
              <a:rPr lang="en-US" sz="1750">
                <a:solidFill>
                  <a:srgbClr val="FFFFFF"/>
                </a:solidFill>
                <a:latin typeface="Montserrat"/>
                <a:ea typeface="Montserrat"/>
                <a:cs typeface="Montserrat"/>
                <a:sym typeface="Montserrat"/>
              </a:rPr>
              <a:t>Digital Realty </a:t>
            </a:r>
          </a:p>
          <a:p>
            <a:pPr marL="387985" lvl="1" indent="-193675">
              <a:lnSpc>
                <a:spcPts val="3149"/>
              </a:lnSpc>
              <a:buAutoNum type="arabicPeriod"/>
            </a:pPr>
            <a:r>
              <a:rPr lang="en-US" sz="1750" dirty="0">
                <a:solidFill>
                  <a:srgbClr val="FFFFFF"/>
                </a:solidFill>
                <a:latin typeface="Montserrat"/>
                <a:ea typeface="Montserrat"/>
                <a:cs typeface="Montserrat"/>
                <a:sym typeface="Montserrat"/>
              </a:rPr>
              <a:t>TI Sparkle</a:t>
            </a:r>
            <a:endParaRPr lang="en-US" sz="1750" dirty="0">
              <a:solidFill>
                <a:srgbClr val="FFFFFF"/>
              </a:solidFill>
              <a:latin typeface="Montserrat"/>
              <a:ea typeface="Montserrat"/>
              <a:cs typeface="Montserrat"/>
            </a:endParaRPr>
          </a:p>
          <a:p>
            <a:pPr marL="387985" lvl="1" indent="-193675">
              <a:lnSpc>
                <a:spcPts val="3149"/>
              </a:lnSpc>
              <a:buAutoNum type="arabicPeriod"/>
            </a:pPr>
            <a:r>
              <a:rPr lang="en-US" sz="1750">
                <a:solidFill>
                  <a:srgbClr val="FFFFFF"/>
                </a:solidFill>
                <a:latin typeface="Montserrat"/>
                <a:ea typeface="Montserrat"/>
                <a:cs typeface="Montserrat"/>
                <a:sym typeface="Montserrat"/>
              </a:rPr>
              <a:t>Data4 </a:t>
            </a:r>
            <a:endParaRPr lang="en-US" sz="1750" dirty="0" err="1">
              <a:solidFill>
                <a:srgbClr val="FFFFFF"/>
              </a:solidFill>
              <a:latin typeface="Montserrat"/>
              <a:ea typeface="Montserrat"/>
              <a:cs typeface="Montserrat"/>
              <a:sym typeface="Montserrat"/>
            </a:endParaRPr>
          </a:p>
          <a:p>
            <a:pPr marL="387985" lvl="1" indent="-193675">
              <a:lnSpc>
                <a:spcPts val="3149"/>
              </a:lnSpc>
              <a:buAutoNum type="arabicPeriod"/>
            </a:pPr>
            <a:r>
              <a:rPr lang="en-US" sz="1750" dirty="0">
                <a:solidFill>
                  <a:srgbClr val="FFFFFF"/>
                </a:solidFill>
                <a:latin typeface="Montserrat"/>
                <a:ea typeface="Montserrat"/>
                <a:cs typeface="Montserrat"/>
                <a:sym typeface="Montserrat"/>
              </a:rPr>
              <a:t>Schneider Electric</a:t>
            </a:r>
            <a:endParaRPr lang="en-US" sz="1750" dirty="0">
              <a:solidFill>
                <a:srgbClr val="FFFFFF"/>
              </a:solidFill>
              <a:latin typeface="Montserrat"/>
              <a:ea typeface="Montserrat"/>
              <a:cs typeface="Montserrat"/>
            </a:endParaRPr>
          </a:p>
          <a:p>
            <a:pPr marL="387985" lvl="1" indent="-193675" algn="l">
              <a:lnSpc>
                <a:spcPts val="3149"/>
              </a:lnSpc>
              <a:buAutoNum type="arabicPeriod"/>
            </a:pPr>
            <a:r>
              <a:rPr lang="en-US" sz="1750" dirty="0">
                <a:solidFill>
                  <a:srgbClr val="FFFFFF"/>
                </a:solidFill>
                <a:latin typeface="Montserrat"/>
                <a:ea typeface="Montserrat"/>
                <a:cs typeface="Montserrat"/>
                <a:sym typeface="Montserrat"/>
              </a:rPr>
              <a:t>LDK Consultants</a:t>
            </a:r>
            <a:endParaRPr lang="en-US" sz="1750" dirty="0">
              <a:solidFill>
                <a:srgbClr val="FFFFFF"/>
              </a:solidFill>
              <a:latin typeface="Montserrat"/>
              <a:ea typeface="Montserrat"/>
              <a:cs typeface="Montserrat"/>
            </a:endParaRPr>
          </a:p>
          <a:p>
            <a:pPr marL="387985" lvl="1" indent="-193675" algn="l">
              <a:lnSpc>
                <a:spcPts val="3149"/>
              </a:lnSpc>
              <a:buAutoNum type="arabicPeriod"/>
            </a:pPr>
            <a:r>
              <a:rPr lang="en-US" sz="1750" dirty="0">
                <a:solidFill>
                  <a:srgbClr val="FFFFFF"/>
                </a:solidFill>
                <a:latin typeface="Montserrat"/>
                <a:ea typeface="Montserrat"/>
                <a:cs typeface="Montserrat"/>
                <a:sym typeface="Montserrat"/>
              </a:rPr>
              <a:t>JEPA</a:t>
            </a:r>
            <a:endParaRPr lang="en-US" sz="1750" dirty="0">
              <a:solidFill>
                <a:srgbClr val="FFFFFF"/>
              </a:solidFill>
              <a:latin typeface="Montserrat"/>
              <a:ea typeface="Montserrat"/>
              <a:cs typeface="Montserrat"/>
            </a:endParaRPr>
          </a:p>
          <a:p>
            <a:pPr marL="387985" lvl="1" indent="-193675" algn="l">
              <a:lnSpc>
                <a:spcPts val="3149"/>
              </a:lnSpc>
              <a:buAutoNum type="arabicPeriod"/>
            </a:pPr>
            <a:r>
              <a:rPr lang="en-US" sz="1750" dirty="0">
                <a:solidFill>
                  <a:srgbClr val="FFFFFF"/>
                </a:solidFill>
                <a:latin typeface="Montserrat"/>
                <a:ea typeface="Montserrat"/>
                <a:cs typeface="Montserrat"/>
                <a:sym typeface="Montserrat"/>
              </a:rPr>
              <a:t>CORDIA</a:t>
            </a:r>
            <a:endParaRPr lang="en-US" sz="1750" dirty="0">
              <a:solidFill>
                <a:srgbClr val="FFFFFF"/>
              </a:solidFill>
              <a:latin typeface="Montserrat"/>
              <a:ea typeface="Montserrat"/>
              <a:cs typeface="Montserrat"/>
            </a:endParaRPr>
          </a:p>
          <a:p>
            <a:pPr marL="387985" lvl="1" indent="-193675" algn="l">
              <a:lnSpc>
                <a:spcPts val="3149"/>
              </a:lnSpc>
              <a:buAutoNum type="arabicPeriod"/>
            </a:pPr>
            <a:r>
              <a:rPr lang="en-US" sz="1750" dirty="0">
                <a:solidFill>
                  <a:srgbClr val="FFFFFF"/>
                </a:solidFill>
                <a:latin typeface="Montserrat"/>
                <a:ea typeface="Montserrat"/>
                <a:cs typeface="Montserrat"/>
                <a:sym typeface="Montserrat"/>
              </a:rPr>
              <a:t>HILL INTERNATONAL</a:t>
            </a:r>
            <a:endParaRPr lang="en-US" sz="1750" dirty="0">
              <a:solidFill>
                <a:srgbClr val="FFFFFF"/>
              </a:solidFill>
              <a:latin typeface="Montserrat"/>
              <a:ea typeface="Montserrat"/>
              <a:cs typeface="Montserrat"/>
            </a:endParaRPr>
          </a:p>
          <a:p>
            <a:pPr marL="387985" lvl="1" indent="-193675" algn="l">
              <a:lnSpc>
                <a:spcPts val="3149"/>
              </a:lnSpc>
              <a:buAutoNum type="arabicPeriod"/>
            </a:pPr>
            <a:r>
              <a:rPr lang="en-US" sz="1750" dirty="0">
                <a:solidFill>
                  <a:srgbClr val="FFFFFF"/>
                </a:solidFill>
                <a:latin typeface="Montserrat"/>
                <a:ea typeface="Montserrat"/>
                <a:cs typeface="Montserrat"/>
                <a:sym typeface="Montserrat"/>
              </a:rPr>
              <a:t>IFSAS</a:t>
            </a:r>
            <a:endParaRPr lang="en-US" sz="1750" dirty="0">
              <a:solidFill>
                <a:srgbClr val="FFFFFF"/>
              </a:solidFill>
              <a:latin typeface="Montserrat"/>
              <a:ea typeface="Montserrat"/>
              <a:cs typeface="Montserrat"/>
            </a:endParaRPr>
          </a:p>
          <a:p>
            <a:pPr marL="387985" lvl="1" indent="-193675" algn="l">
              <a:lnSpc>
                <a:spcPts val="3149"/>
              </a:lnSpc>
              <a:buAutoNum type="arabicPeriod"/>
            </a:pPr>
            <a:r>
              <a:rPr lang="en-US" sz="1750" dirty="0">
                <a:solidFill>
                  <a:srgbClr val="FFFFFF"/>
                </a:solidFill>
                <a:latin typeface="Montserrat"/>
                <a:ea typeface="Montserrat"/>
                <a:cs typeface="Montserrat"/>
                <a:sym typeface="Montserrat"/>
              </a:rPr>
              <a:t>BLUESUN</a:t>
            </a:r>
            <a:endParaRPr lang="en-US" sz="1750" dirty="0">
              <a:solidFill>
                <a:srgbClr val="FFFFFF"/>
              </a:solidFill>
              <a:latin typeface="Montserrat"/>
              <a:ea typeface="Montserrat"/>
              <a:cs typeface="Montserrat"/>
            </a:endParaRPr>
          </a:p>
          <a:p>
            <a:pPr algn="ctr">
              <a:lnSpc>
                <a:spcPts val="1925"/>
              </a:lnSpc>
            </a:pPr>
            <a:endParaRPr lang="en-US" sz="1799">
              <a:solidFill>
                <a:srgbClr val="FFFFFF"/>
              </a:solidFill>
              <a:latin typeface="Montserrat"/>
              <a:ea typeface="Montserrat"/>
              <a:cs typeface="Montserrat"/>
              <a:sym typeface="Montserrat"/>
            </a:endParaRPr>
          </a:p>
        </p:txBody>
      </p:sp>
      <p:sp>
        <p:nvSpPr>
          <p:cNvPr id="9" name="TextBox 9"/>
          <p:cNvSpPr txBox="1"/>
          <p:nvPr/>
        </p:nvSpPr>
        <p:spPr>
          <a:xfrm>
            <a:off x="13970522" y="2777802"/>
            <a:ext cx="2993883" cy="266608"/>
          </a:xfrm>
          <a:prstGeom prst="rect">
            <a:avLst/>
          </a:prstGeom>
        </p:spPr>
        <p:txBody>
          <a:bodyPr lIns="0" tIns="0" rIns="0" bIns="0" rtlCol="0" anchor="t">
            <a:spAutoFit/>
          </a:bodyPr>
          <a:lstStyle/>
          <a:p>
            <a:pPr algn="ctr">
              <a:lnSpc>
                <a:spcPts val="2105"/>
              </a:lnSpc>
            </a:pPr>
            <a:r>
              <a:rPr lang="en-US" sz="1503" b="1">
                <a:solidFill>
                  <a:srgbClr val="FFFFFF"/>
                </a:solidFill>
                <a:latin typeface="Montserrat Semi-Bold"/>
                <a:ea typeface="Montserrat Semi-Bold"/>
                <a:cs typeface="Montserrat Semi-Bold"/>
                <a:sym typeface="Montserrat Semi-Bold"/>
              </a:rPr>
              <a:t>INITIAL MEMBERS</a:t>
            </a:r>
          </a:p>
        </p:txBody>
      </p:sp>
      <p:sp>
        <p:nvSpPr>
          <p:cNvPr id="10" name="AutoShape 10"/>
          <p:cNvSpPr/>
          <p:nvPr/>
        </p:nvSpPr>
        <p:spPr>
          <a:xfrm>
            <a:off x="-1024145" y="9719678"/>
            <a:ext cx="20443391" cy="0"/>
          </a:xfrm>
          <a:prstGeom prst="line">
            <a:avLst/>
          </a:prstGeom>
          <a:ln w="28575" cap="flat">
            <a:solidFill>
              <a:srgbClr val="2254C5"/>
            </a:solidFill>
            <a:prstDash val="solid"/>
            <a:headEnd type="none" w="sm" len="sm"/>
            <a:tailEnd type="none" w="sm" len="sm"/>
          </a:ln>
        </p:spPr>
        <p:txBody>
          <a:bodyPr/>
          <a:lstStyle/>
          <a:p>
            <a:endParaRPr lang="en-US"/>
          </a:p>
        </p:txBody>
      </p:sp>
      <p:sp>
        <p:nvSpPr>
          <p:cNvPr id="11" name="AutoShape 11"/>
          <p:cNvSpPr/>
          <p:nvPr/>
        </p:nvSpPr>
        <p:spPr>
          <a:xfrm flipV="1">
            <a:off x="11850061" y="793106"/>
            <a:ext cx="6923190" cy="0"/>
          </a:xfrm>
          <a:prstGeom prst="line">
            <a:avLst/>
          </a:prstGeom>
          <a:ln w="28575" cap="flat">
            <a:solidFill>
              <a:srgbClr val="2254C5"/>
            </a:solidFill>
            <a:prstDash val="solid"/>
            <a:headEnd type="none" w="sm" len="sm"/>
            <a:tailEnd type="none" w="sm" len="sm"/>
          </a:ln>
        </p:spPr>
        <p:txBody>
          <a:bodyPr/>
          <a:lstStyle/>
          <a:p>
            <a:endParaRPr lang="en-US"/>
          </a:p>
        </p:txBody>
      </p:sp>
      <p:sp>
        <p:nvSpPr>
          <p:cNvPr id="12" name="TextBox 12"/>
          <p:cNvSpPr txBox="1"/>
          <p:nvPr/>
        </p:nvSpPr>
        <p:spPr>
          <a:xfrm>
            <a:off x="1468039" y="6543361"/>
            <a:ext cx="9287619" cy="3349848"/>
          </a:xfrm>
          <a:prstGeom prst="rect">
            <a:avLst/>
          </a:prstGeom>
        </p:spPr>
        <p:txBody>
          <a:bodyPr lIns="0" tIns="0" rIns="0" bIns="0" rtlCol="0" anchor="t">
            <a:spAutoFit/>
          </a:bodyPr>
          <a:lstStyle/>
          <a:p>
            <a:pPr>
              <a:lnSpc>
                <a:spcPts val="3312"/>
              </a:lnSpc>
              <a:spcBef>
                <a:spcPct val="0"/>
              </a:spcBef>
            </a:pPr>
            <a:r>
              <a:rPr lang="en-US" sz="2350" b="1" dirty="0">
                <a:solidFill>
                  <a:srgbClr val="2254C5"/>
                </a:solidFill>
                <a:latin typeface="Montserrat Bold"/>
                <a:ea typeface="Montserrat Bold"/>
                <a:cs typeface="Montserrat Bold"/>
                <a:sym typeface="Montserrat Bold"/>
              </a:rPr>
              <a:t>The Association is open and will gladly welcome new members, companies and individual members that</a:t>
            </a:r>
          </a:p>
          <a:p>
            <a:pPr marL="510540" lvl="1" indent="-255270" algn="l">
              <a:lnSpc>
                <a:spcPts val="3312"/>
              </a:lnSpc>
              <a:buFont typeface="Arial"/>
              <a:buChar char="•"/>
            </a:pPr>
            <a:r>
              <a:rPr lang="en-US" sz="2350" dirty="0">
                <a:solidFill>
                  <a:srgbClr val="2254C5"/>
                </a:solidFill>
                <a:latin typeface="Montserrat"/>
                <a:ea typeface="Montserrat"/>
                <a:cs typeface="Montserrat"/>
                <a:sym typeface="Montserrat"/>
              </a:rPr>
              <a:t>Manage, operate and own the Data Centers in the Greek Territory</a:t>
            </a:r>
            <a:endParaRPr lang="en-US" sz="2350" dirty="0">
              <a:solidFill>
                <a:srgbClr val="2254C5"/>
              </a:solidFill>
              <a:latin typeface="Montserrat"/>
              <a:ea typeface="Montserrat"/>
              <a:cs typeface="Montserrat"/>
            </a:endParaRPr>
          </a:p>
          <a:p>
            <a:pPr marL="510540" lvl="1" indent="-255270" algn="l">
              <a:lnSpc>
                <a:spcPts val="3312"/>
              </a:lnSpc>
              <a:buFont typeface="Arial"/>
              <a:buChar char="•"/>
            </a:pPr>
            <a:r>
              <a:rPr lang="en-US" sz="2350" dirty="0">
                <a:solidFill>
                  <a:srgbClr val="2254C5"/>
                </a:solidFill>
                <a:latin typeface="Montserrat"/>
                <a:ea typeface="Montserrat"/>
                <a:cs typeface="Montserrat"/>
                <a:sym typeface="Montserrat"/>
              </a:rPr>
              <a:t>Are directly or indirectly connected with the Data Center industry in the Greek Territory and promote and support the purposes of the Association</a:t>
            </a:r>
            <a:endParaRPr lang="en-US" sz="2350" dirty="0">
              <a:solidFill>
                <a:srgbClr val="2254C5"/>
              </a:solidFill>
              <a:latin typeface="Montserrat"/>
              <a:ea typeface="Montserrat"/>
              <a:cs typeface="Montserrat"/>
            </a:endParaRPr>
          </a:p>
          <a:p>
            <a:pPr algn="l">
              <a:lnSpc>
                <a:spcPts val="3312"/>
              </a:lnSpc>
              <a:spcBef>
                <a:spcPct val="0"/>
              </a:spcBef>
            </a:pPr>
            <a:endParaRPr lang="en-US" sz="2366">
              <a:solidFill>
                <a:srgbClr val="2254C5"/>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254C5"/>
        </a:solidFill>
        <a:effectLst/>
      </p:bgPr>
    </p:bg>
    <p:spTree>
      <p:nvGrpSpPr>
        <p:cNvPr id="1" name=""/>
        <p:cNvGrpSpPr/>
        <p:nvPr/>
      </p:nvGrpSpPr>
      <p:grpSpPr>
        <a:xfrm>
          <a:off x="0" y="0"/>
          <a:ext cx="0" cy="0"/>
          <a:chOff x="0" y="0"/>
          <a:chExt cx="0" cy="0"/>
        </a:xfrm>
      </p:grpSpPr>
      <p:sp>
        <p:nvSpPr>
          <p:cNvPr id="2" name="TextBox 2"/>
          <p:cNvSpPr txBox="1"/>
          <p:nvPr/>
        </p:nvSpPr>
        <p:spPr>
          <a:xfrm>
            <a:off x="1066800" y="4152900"/>
            <a:ext cx="5334000" cy="1178208"/>
          </a:xfrm>
          <a:prstGeom prst="rect">
            <a:avLst/>
          </a:prstGeom>
        </p:spPr>
        <p:txBody>
          <a:bodyPr wrap="square" lIns="0" tIns="0" rIns="0" bIns="0" rtlCol="0" anchor="t">
            <a:spAutoFit/>
          </a:bodyPr>
          <a:lstStyle/>
          <a:p>
            <a:pPr algn="l">
              <a:lnSpc>
                <a:spcPts val="9609"/>
              </a:lnSpc>
            </a:pPr>
            <a:r>
              <a:rPr lang="en-US" sz="6863" b="1" dirty="0">
                <a:solidFill>
                  <a:srgbClr val="FFFFFF"/>
                </a:solidFill>
                <a:latin typeface="Montserrat Bold"/>
                <a:ea typeface="Montserrat Bold"/>
                <a:cs typeface="Montserrat Bold"/>
                <a:sym typeface="Montserrat Bold"/>
              </a:rPr>
              <a:t>Thank You</a:t>
            </a:r>
          </a:p>
        </p:txBody>
      </p:sp>
      <p:sp>
        <p:nvSpPr>
          <p:cNvPr id="3" name="TextBox 3"/>
          <p:cNvSpPr txBox="1"/>
          <p:nvPr/>
        </p:nvSpPr>
        <p:spPr>
          <a:xfrm>
            <a:off x="1185497" y="7601304"/>
            <a:ext cx="7044103" cy="1087157"/>
          </a:xfrm>
          <a:prstGeom prst="rect">
            <a:avLst/>
          </a:prstGeom>
        </p:spPr>
        <p:txBody>
          <a:bodyPr wrap="square" lIns="0" tIns="0" rIns="0" bIns="0" rtlCol="0" anchor="t">
            <a:spAutoFit/>
          </a:bodyPr>
          <a:lstStyle/>
          <a:p>
            <a:pPr>
              <a:lnSpc>
                <a:spcPts val="4407"/>
              </a:lnSpc>
              <a:spcBef>
                <a:spcPct val="0"/>
              </a:spcBef>
            </a:pPr>
            <a:r>
              <a:rPr lang="en-US" sz="3148" b="1" dirty="0">
                <a:solidFill>
                  <a:srgbClr val="FFFFFF"/>
                </a:solidFill>
                <a:latin typeface="Montserrat Semi-Bold"/>
                <a:ea typeface="Montserrat Semi-Bold"/>
                <a:cs typeface="Montserrat Semi-Bold"/>
                <a:sym typeface="Montserrat Semi-Bold"/>
              </a:rPr>
              <a:t>Website: www.grdca.gr</a:t>
            </a:r>
          </a:p>
          <a:p>
            <a:pPr>
              <a:lnSpc>
                <a:spcPts val="4407"/>
              </a:lnSpc>
              <a:spcBef>
                <a:spcPct val="0"/>
              </a:spcBef>
            </a:pPr>
            <a:r>
              <a:rPr lang="en-US" sz="3148" b="1" dirty="0">
                <a:solidFill>
                  <a:srgbClr val="FFFFFF"/>
                </a:solidFill>
                <a:latin typeface="Montserrat Semi-Bold"/>
                <a:ea typeface="Montserrat Semi-Bold"/>
                <a:cs typeface="Montserrat Semi-Bold"/>
                <a:sym typeface="Montserrat Semi-Bold"/>
              </a:rPr>
              <a:t>Contact: info@grdca.gr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5d53a40-131c-4896-94ef-8cd3538b3834}" enabled="0" method="" siteId="{45d53a40-131c-4896-94ef-8cd3538b3834}" removed="1"/>
</clbl:labelList>
</file>

<file path=docProps/app.xml><?xml version="1.0" encoding="utf-8"?>
<Properties xmlns="http://schemas.openxmlformats.org/officeDocument/2006/extended-properties" xmlns:vt="http://schemas.openxmlformats.org/officeDocument/2006/docPropsVTypes">
  <TotalTime>45</TotalTime>
  <Words>740</Words>
  <Application>Microsoft Office PowerPoint</Application>
  <PresentationFormat>Custom</PresentationFormat>
  <Paragraphs>65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Montserrat</vt:lpstr>
      <vt:lpstr>Montserrat Bold</vt:lpstr>
      <vt:lpstr>Arial</vt:lpstr>
      <vt:lpstr>Montserrat Semi-Bold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Data Center Association</dc:title>
  <dc:creator>Eleni Zafeiropoulou</dc:creator>
  <cp:lastModifiedBy>Eleni Zafeiropoulou</cp:lastModifiedBy>
  <cp:revision>33</cp:revision>
  <dcterms:created xsi:type="dcterms:W3CDTF">2006-08-16T00:00:00Z</dcterms:created>
  <dcterms:modified xsi:type="dcterms:W3CDTF">2025-06-19T15:27:30Z</dcterms:modified>
  <dc:identifier>DAGp8vTCgPM</dc:identifier>
</cp:coreProperties>
</file>