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56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94489D-569B-44C1-A9CC-342F44AF445F}">
          <p14:sldIdLst>
            <p14:sldId id="257"/>
            <p14:sldId id="256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ED4"/>
    <a:srgbClr val="3930E8"/>
    <a:srgbClr val="8039DF"/>
    <a:srgbClr val="2D9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A238-2E7A-D9F7-DBDA-0693CAF02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87354-2121-252A-D8E4-8D699D938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27820-BB1E-3140-E3C5-499AD790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ACF-3D6B-42C6-B8D2-AE95B05350D1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909AF-23D0-E107-FB62-F32D8A6F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622C0-D0A3-C7A7-5D0C-CDEFBD7B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F8DB-991C-44D7-B11B-2DBE25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9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BEF1-A8EE-2A51-D5A3-005EF841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DBFE3-A2B3-7522-A941-B3ADC6379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D6876-3C7F-B388-475D-2FC198FB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ACF-3D6B-42C6-B8D2-AE95B05350D1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26B6F-5E58-6068-2236-68F24C0A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AF450-3010-33AE-9851-8C46B860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F8DB-991C-44D7-B11B-2DBE25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A7404E-243E-EF38-64CB-D3F50EC0A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D2D49-C9AB-2A29-320A-FEFDAC848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E40F9-ACBF-4E85-195C-981E7F0D9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ACF-3D6B-42C6-B8D2-AE95B05350D1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C08B5-FC65-2C03-E4BD-A9ED82580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91D46-50C1-E8A2-BA56-9DD90B69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F8DB-991C-44D7-B11B-2DBE25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6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19F6-2FF2-FDDC-6F6C-DE8ABE2D3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BFE83-CD2B-9D84-9FD0-9064A105D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788D4-7167-0AC1-576C-50DDF77A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DE8-6282-4C92-B968-AE931DC9908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C0701-F9E8-39A8-C1EF-68C3C050F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17089-DD8B-DCA7-BF23-5E4FFC00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D9FA-592A-4BB1-B1C5-75FDF798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76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DEE1D-B9B2-F7D1-BAEC-1BA78EFC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AE184-BC61-A4BB-A1D5-88CB674ED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31302-BDAF-996E-4ABF-2242002A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DE8-6282-4C92-B968-AE931DC9908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62397-9679-EE9D-D4B2-0D0D50DD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EFAC-9B64-A09E-DCB1-BCC9CF8B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D9FA-592A-4BB1-B1C5-75FDF798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64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8BA54-68B4-DD45-C11D-D84517E7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5459-2B15-7991-0C9C-F67F000FD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9E220-FF19-9FBD-772A-16833CA5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DE8-6282-4C92-B968-AE931DC9908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54BB7-0357-7897-F87E-EBA04D42D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F8165-44C4-5362-8F2A-C4A279D7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D9FA-592A-4BB1-B1C5-75FDF798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8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BD03-1F24-250C-AE06-9665F778E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AB4BE-4732-56E7-59CE-892842998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E0D5F-2AA3-7812-4065-AB986E39C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19AA8-CA54-3FDA-977F-F5B8891B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DE8-6282-4C92-B968-AE931DC9908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BE314-77E6-9CEB-BB64-57C28849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7B2D8-CC86-4C40-535E-D5AAE453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D9FA-592A-4BB1-B1C5-75FDF798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08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56CDD-B224-029A-2F42-CA3F850C2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0F7C5-4045-ECE8-7FA7-3E62BB6C7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8CF4C-5FE6-06B6-C030-5469EE24A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BD490-7886-7CCB-0B36-193194F1D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B4DBB-D01F-43AF-6A28-24D88B7E7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486832-90C2-1EE7-B968-F11D854A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DE8-6282-4C92-B968-AE931DC9908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9E51FE-38CB-C7E1-111F-0ED9C5B8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80B9D-609E-3E14-E44B-C60F1AEE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D9FA-592A-4BB1-B1C5-75FDF798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8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7708-48F6-F860-FAE3-F44A05A5B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820F22-9036-F952-B46C-0A5144F9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DE8-6282-4C92-B968-AE931DC9908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C801B-46A0-40E7-6C2C-B1F556FD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A45FD-8063-20A4-84F8-18A6E356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D9FA-592A-4BB1-B1C5-75FDF798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00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ECBC6-0D3B-0C25-7963-68725C93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DE8-6282-4C92-B968-AE931DC9908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DF6235-230F-3A3F-C0C2-8685D056E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4F08A-138E-6D40-B1CF-BCFA6279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D9FA-592A-4BB1-B1C5-75FDF798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4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5BE9-B9C1-077B-BE7E-06BEF8E9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1E699-BE37-301A-4970-2C756A1D8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DD634-079B-3092-8AEF-29FA6629B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79708-460F-EB1D-E599-35CCE1558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DE8-6282-4C92-B968-AE931DC9908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F8B89-52AA-BAB4-5311-FA419296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4196B-36B5-9395-0F7D-FB5951E2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D9FA-592A-4BB1-B1C5-75FDF798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7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C470-D3E5-4D0F-C83B-B4396B58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D7B8-8EDB-B29D-BEC5-A53CE6850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0B7E4-F3A3-6D21-2892-50E96F27B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ACF-3D6B-42C6-B8D2-AE95B05350D1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68F99-8476-482F-2FA3-28B85BE7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3DDD-214F-C980-FB1B-5CD6B679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F8DB-991C-44D7-B11B-2DBE25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2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CBC16-3382-451C-9901-A00C68D7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ABDCD6-64FB-A374-2AE7-C8DDA6025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13CDC-58E0-D5D4-483D-127C8D28A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8ACA1-DE07-3CF6-8CCA-E1ACEB99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DE8-6282-4C92-B968-AE931DC9908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573D4-E0E8-4BD4-D8B1-8913BDC8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0E260-C2B1-EE84-A1CE-CDB7A6AB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D9FA-592A-4BB1-B1C5-75FDF798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69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555B-D4FF-BF80-8BC2-C8781BC8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E3731-24BE-5BD7-B711-D413EF6D2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EA23E-CFCC-2045-7F9F-E5913172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DE8-6282-4C92-B968-AE931DC9908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9B34B-A5F1-A034-85FD-FB1AE16C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9B915-1EA3-68DC-C0DE-19E1900D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D9FA-592A-4BB1-B1C5-75FDF798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34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05BB76-393E-F9E2-6C73-C57A1BE4E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09DC7-6677-3823-A1F3-C991A668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42851-A250-F20E-0D22-4515158C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DE8-6282-4C92-B968-AE931DC9908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5BFEA-7DE7-C3ED-1F21-17D653F3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6112F-0E64-0A3D-226B-28856430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D9FA-592A-4BB1-B1C5-75FDF798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9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0551-26AA-FD18-9251-2BEE87CD0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BC965-39C3-AA26-3297-2A9B6D12C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BD164-66E5-40EC-F05D-1F85914B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ACF-3D6B-42C6-B8D2-AE95B05350D1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743F9-18ED-D000-C9D3-CD229A8F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59E7E-3CC7-337C-D8AC-BEE98108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F8DB-991C-44D7-B11B-2DBE25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2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470B-AF3D-83C3-5268-A8CD3130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86DC0-9326-FA59-8C27-FBCD9EF61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90281-6359-5FA4-2C3B-1A035DA31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7C788-4299-8209-1BA6-F54D8096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ACF-3D6B-42C6-B8D2-AE95B05350D1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78687-B7C5-DFAD-28AA-8492FA94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4876A-5599-6860-9194-539D751B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F8DB-991C-44D7-B11B-2DBE25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2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D1F01-47D7-67DF-4BA4-D32365991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F7706-1FFA-7640-91E9-3DED5F018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BC978-E7BE-B85C-4CE3-2326E03E1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63320-7D4E-34C0-084E-AAF633E20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F53F9-93D6-B90E-19F9-0BC4C42B6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44922A-E4FD-18B7-EB17-ADF7B748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ACF-3D6B-42C6-B8D2-AE95B05350D1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BAA6E-0C27-9A7A-3941-BA8869A2F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366452-61F3-4478-95A4-A683665F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F8DB-991C-44D7-B11B-2DBE25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2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32AE1-ACA2-412C-0D13-5EF5F04F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ED45C-3BF7-7120-4083-B97F0D78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ACF-3D6B-42C6-B8D2-AE95B05350D1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06ECB-3F4D-968C-FA77-022B72A7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A164E-7E85-E2EE-3F21-1F7F5050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F8DB-991C-44D7-B11B-2DBE25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8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DE9D5-86A6-73DA-915C-0F6ABD47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ACF-3D6B-42C6-B8D2-AE95B05350D1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10319-FFFD-A657-109D-1DE0957C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A753A-161F-BA25-6621-7C16C7AF5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F8DB-991C-44D7-B11B-2DBE25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FD88-F694-0230-D987-04471DD1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524D8-438C-6045-ABD8-894042A3A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65D27-AFBE-7E3C-EC7B-F1A077426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02ACD-5CF9-C6D6-0A4D-C2944D29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ACF-3D6B-42C6-B8D2-AE95B05350D1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3527B-17D7-7B1E-7853-98DFBC8D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1B054-A44B-0DE9-E2B6-8CDE7737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F8DB-991C-44D7-B11B-2DBE25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6224-460D-D087-1755-9356E63D5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683DF-D620-C6CD-BA15-818C0D238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A185D-69FB-93CA-493E-4A8B7A01D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97330-125D-269A-B339-9E324100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ACF-3D6B-42C6-B8D2-AE95B05350D1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FB206-CAE0-A7C4-FD15-C3559A96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3D3CC-93CA-6ACE-728C-1475957F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F8DB-991C-44D7-B11B-2DBE25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7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A1AAE2-C626-7454-739D-BEC67450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C531B-EB18-7E01-7D20-E08BAF9E2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6D933-9C74-9C8D-29AF-9B4D93C69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56ACF-3D6B-42C6-B8D2-AE95B05350D1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0AE7F-CF0F-0A84-0D09-12A326904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D4317-4DBC-6A6C-B740-36E70E610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8F8DB-991C-44D7-B11B-2DBE252DDD71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Γραφικό 17" descr="Καμπύλα σχήματα που όλα μαζί δημιουργούν το σχέδιο της κεφαλίδας">
            <a:extLst>
              <a:ext uri="{FF2B5EF4-FFF2-40B4-BE49-F238E27FC236}">
                <a16:creationId xmlns:a16="http://schemas.microsoft.com/office/drawing/2014/main" id="{81F2DBB8-3159-93BC-5398-EC5283F56906}"/>
              </a:ext>
            </a:extLst>
          </p:cNvPr>
          <p:cNvGrpSpPr/>
          <p:nvPr userDrawn="1"/>
        </p:nvGrpSpPr>
        <p:grpSpPr>
          <a:xfrm>
            <a:off x="-64984" y="-41275"/>
            <a:ext cx="12321968" cy="1438754"/>
            <a:chOff x="-9384" y="-7145"/>
            <a:chExt cx="6002990" cy="1924051"/>
          </a:xfrm>
        </p:grpSpPr>
        <p:sp>
          <p:nvSpPr>
            <p:cNvPr id="13" name="Ελεύθερη σχεδίαση: Σχήμα 20">
              <a:extLst>
                <a:ext uri="{FF2B5EF4-FFF2-40B4-BE49-F238E27FC236}">
                  <a16:creationId xmlns:a16="http://schemas.microsoft.com/office/drawing/2014/main" id="{2C45EB8F-26A7-507E-CFFF-96217F6A80AF}"/>
                </a:ext>
              </a:extLst>
            </p:cNvPr>
            <p:cNvSpPr/>
            <p:nvPr userDrawn="1"/>
          </p:nvSpPr>
          <p:spPr>
            <a:xfrm>
              <a:off x="-9384" y="-7145"/>
              <a:ext cx="6000750" cy="1704864"/>
            </a:xfrm>
            <a:custGeom>
              <a:avLst/>
              <a:gdLst>
                <a:gd name="connsiteX0" fmla="*/ 3869531 w 3876675"/>
                <a:gd name="connsiteY0" fmla="*/ 1359694 h 1762125"/>
                <a:gd name="connsiteX1" fmla="*/ 2359819 w 3876675"/>
                <a:gd name="connsiteY1" fmla="*/ 1744504 h 1762125"/>
                <a:gd name="connsiteX2" fmla="*/ 7144 w 3876675"/>
                <a:gd name="connsiteY2" fmla="*/ 1287304 h 1762125"/>
                <a:gd name="connsiteX3" fmla="*/ 7144 w 3876675"/>
                <a:gd name="connsiteY3" fmla="*/ 7144 h 1762125"/>
                <a:gd name="connsiteX4" fmla="*/ 3869531 w 3876675"/>
                <a:gd name="connsiteY4" fmla="*/ 7144 h 1762125"/>
                <a:gd name="connsiteX5" fmla="*/ 3869531 w 3876675"/>
                <a:gd name="connsiteY5" fmla="*/ 1359694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6675" h="1762125">
                  <a:moveTo>
                    <a:pt x="3869531" y="1359694"/>
                  </a:moveTo>
                  <a:cubicBezTo>
                    <a:pt x="3869531" y="1359694"/>
                    <a:pt x="3379946" y="1834039"/>
                    <a:pt x="2359819" y="1744504"/>
                  </a:cubicBezTo>
                  <a:cubicBezTo>
                    <a:pt x="1339691" y="1654969"/>
                    <a:pt x="936784" y="1180624"/>
                    <a:pt x="7144" y="1287304"/>
                  </a:cubicBezTo>
                  <a:lnTo>
                    <a:pt x="7144" y="7144"/>
                  </a:lnTo>
                  <a:lnTo>
                    <a:pt x="3869531" y="7144"/>
                  </a:lnTo>
                  <a:lnTo>
                    <a:pt x="3869531" y="13596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39DF"/>
                </a:gs>
                <a:gs pos="41000">
                  <a:srgbClr val="8039DF"/>
                </a:gs>
                <a:gs pos="94000">
                  <a:srgbClr val="009DD9">
                    <a:lumMod val="75000"/>
                    <a:alpha val="0"/>
                  </a:srgb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Ελεύθερη σχεδίαση: Σχήμα 329224392">
              <a:extLst>
                <a:ext uri="{FF2B5EF4-FFF2-40B4-BE49-F238E27FC236}">
                  <a16:creationId xmlns:a16="http://schemas.microsoft.com/office/drawing/2014/main" id="{851D1B35-861B-7D9A-9D4C-E7A2870F45E8}"/>
                </a:ext>
              </a:extLst>
            </p:cNvPr>
            <p:cNvSpPr/>
            <p:nvPr userDrawn="1"/>
          </p:nvSpPr>
          <p:spPr>
            <a:xfrm>
              <a:off x="-7144" y="-7144"/>
              <a:ext cx="6000750" cy="1924050"/>
            </a:xfrm>
            <a:custGeom>
              <a:avLst/>
              <a:gdLst>
                <a:gd name="connsiteX0" fmla="*/ 7144 w 6000750"/>
                <a:gd name="connsiteY0" fmla="*/ 1699736 h 1924050"/>
                <a:gd name="connsiteX1" fmla="*/ 2934176 w 6000750"/>
                <a:gd name="connsiteY1" fmla="*/ 1484471 h 1924050"/>
                <a:gd name="connsiteX2" fmla="*/ 5998369 w 6000750"/>
                <a:gd name="connsiteY2" fmla="*/ 893921 h 1924050"/>
                <a:gd name="connsiteX3" fmla="*/ 5998369 w 6000750"/>
                <a:gd name="connsiteY3" fmla="*/ 7144 h 1924050"/>
                <a:gd name="connsiteX4" fmla="*/ 7144 w 6000750"/>
                <a:gd name="connsiteY4" fmla="*/ 7144 h 1924050"/>
                <a:gd name="connsiteX5" fmla="*/ 7144 w 6000750"/>
                <a:gd name="connsiteY5" fmla="*/ 1699736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00750" h="1924050">
                  <a:moveTo>
                    <a:pt x="7144" y="1699736"/>
                  </a:moveTo>
                  <a:cubicBezTo>
                    <a:pt x="7144" y="1699736"/>
                    <a:pt x="1410176" y="2317909"/>
                    <a:pt x="2934176" y="1484471"/>
                  </a:cubicBezTo>
                  <a:cubicBezTo>
                    <a:pt x="4459129" y="651986"/>
                    <a:pt x="5998369" y="893921"/>
                    <a:pt x="5998369" y="893921"/>
                  </a:cubicBezTo>
                  <a:lnTo>
                    <a:pt x="5998369" y="7144"/>
                  </a:lnTo>
                  <a:lnTo>
                    <a:pt x="7144" y="7144"/>
                  </a:lnTo>
                  <a:lnTo>
                    <a:pt x="7144" y="1699736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307ED4"/>
                </a:gs>
                <a:gs pos="0">
                  <a:srgbClr val="307ED4"/>
                </a:gs>
                <a:gs pos="61000">
                  <a:srgbClr val="307ED4">
                    <a:alpha val="0"/>
                  </a:srgb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Ελεύθερη σχεδίαση: Σχήμα 1857418597">
              <a:extLst>
                <a:ext uri="{FF2B5EF4-FFF2-40B4-BE49-F238E27FC236}">
                  <a16:creationId xmlns:a16="http://schemas.microsoft.com/office/drawing/2014/main" id="{3437A8F0-2CDF-F658-340B-2C06B93EACF1}"/>
                </a:ext>
              </a:extLst>
            </p:cNvPr>
            <p:cNvSpPr/>
            <p:nvPr userDrawn="1"/>
          </p:nvSpPr>
          <p:spPr>
            <a:xfrm>
              <a:off x="-7144" y="-7144"/>
              <a:ext cx="6000750" cy="904875"/>
            </a:xfrm>
            <a:custGeom>
              <a:avLst/>
              <a:gdLst>
                <a:gd name="connsiteX0" fmla="*/ 7144 w 6000750"/>
                <a:gd name="connsiteY0" fmla="*/ 7144 h 904875"/>
                <a:gd name="connsiteX1" fmla="*/ 7144 w 6000750"/>
                <a:gd name="connsiteY1" fmla="*/ 613886 h 904875"/>
                <a:gd name="connsiteX2" fmla="*/ 3546634 w 6000750"/>
                <a:gd name="connsiteY2" fmla="*/ 574834 h 904875"/>
                <a:gd name="connsiteX3" fmla="*/ 5998369 w 6000750"/>
                <a:gd name="connsiteY3" fmla="*/ 893921 h 904875"/>
                <a:gd name="connsiteX4" fmla="*/ 5998369 w 6000750"/>
                <a:gd name="connsiteY4" fmla="*/ 7144 h 904875"/>
                <a:gd name="connsiteX5" fmla="*/ 7144 w 6000750"/>
                <a:gd name="connsiteY5" fmla="*/ 7144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00750" h="904875">
                  <a:moveTo>
                    <a:pt x="7144" y="7144"/>
                  </a:moveTo>
                  <a:lnTo>
                    <a:pt x="7144" y="613886"/>
                  </a:lnTo>
                  <a:cubicBezTo>
                    <a:pt x="647224" y="1034891"/>
                    <a:pt x="2136934" y="964406"/>
                    <a:pt x="3546634" y="574834"/>
                  </a:cubicBezTo>
                  <a:cubicBezTo>
                    <a:pt x="4882039" y="205264"/>
                    <a:pt x="5998369" y="893921"/>
                    <a:pt x="5998369" y="893921"/>
                  </a:cubicBezTo>
                  <a:lnTo>
                    <a:pt x="5998369" y="7144"/>
                  </a:lnTo>
                  <a:lnTo>
                    <a:pt x="7144" y="7144"/>
                  </a:lnTo>
                  <a:close/>
                </a:path>
              </a:pathLst>
            </a:custGeom>
            <a:gradFill flip="none" rotWithShape="1">
              <a:gsLst>
                <a:gs pos="42000">
                  <a:srgbClr val="3930E8">
                    <a:alpha val="90000"/>
                  </a:srgbClr>
                </a:gs>
                <a:gs pos="0">
                  <a:srgbClr val="3930E8"/>
                </a:gs>
                <a:gs pos="63000">
                  <a:srgbClr val="17406D">
                    <a:lumMod val="60000"/>
                    <a:lumOff val="40000"/>
                    <a:alpha val="0"/>
                  </a:srgb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E17679-A60A-AFDE-DEFD-F7CC645F25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292" y="22172"/>
            <a:ext cx="3666629" cy="134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8E04149-FDAF-885F-FF8C-87B75A2BE6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48" y="6311900"/>
            <a:ext cx="2123503" cy="45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5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53D0C-9ED9-45FB-7450-7B1B4413F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69F39-306A-6FC0-6BAE-961A386C3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7A38C-1DEC-FB35-38F9-56F95B091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39DE8-6282-4C92-B968-AE931DC9908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BFC15-9EFB-1A7C-B379-838B818A7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485C9-C562-0A63-904D-894A9464B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D9FA-592A-4BB1-B1C5-75FDF798A60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Γραφικό 17" descr="Καμπύλα σχήματα που όλα μαζί δημιουργούν το σχέδιο της κεφαλίδας">
            <a:extLst>
              <a:ext uri="{FF2B5EF4-FFF2-40B4-BE49-F238E27FC236}">
                <a16:creationId xmlns:a16="http://schemas.microsoft.com/office/drawing/2014/main" id="{02E1F822-3BC9-7547-DCBF-2294CDB55591}"/>
              </a:ext>
            </a:extLst>
          </p:cNvPr>
          <p:cNvGrpSpPr/>
          <p:nvPr userDrawn="1"/>
        </p:nvGrpSpPr>
        <p:grpSpPr>
          <a:xfrm>
            <a:off x="-64984" y="-41275"/>
            <a:ext cx="12321968" cy="1438754"/>
            <a:chOff x="-9384" y="-7145"/>
            <a:chExt cx="6002990" cy="1924051"/>
          </a:xfrm>
        </p:grpSpPr>
        <p:sp>
          <p:nvSpPr>
            <p:cNvPr id="8" name="Ελεύθερη σχεδίαση: Σχήμα 20">
              <a:extLst>
                <a:ext uri="{FF2B5EF4-FFF2-40B4-BE49-F238E27FC236}">
                  <a16:creationId xmlns:a16="http://schemas.microsoft.com/office/drawing/2014/main" id="{A02CBD8B-A240-E488-21CC-E0D2D8557663}"/>
                </a:ext>
              </a:extLst>
            </p:cNvPr>
            <p:cNvSpPr/>
            <p:nvPr userDrawn="1"/>
          </p:nvSpPr>
          <p:spPr>
            <a:xfrm>
              <a:off x="-9384" y="-7145"/>
              <a:ext cx="6000750" cy="1704864"/>
            </a:xfrm>
            <a:custGeom>
              <a:avLst/>
              <a:gdLst>
                <a:gd name="connsiteX0" fmla="*/ 3869531 w 3876675"/>
                <a:gd name="connsiteY0" fmla="*/ 1359694 h 1762125"/>
                <a:gd name="connsiteX1" fmla="*/ 2359819 w 3876675"/>
                <a:gd name="connsiteY1" fmla="*/ 1744504 h 1762125"/>
                <a:gd name="connsiteX2" fmla="*/ 7144 w 3876675"/>
                <a:gd name="connsiteY2" fmla="*/ 1287304 h 1762125"/>
                <a:gd name="connsiteX3" fmla="*/ 7144 w 3876675"/>
                <a:gd name="connsiteY3" fmla="*/ 7144 h 1762125"/>
                <a:gd name="connsiteX4" fmla="*/ 3869531 w 3876675"/>
                <a:gd name="connsiteY4" fmla="*/ 7144 h 1762125"/>
                <a:gd name="connsiteX5" fmla="*/ 3869531 w 3876675"/>
                <a:gd name="connsiteY5" fmla="*/ 1359694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6675" h="1762125">
                  <a:moveTo>
                    <a:pt x="3869531" y="1359694"/>
                  </a:moveTo>
                  <a:cubicBezTo>
                    <a:pt x="3869531" y="1359694"/>
                    <a:pt x="3379946" y="1834039"/>
                    <a:pt x="2359819" y="1744504"/>
                  </a:cubicBezTo>
                  <a:cubicBezTo>
                    <a:pt x="1339691" y="1654969"/>
                    <a:pt x="936784" y="1180624"/>
                    <a:pt x="7144" y="1287304"/>
                  </a:cubicBezTo>
                  <a:lnTo>
                    <a:pt x="7144" y="7144"/>
                  </a:lnTo>
                  <a:lnTo>
                    <a:pt x="3869531" y="7144"/>
                  </a:lnTo>
                  <a:lnTo>
                    <a:pt x="3869531" y="13596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39DF"/>
                </a:gs>
                <a:gs pos="41000">
                  <a:srgbClr val="8039DF"/>
                </a:gs>
                <a:gs pos="94000">
                  <a:srgbClr val="009DD9">
                    <a:lumMod val="75000"/>
                    <a:alpha val="0"/>
                  </a:srgb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Ελεύθερη σχεδίαση: Σχήμα 329224392">
              <a:extLst>
                <a:ext uri="{FF2B5EF4-FFF2-40B4-BE49-F238E27FC236}">
                  <a16:creationId xmlns:a16="http://schemas.microsoft.com/office/drawing/2014/main" id="{E791EFAA-9472-FEFA-8135-7FE1A0BD2E67}"/>
                </a:ext>
              </a:extLst>
            </p:cNvPr>
            <p:cNvSpPr/>
            <p:nvPr userDrawn="1"/>
          </p:nvSpPr>
          <p:spPr>
            <a:xfrm>
              <a:off x="-7144" y="-7144"/>
              <a:ext cx="6000750" cy="1924050"/>
            </a:xfrm>
            <a:custGeom>
              <a:avLst/>
              <a:gdLst>
                <a:gd name="connsiteX0" fmla="*/ 7144 w 6000750"/>
                <a:gd name="connsiteY0" fmla="*/ 1699736 h 1924050"/>
                <a:gd name="connsiteX1" fmla="*/ 2934176 w 6000750"/>
                <a:gd name="connsiteY1" fmla="*/ 1484471 h 1924050"/>
                <a:gd name="connsiteX2" fmla="*/ 5998369 w 6000750"/>
                <a:gd name="connsiteY2" fmla="*/ 893921 h 1924050"/>
                <a:gd name="connsiteX3" fmla="*/ 5998369 w 6000750"/>
                <a:gd name="connsiteY3" fmla="*/ 7144 h 1924050"/>
                <a:gd name="connsiteX4" fmla="*/ 7144 w 6000750"/>
                <a:gd name="connsiteY4" fmla="*/ 7144 h 1924050"/>
                <a:gd name="connsiteX5" fmla="*/ 7144 w 6000750"/>
                <a:gd name="connsiteY5" fmla="*/ 1699736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00750" h="1924050">
                  <a:moveTo>
                    <a:pt x="7144" y="1699736"/>
                  </a:moveTo>
                  <a:cubicBezTo>
                    <a:pt x="7144" y="1699736"/>
                    <a:pt x="1410176" y="2317909"/>
                    <a:pt x="2934176" y="1484471"/>
                  </a:cubicBezTo>
                  <a:cubicBezTo>
                    <a:pt x="4459129" y="651986"/>
                    <a:pt x="5998369" y="893921"/>
                    <a:pt x="5998369" y="893921"/>
                  </a:cubicBezTo>
                  <a:lnTo>
                    <a:pt x="5998369" y="7144"/>
                  </a:lnTo>
                  <a:lnTo>
                    <a:pt x="7144" y="7144"/>
                  </a:lnTo>
                  <a:lnTo>
                    <a:pt x="7144" y="1699736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307ED4"/>
                </a:gs>
                <a:gs pos="0">
                  <a:srgbClr val="307ED4"/>
                </a:gs>
                <a:gs pos="61000">
                  <a:srgbClr val="307ED4">
                    <a:alpha val="0"/>
                  </a:srgb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Ελεύθερη σχεδίαση: Σχήμα 1857418597">
              <a:extLst>
                <a:ext uri="{FF2B5EF4-FFF2-40B4-BE49-F238E27FC236}">
                  <a16:creationId xmlns:a16="http://schemas.microsoft.com/office/drawing/2014/main" id="{682B8234-FCE2-7DCF-0354-1D29DE4907AF}"/>
                </a:ext>
              </a:extLst>
            </p:cNvPr>
            <p:cNvSpPr/>
            <p:nvPr userDrawn="1"/>
          </p:nvSpPr>
          <p:spPr>
            <a:xfrm>
              <a:off x="-7144" y="-7144"/>
              <a:ext cx="6000750" cy="904875"/>
            </a:xfrm>
            <a:custGeom>
              <a:avLst/>
              <a:gdLst>
                <a:gd name="connsiteX0" fmla="*/ 7144 w 6000750"/>
                <a:gd name="connsiteY0" fmla="*/ 7144 h 904875"/>
                <a:gd name="connsiteX1" fmla="*/ 7144 w 6000750"/>
                <a:gd name="connsiteY1" fmla="*/ 613886 h 904875"/>
                <a:gd name="connsiteX2" fmla="*/ 3546634 w 6000750"/>
                <a:gd name="connsiteY2" fmla="*/ 574834 h 904875"/>
                <a:gd name="connsiteX3" fmla="*/ 5998369 w 6000750"/>
                <a:gd name="connsiteY3" fmla="*/ 893921 h 904875"/>
                <a:gd name="connsiteX4" fmla="*/ 5998369 w 6000750"/>
                <a:gd name="connsiteY4" fmla="*/ 7144 h 904875"/>
                <a:gd name="connsiteX5" fmla="*/ 7144 w 6000750"/>
                <a:gd name="connsiteY5" fmla="*/ 7144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00750" h="904875">
                  <a:moveTo>
                    <a:pt x="7144" y="7144"/>
                  </a:moveTo>
                  <a:lnTo>
                    <a:pt x="7144" y="613886"/>
                  </a:lnTo>
                  <a:cubicBezTo>
                    <a:pt x="647224" y="1034891"/>
                    <a:pt x="2136934" y="964406"/>
                    <a:pt x="3546634" y="574834"/>
                  </a:cubicBezTo>
                  <a:cubicBezTo>
                    <a:pt x="4882039" y="205264"/>
                    <a:pt x="5998369" y="893921"/>
                    <a:pt x="5998369" y="893921"/>
                  </a:cubicBezTo>
                  <a:lnTo>
                    <a:pt x="5998369" y="7144"/>
                  </a:lnTo>
                  <a:lnTo>
                    <a:pt x="7144" y="7144"/>
                  </a:lnTo>
                  <a:close/>
                </a:path>
              </a:pathLst>
            </a:custGeom>
            <a:gradFill flip="none" rotWithShape="1">
              <a:gsLst>
                <a:gs pos="42000">
                  <a:srgbClr val="3930E8">
                    <a:alpha val="90000"/>
                  </a:srgbClr>
                </a:gs>
                <a:gs pos="0">
                  <a:srgbClr val="3930E8"/>
                </a:gs>
                <a:gs pos="63000">
                  <a:srgbClr val="17406D">
                    <a:lumMod val="60000"/>
                    <a:lumOff val="40000"/>
                    <a:alpha val="0"/>
                  </a:srgb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8FB92F47-E941-0434-0747-CD9DFFBFDC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48" y="6311900"/>
            <a:ext cx="2123503" cy="45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59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89BC8809-B08C-B4DF-2EAB-2263184A5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840" y="3704940"/>
            <a:ext cx="9144000" cy="16557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Presentation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57FB9B-6C50-CBDD-F183-FABC89CDF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94446"/>
            <a:ext cx="60960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4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7C0FFA-EFBC-C97C-BDEF-00429CB8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0" y="1877568"/>
            <a:ext cx="5263902" cy="5263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F8C40D-09F5-C346-5AEC-243D5B193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9071"/>
            <a:ext cx="9144000" cy="529019"/>
          </a:xfrm>
        </p:spPr>
        <p:txBody>
          <a:bodyPr>
            <a:noAutofit/>
          </a:bodyPr>
          <a:lstStyle/>
          <a:p>
            <a:r>
              <a:rPr lang="el-G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Πως δημιουργήθηκε η ιδέα 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5AD2A-D1E4-9CDB-037B-84BDB765D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112" y="2601119"/>
            <a:ext cx="11048840" cy="281790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Ανάγκη για ένα (IX) που θα είναι προσιτό σε όλους .</a:t>
            </a:r>
          </a:p>
          <a:p>
            <a:pPr algn="l">
              <a:lnSpc>
                <a:spcPct val="150000"/>
              </a:lnSpc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Έλλειψη τοπικών υπηρεσιών πανελλαδικής εμβέλειας </a:t>
            </a:r>
          </a:p>
          <a:p>
            <a:pPr algn="l">
              <a:lnSpc>
                <a:spcPct val="150000"/>
              </a:lnSpc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Στόχος βελτίωσης της διασύνδεσης εντός Ελλάδας και εκτός Ελλάδος </a:t>
            </a:r>
          </a:p>
          <a:p>
            <a:pPr algn="l">
              <a:lnSpc>
                <a:spcPct val="150000"/>
              </a:lnSpc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Πίεση για μείωση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latency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κόστους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1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FA717-65B8-9D59-EFD5-03AB8530D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6307043-DA0A-39E0-B86A-A9298974F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05" y="2157983"/>
            <a:ext cx="6577584" cy="45137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FD610F-2FD5-6AB7-9BBE-4B8A81A7F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2767"/>
            <a:ext cx="9144000" cy="675323"/>
          </a:xfrm>
        </p:spPr>
        <p:txBody>
          <a:bodyPr>
            <a:normAutofit/>
          </a:bodyPr>
          <a:lstStyle/>
          <a:p>
            <a:r>
              <a:rPr lang="el-G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Που Σκοπεύει Να Αναπτυχθεί 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16596-67A6-8014-B5CD-B7B7878FD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2578608"/>
            <a:ext cx="9287898" cy="300837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Επέκταση σε πολλαπλά data centers, ελληνικά και ευρωπαϊκά  </a:t>
            </a:r>
          </a:p>
          <a:p>
            <a:pPr algn="l">
              <a:lnSpc>
                <a:spcPct val="150000"/>
              </a:lnSpc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Διασύνδεση με διεθνείς IX για αυξημένη προσβασιμότητα</a:t>
            </a:r>
          </a:p>
          <a:p>
            <a:pPr algn="l">
              <a:lnSpc>
                <a:spcPct val="150000"/>
              </a:lnSpc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Υιοθέτηση νέων τεχνολογιών (100G/400G </a:t>
            </a:r>
            <a:r>
              <a:rPr lang="el-G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ports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Δημιουργία ισχυρού οικοσυστήματος παρόχων &amp; επιχειρήσεων</a:t>
            </a:r>
          </a:p>
          <a:p>
            <a:pPr algn="l"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1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052D7-C2DD-4714-84D2-B31C412E9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04CFDB2-B842-AD37-EA09-7A4B0CBC9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24" y="1773935"/>
            <a:ext cx="6554838" cy="50982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4A490B-D309-3125-6E92-DA8F8910E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0471"/>
            <a:ext cx="9144000" cy="757619"/>
          </a:xfrm>
        </p:spPr>
        <p:txBody>
          <a:bodyPr>
            <a:normAutofit/>
          </a:bodyPr>
          <a:lstStyle/>
          <a:p>
            <a:r>
              <a:rPr lang="el-G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 θα Προσφέρει Στο </a:t>
            </a:r>
            <a:r>
              <a:rPr lang="el-GR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Εύρυ</a:t>
            </a:r>
            <a:r>
              <a:rPr lang="el-G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Κοινό 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7E843-2E20-CE33-D70E-676186482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3" y="2601119"/>
            <a:ext cx="10391914" cy="336654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Γρηγορότερο και πιο αξιόπιστο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Μικρότερο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latency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σε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streaming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gaming &amp; cloud εφαρμογές</a:t>
            </a:r>
          </a:p>
          <a:p>
            <a:pPr algn="l">
              <a:lnSpc>
                <a:spcPct val="150000"/>
              </a:lnSpc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Μειωμένο κόστος υπηρεσιών λόγω τοπικής δρομολόγησης</a:t>
            </a:r>
          </a:p>
          <a:p>
            <a:pPr algn="l">
              <a:lnSpc>
                <a:spcPct val="150000"/>
              </a:lnSpc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Ενίσχυση του ψηφιακού μετασχηματισμού της χώρας</a:t>
            </a:r>
          </a:p>
          <a:p>
            <a:pPr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4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4D9A8-46F1-8659-91EF-D63FEB8D3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B087CB-68B6-6A76-6495-6699EB1C3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12" y="2228119"/>
            <a:ext cx="6458038" cy="44317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6ED20A-3391-8AA1-F915-BA7C12BA3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984" y="1453897"/>
            <a:ext cx="10015568" cy="1033272"/>
          </a:xfrm>
        </p:spPr>
        <p:txBody>
          <a:bodyPr>
            <a:noAutofit/>
          </a:bodyPr>
          <a:lstStyle/>
          <a:p>
            <a:r>
              <a:rPr lang="el-G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ΙΧ Αναγνωρισιμότητα της Ελλάδας στις Τηλεπικοινωνίες 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D2AA3-F9B2-6A51-5E96-A28AD6F3F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633472"/>
            <a:ext cx="10390472" cy="346557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Ενισχύουν την Ελλάδα ως περιφερειακό τηλεπικοινωνιακό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hub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Προσελκύουν διεθνείς παρόχους &amp;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hyperscalers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Βελτιώνουν την ποιότητα δικτύου στη ΝΑ Ευρώπη</a:t>
            </a:r>
          </a:p>
          <a:p>
            <a:pPr algn="l">
              <a:lnSpc>
                <a:spcPct val="150000"/>
              </a:lnSpc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Αυξάνουν την ανταγωνιστικότητα της χώρας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6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01CCA-1A97-7D81-EB16-B4074F494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E3109006-E09B-8A94-57DD-FA6D85BBB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840" y="3704940"/>
            <a:ext cx="9144000" cy="16557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l-GR" b="1" dirty="0"/>
              <a:t>Ευχαριστούμε </a:t>
            </a: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EB2315-1D17-9444-D408-E6FCC2997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94446"/>
            <a:ext cx="60960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42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152</Words>
  <Application>Microsoft Office PowerPoint</Application>
  <PresentationFormat>Ευρεία οθόνη</PresentationFormat>
  <Paragraphs>26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 Theme</vt:lpstr>
      <vt:lpstr>Custom Design</vt:lpstr>
      <vt:lpstr>Παρουσίαση του PowerPoint</vt:lpstr>
      <vt:lpstr>Πως δημιουργήθηκε η ιδέα </vt:lpstr>
      <vt:lpstr>Που Σκοπεύει Να Αναπτυχθεί </vt:lpstr>
      <vt:lpstr>Τι θα Προσφέρει Στο Εύρυ Κοινό </vt:lpstr>
      <vt:lpstr>ΙΧ Αναγνωρισιμότητα της Ελλάδας στις Τηλεπικοινωνίες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Christos Kariotis</dc:creator>
  <cp:lastModifiedBy>Alexandros Dimitropoulos</cp:lastModifiedBy>
  <cp:revision>10</cp:revision>
  <dcterms:created xsi:type="dcterms:W3CDTF">2025-11-27T13:33:24Z</dcterms:created>
  <dcterms:modified xsi:type="dcterms:W3CDTF">2025-12-10T11:22:31Z</dcterms:modified>
</cp:coreProperties>
</file>