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2" r:id="rId14"/>
    <p:sldId id="271" r:id="rId15"/>
    <p:sldId id="270" r:id="rId16"/>
    <p:sldId id="275" r:id="rId17"/>
    <p:sldId id="266" r:id="rId18"/>
    <p:sldId id="276" r:id="rId19"/>
    <p:sldId id="278" r:id="rId20"/>
    <p:sldId id="326" r:id="rId21"/>
    <p:sldId id="277" r:id="rId22"/>
    <p:sldId id="265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31" autoAdjust="0"/>
  </p:normalViewPr>
  <p:slideViewPr>
    <p:cSldViewPr snapToGrid="0">
      <p:cViewPr varScale="1">
        <p:scale>
          <a:sx n="51" d="100"/>
          <a:sy n="51" d="100"/>
        </p:scale>
        <p:origin x="1242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spostare la diapositiva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delle note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&lt;intestazione&gt;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dt" idx="1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&lt;data/ora&gt;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ftr" idx="1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&lt;piè di pagina&gt;</a:t>
            </a:r>
          </a:p>
        </p:txBody>
      </p:sp>
      <p:sp>
        <p:nvSpPr>
          <p:cNvPr id="41" name="PlaceHolder 6"/>
          <p:cNvSpPr>
            <a:spLocks noGrp="1"/>
          </p:cNvSpPr>
          <p:nvPr>
            <p:ph type="sldNum" idx="1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A7842ACF-CDF1-48B9-AFD7-6D21DC54A659}" type="slidenum"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‹N›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1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Presentation: who am I? </a:t>
            </a:r>
            <a:br>
              <a:rPr sz="1200"/>
            </a:br>
            <a:r>
              <a:rPr lang="it-IT" sz="1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How many people do not know or do not have a record on PeeringDB?</a:t>
            </a:r>
            <a:br>
              <a:rPr sz="1200"/>
            </a:b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What is PeeringDB? Its a directory of information related to peering including sites, networks, internet exchanges and other useful information (unique voltage offerings, contact information and other data)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skip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indent="0" algn="r">
              <a:buNone/>
            </a:pPr>
            <a:fld id="{A7842ACF-CDF1-48B9-AFD7-6D21DC54A659}" type="slidenum">
              <a:rPr lang="it-IT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178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skip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indent="0" algn="r">
              <a:buNone/>
            </a:pPr>
            <a:fld id="{A7842ACF-CDF1-48B9-AFD7-6D21DC54A659}" type="slidenum">
              <a:rPr lang="it-IT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042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indent="0" algn="r">
              <a:buNone/>
            </a:pPr>
            <a:fld id="{A7842ACF-CDF1-48B9-AFD7-6D21DC54A659}" type="slidenum">
              <a:rPr lang="it-IT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113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-298440">
              <a:lnSpc>
                <a:spcPct val="115000"/>
              </a:lnSpc>
              <a:buClr>
                <a:srgbClr val="000000"/>
              </a:buClr>
              <a:buFont typeface="Arial"/>
              <a:buChar char="-"/>
            </a:pPr>
            <a:r>
              <a:rPr lang="en-US" sz="1100" b="0" u="none" strike="noStrike" dirty="0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On the good side, people are pretty happy with www.peeringdb.com. But on the bad side, we only used to refresh the data in beta.peeringdb.com once a month.</a:t>
            </a:r>
            <a:endParaRPr lang="it-IT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it-IT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sldNum" idx="8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5E94466-2D5E-4BB3-916B-62FE5C8FE1FD}" type="slidenum"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9</a:t>
            </a:fld>
            <a:endParaRPr lang="it-IT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indent="0" algn="r">
              <a:buNone/>
            </a:pPr>
            <a:fld id="{A7842ACF-CDF1-48B9-AFD7-6D21DC54A659}" type="slidenum">
              <a:rPr lang="it-IT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13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05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indent="0" algn="r">
              <a:buNone/>
            </a:pPr>
            <a:fld id="{A7842ACF-CDF1-48B9-AFD7-6D21DC54A659}" type="slidenum">
              <a:rPr lang="it-IT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14</a:t>
            </a:fld>
            <a:endParaRPr lang="it-IT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953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LASN	Local ASN (i.e. those registered in CC according to RIR)</a:t>
            </a:r>
          </a:p>
          <a:p>
            <a:r>
              <a:rPr lang="en-US" dirty="0"/>
              <a:t>TASN	Total ASN (IXP + Colo)TLASN	Total local ASN</a:t>
            </a:r>
          </a:p>
          <a:p>
            <a:r>
              <a:rPr lang="en-US" dirty="0"/>
              <a:t>TLASN	Total local ASN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04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743580-BD9A-7E4D-9B95-C3F65FCA00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4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;p2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67724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it-IT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&lt;piè di pagina&gt;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2"/>
          </p:nvPr>
        </p:nvSpPr>
        <p:spPr>
          <a:xfrm>
            <a:off x="2207160" y="635652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&lt;data/ora&gt;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" name="Google Shape;21;p2"/>
          <p:cNvPicPr/>
          <p:nvPr/>
        </p:nvPicPr>
        <p:blipFill>
          <a:blip r:embed="rId3"/>
          <a:stretch/>
        </p:blipFill>
        <p:spPr>
          <a:xfrm>
            <a:off x="4901400" y="1677240"/>
            <a:ext cx="2388960" cy="1346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it-IT" sz="6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ftr" idx="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&lt;piè di pagina&gt;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dt" idx="4"/>
          </p:nvPr>
        </p:nvSpPr>
        <p:spPr>
          <a:xfrm>
            <a:off x="2207160" y="635652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&lt;data/ora&gt;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10" name="Google Shape;54;p6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3;p21"/>
          <p:cNvSpPr/>
          <p:nvPr/>
        </p:nvSpPr>
        <p:spPr>
          <a:xfrm>
            <a:off x="0" y="0"/>
            <a:ext cx="12191760" cy="1188360"/>
          </a:xfrm>
          <a:prstGeom prst="rect">
            <a:avLst/>
          </a:prstGeom>
          <a:solidFill>
            <a:schemeClr val="accent3"/>
          </a:solidFill>
          <a:ln w="9525">
            <a:solidFill>
              <a:srgbClr val="3374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/>
          <a:p>
            <a:pPr indent="0">
              <a:buNone/>
            </a:pPr>
            <a:r>
              <a:rPr lang="it-IT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5"/>
          </p:nvPr>
        </p:nvSpPr>
        <p:spPr>
          <a:xfrm>
            <a:off x="2207160" y="635652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&lt;data/ora&gt;</a:t>
            </a:r>
          </a:p>
        </p:txBody>
      </p:sp>
      <p:sp>
        <p:nvSpPr>
          <p:cNvPr id="15" name="PlaceHolder 4"/>
          <p:cNvSpPr>
            <a:spLocks noGrp="1"/>
          </p:cNvSpPr>
          <p:nvPr>
            <p:ph type="ftr" idx="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&lt;piè di pagina&gt;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7"/>
          </p:nvPr>
        </p:nvSpPr>
        <p:spPr>
          <a:xfrm>
            <a:off x="928080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C68599D-FB7D-4C80-A319-F38F051AAF09}" type="slidenum"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‹N›</a:t>
            </a:fld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17" name="Google Shape;29;p21"/>
          <p:cNvCxnSpPr/>
          <p:nvPr/>
        </p:nvCxnSpPr>
        <p:spPr>
          <a:xfrm>
            <a:off x="0" y="6221880"/>
            <a:ext cx="12192120" cy="360"/>
          </a:xfrm>
          <a:prstGeom prst="straightConnector1">
            <a:avLst/>
          </a:prstGeom>
          <a:ln w="12700">
            <a:solidFill>
              <a:srgbClr val="1C3F28"/>
            </a:solidFill>
            <a:miter/>
          </a:ln>
        </p:spPr>
      </p:cxnSp>
      <p:pic>
        <p:nvPicPr>
          <p:cNvPr id="18" name="Google Shape;30;p21"/>
          <p:cNvPicPr/>
          <p:nvPr/>
        </p:nvPicPr>
        <p:blipFill>
          <a:blip r:embed="rId2"/>
          <a:stretch/>
        </p:blipFill>
        <p:spPr>
          <a:xfrm>
            <a:off x="167040" y="6352560"/>
            <a:ext cx="1582560" cy="36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2;p4"/>
          <p:cNvSpPr/>
          <p:nvPr/>
        </p:nvSpPr>
        <p:spPr>
          <a:xfrm>
            <a:off x="0" y="0"/>
            <a:ext cx="12191760" cy="1188360"/>
          </a:xfrm>
          <a:prstGeom prst="rect">
            <a:avLst/>
          </a:prstGeom>
          <a:solidFill>
            <a:schemeClr val="accent3"/>
          </a:solidFill>
          <a:ln w="9525">
            <a:solidFill>
              <a:srgbClr val="3374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/>
          <a:p>
            <a:pPr indent="0">
              <a:buNone/>
            </a:pPr>
            <a:r>
              <a:rPr lang="it-IT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dt" idx="8"/>
          </p:nvPr>
        </p:nvSpPr>
        <p:spPr>
          <a:xfrm>
            <a:off x="2207160" y="635652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de-DE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&lt;data/ora&gt;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&lt;piè di pagina&gt;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sldNum" idx="10"/>
          </p:nvPr>
        </p:nvSpPr>
        <p:spPr>
          <a:xfrm>
            <a:off x="928080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ABC853D-6B2E-455C-BBFA-F2BFC4EDF135}" type="slidenum"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‹N›</a:t>
            </a:fld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24" name="Google Shape;37;p4"/>
          <p:cNvCxnSpPr/>
          <p:nvPr/>
        </p:nvCxnSpPr>
        <p:spPr>
          <a:xfrm>
            <a:off x="0" y="6221880"/>
            <a:ext cx="12192120" cy="360"/>
          </a:xfrm>
          <a:prstGeom prst="straightConnector1">
            <a:avLst/>
          </a:prstGeom>
          <a:ln w="12700">
            <a:solidFill>
              <a:srgbClr val="1C3F28"/>
            </a:solidFill>
            <a:miter/>
          </a:ln>
        </p:spPr>
      </p:cxnSp>
      <p:pic>
        <p:nvPicPr>
          <p:cNvPr id="25" name="Google Shape;38;p4"/>
          <p:cNvPicPr/>
          <p:nvPr/>
        </p:nvPicPr>
        <p:blipFill>
          <a:blip r:embed="rId2"/>
          <a:stretch/>
        </p:blipFill>
        <p:spPr>
          <a:xfrm>
            <a:off x="167040" y="6352560"/>
            <a:ext cx="1582560" cy="36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body"/>
          </p:nvPr>
        </p:nvSpPr>
        <p:spPr>
          <a:xfrm>
            <a:off x="163080" y="1319040"/>
            <a:ext cx="57225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22440" y="1326960"/>
            <a:ext cx="6001200" cy="4756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Settimo livello struttura</a:t>
            </a:r>
          </a:p>
        </p:txBody>
      </p:sp>
      <p:sp>
        <p:nvSpPr>
          <p:cNvPr id="29" name="Google Shape;42;p59"/>
          <p:cNvSpPr/>
          <p:nvPr/>
        </p:nvSpPr>
        <p:spPr>
          <a:xfrm>
            <a:off x="0" y="0"/>
            <a:ext cx="12191760" cy="1188360"/>
          </a:xfrm>
          <a:prstGeom prst="rect">
            <a:avLst/>
          </a:prstGeom>
          <a:solidFill>
            <a:schemeClr val="accent3"/>
          </a:solidFill>
          <a:ln w="9525">
            <a:solidFill>
              <a:srgbClr val="3374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2500" lnSpcReduction="9999"/>
          </a:bodyPr>
          <a:lstStyle/>
          <a:p>
            <a:pPr indent="0">
              <a:buNone/>
            </a:pPr>
            <a:r>
              <a:rPr lang="it-IT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dt" idx="11"/>
          </p:nvPr>
        </p:nvSpPr>
        <p:spPr>
          <a:xfrm>
            <a:off x="2207160" y="635652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&lt;data/ora&gt;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ftr" idx="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&lt;piè di pagina&gt;</a:t>
            </a:r>
          </a:p>
        </p:txBody>
      </p:sp>
      <p:sp>
        <p:nvSpPr>
          <p:cNvPr id="33" name="PlaceHolder 6"/>
          <p:cNvSpPr>
            <a:spLocks noGrp="1"/>
          </p:cNvSpPr>
          <p:nvPr>
            <p:ph type="sldNum" idx="13"/>
          </p:nvPr>
        </p:nvSpPr>
        <p:spPr>
          <a:xfrm>
            <a:off x="928080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71C9903-20C7-4841-B306-3ABD64115E3F}" type="slidenum"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‹N›</a:t>
            </a:fld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34" name="Google Shape;47;p59"/>
          <p:cNvCxnSpPr/>
          <p:nvPr/>
        </p:nvCxnSpPr>
        <p:spPr>
          <a:xfrm>
            <a:off x="0" y="6221880"/>
            <a:ext cx="12192120" cy="360"/>
          </a:xfrm>
          <a:prstGeom prst="straightConnector1">
            <a:avLst/>
          </a:prstGeom>
          <a:ln w="12700">
            <a:solidFill>
              <a:srgbClr val="1C3F28"/>
            </a:solidFill>
            <a:miter/>
          </a:ln>
        </p:spPr>
      </p:cxnSp>
      <p:pic>
        <p:nvPicPr>
          <p:cNvPr id="35" name="Google Shape;48;p59"/>
          <p:cNvPicPr/>
          <p:nvPr/>
        </p:nvPicPr>
        <p:blipFill>
          <a:blip r:embed="rId2"/>
          <a:stretch/>
        </p:blipFill>
        <p:spPr>
          <a:xfrm>
            <a:off x="167040" y="6352560"/>
            <a:ext cx="1582560" cy="368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/>
          <p:nvPr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ato Black"/>
              <a:buNone/>
              <a:defRPr sz="44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157655" y="1323050"/>
            <a:ext cx="11866179" cy="476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2207172" y="6356350"/>
            <a:ext cx="13742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928063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29" name="Google Shape;29;p21"/>
          <p:cNvCxnSpPr/>
          <p:nvPr/>
        </p:nvCxnSpPr>
        <p:spPr>
          <a:xfrm>
            <a:off x="0" y="6222019"/>
            <a:ext cx="12192000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oogle Shape;3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878" y="6352443"/>
            <a:ext cx="1583094" cy="369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90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B311A4-D713-4B19-905E-3241BB8D0349}"/>
              </a:ext>
            </a:extLst>
          </p:cNvPr>
          <p:cNvSpPr/>
          <p:nvPr userDrawn="1"/>
        </p:nvSpPr>
        <p:spPr>
          <a:xfrm>
            <a:off x="0" y="0"/>
            <a:ext cx="12192000" cy="1188720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EA1496-A1D3-4145-BE68-D0121235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1" y="91440"/>
            <a:ext cx="11866179" cy="100584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7EC74-6BC1-4BB9-B93B-4AF06A42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7172" y="6356350"/>
            <a:ext cx="1374228" cy="365125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fld id="{B6D919F0-7588-4ECC-9852-EDAB2C34E34B}" type="datetime1">
              <a:rPr lang="en-US" smtClean="0"/>
              <a:t>12/11/2025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0AFB73D-F418-4FFE-8CE1-7DBA55F0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EVENT, CITY, COUNTRY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32F0F3-834C-4B2A-BBC2-161AE7D8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063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62CB1E8-EC63-49BB-A3D2-FEC67037859C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F0C75F-F327-409C-908D-8CF252F86260}"/>
              </a:ext>
            </a:extLst>
          </p:cNvPr>
          <p:cNvCxnSpPr/>
          <p:nvPr userDrawn="1"/>
        </p:nvCxnSpPr>
        <p:spPr>
          <a:xfrm>
            <a:off x="0" y="6222019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1EEF5-1647-4DCB-9C0B-1422F6B36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" y="6352443"/>
            <a:ext cx="1583094" cy="36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ivio@peeringdb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docs.peeringdb.com/howto/share_contact_info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eeringdb.com/howto/peeringdb-py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linkedin.com/company/peeringdb" TargetMode="External"/><Relationship Id="rId7" Type="http://schemas.openxmlformats.org/officeDocument/2006/relationships/image" Target="../media/image55.png"/><Relationship Id="rId2" Type="http://schemas.openxmlformats.org/officeDocument/2006/relationships/hyperlink" Target="https://www.facebook.com/peeringdb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twitter.com/PeeringDB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@peeringdb.com" TargetMode="External"/><Relationship Id="rId13" Type="http://schemas.openxmlformats.org/officeDocument/2006/relationships/hyperlink" Target="https://www.linkedin.com/company/peeringdb" TargetMode="External"/><Relationship Id="rId18" Type="http://schemas.openxmlformats.org/officeDocument/2006/relationships/image" Target="../media/image54.png"/><Relationship Id="rId3" Type="http://schemas.openxmlformats.org/officeDocument/2006/relationships/hyperlink" Target="http://lists.peeringdb.com/cgi-bin/mailman/listinfo/pdb-gov" TargetMode="External"/><Relationship Id="rId7" Type="http://schemas.openxmlformats.org/officeDocument/2006/relationships/hyperlink" Target="mailto:stewards@lists.peeringdb.com" TargetMode="External"/><Relationship Id="rId12" Type="http://schemas.openxmlformats.org/officeDocument/2006/relationships/hyperlink" Target="https://www.facebook.com/peeringdb/" TargetMode="External"/><Relationship Id="rId17" Type="http://schemas.openxmlformats.org/officeDocument/2006/relationships/image" Target="../media/image53.png"/><Relationship Id="rId2" Type="http://schemas.openxmlformats.org/officeDocument/2006/relationships/hyperlink" Target="http://lists.peeringdb.com/cgi-bin/mailman/listinfo/pdb-announce" TargetMode="External"/><Relationship Id="rId16" Type="http://schemas.openxmlformats.org/officeDocument/2006/relationships/image" Target="../media/image59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ocs.peeringdb.com/" TargetMode="External"/><Relationship Id="rId11" Type="http://schemas.openxmlformats.org/officeDocument/2006/relationships/hyperlink" Target="https://github.com/peeringdb/peeringdb/" TargetMode="External"/><Relationship Id="rId5" Type="http://schemas.openxmlformats.org/officeDocument/2006/relationships/hyperlink" Target="http://lists.peeringdb.com/cgi-bin/mailman/listinfo/user-discuss" TargetMode="External"/><Relationship Id="rId15" Type="http://schemas.openxmlformats.org/officeDocument/2006/relationships/hyperlink" Target="https://www.youtube.com/channel/UCOrYWUg-dbL9UTFV_Lry6Wg" TargetMode="External"/><Relationship Id="rId10" Type="http://schemas.openxmlformats.org/officeDocument/2006/relationships/hyperlink" Target="http://status.peeringdb.com/" TargetMode="External"/><Relationship Id="rId19" Type="http://schemas.openxmlformats.org/officeDocument/2006/relationships/image" Target="../media/image55.png"/><Relationship Id="rId4" Type="http://schemas.openxmlformats.org/officeDocument/2006/relationships/hyperlink" Target="http://lists.peeringdb.com/cgi-bin/mailman/listinfo/pdb-tech" TargetMode="External"/><Relationship Id="rId9" Type="http://schemas.openxmlformats.org/officeDocument/2006/relationships/hyperlink" Target="mailto:outreachcom@lists.peeringdb.com" TargetMode="External"/><Relationship Id="rId14" Type="http://schemas.openxmlformats.org/officeDocument/2006/relationships/hyperlink" Target="https://twitter.com/PeeringDB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eringdb.com/regis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jpeg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42" Type="http://schemas.openxmlformats.org/officeDocument/2006/relationships/image" Target="../media/image100.svg"/><Relationship Id="rId47" Type="http://schemas.openxmlformats.org/officeDocument/2006/relationships/image" Target="../media/image105.png"/><Relationship Id="rId50" Type="http://schemas.openxmlformats.org/officeDocument/2006/relationships/image" Target="../media/image108.png"/><Relationship Id="rId55" Type="http://schemas.openxmlformats.org/officeDocument/2006/relationships/image" Target="../media/image113.png"/><Relationship Id="rId63" Type="http://schemas.openxmlformats.org/officeDocument/2006/relationships/image" Target="../media/image121.png"/><Relationship Id="rId68" Type="http://schemas.openxmlformats.org/officeDocument/2006/relationships/image" Target="../media/image126.sv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4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svg"/><Relationship Id="rId37" Type="http://schemas.openxmlformats.org/officeDocument/2006/relationships/image" Target="../media/image95.png"/><Relationship Id="rId40" Type="http://schemas.openxmlformats.org/officeDocument/2006/relationships/image" Target="../media/image98.jpeg"/><Relationship Id="rId45" Type="http://schemas.openxmlformats.org/officeDocument/2006/relationships/image" Target="../media/image103.png"/><Relationship Id="rId53" Type="http://schemas.openxmlformats.org/officeDocument/2006/relationships/image" Target="../media/image111.png"/><Relationship Id="rId58" Type="http://schemas.openxmlformats.org/officeDocument/2006/relationships/image" Target="../media/image116.png"/><Relationship Id="rId66" Type="http://schemas.openxmlformats.org/officeDocument/2006/relationships/image" Target="../media/image124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svg"/><Relationship Id="rId57" Type="http://schemas.openxmlformats.org/officeDocument/2006/relationships/image" Target="../media/image115.svg"/><Relationship Id="rId61" Type="http://schemas.openxmlformats.org/officeDocument/2006/relationships/image" Target="../media/image119.sv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60" Type="http://schemas.openxmlformats.org/officeDocument/2006/relationships/image" Target="../media/image118.png"/><Relationship Id="rId65" Type="http://schemas.openxmlformats.org/officeDocument/2006/relationships/image" Target="../media/image123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image" Target="../media/image106.png"/><Relationship Id="rId56" Type="http://schemas.openxmlformats.org/officeDocument/2006/relationships/image" Target="../media/image114.png"/><Relationship Id="rId64" Type="http://schemas.openxmlformats.org/officeDocument/2006/relationships/image" Target="../media/image122.png"/><Relationship Id="rId8" Type="http://schemas.openxmlformats.org/officeDocument/2006/relationships/image" Target="../media/image66.png"/><Relationship Id="rId51" Type="http://schemas.openxmlformats.org/officeDocument/2006/relationships/image" Target="../media/image109.jpeg"/><Relationship Id="rId3" Type="http://schemas.openxmlformats.org/officeDocument/2006/relationships/image" Target="../media/image61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jpeg"/><Relationship Id="rId38" Type="http://schemas.openxmlformats.org/officeDocument/2006/relationships/image" Target="../media/image96.svg"/><Relationship Id="rId46" Type="http://schemas.openxmlformats.org/officeDocument/2006/relationships/image" Target="../media/image104.png"/><Relationship Id="rId59" Type="http://schemas.openxmlformats.org/officeDocument/2006/relationships/image" Target="../media/image117.svg"/><Relationship Id="rId67" Type="http://schemas.openxmlformats.org/officeDocument/2006/relationships/image" Target="../media/image125.png"/><Relationship Id="rId20" Type="http://schemas.openxmlformats.org/officeDocument/2006/relationships/image" Target="../media/image78.png"/><Relationship Id="rId41" Type="http://schemas.openxmlformats.org/officeDocument/2006/relationships/image" Target="../media/image99.png"/><Relationship Id="rId54" Type="http://schemas.openxmlformats.org/officeDocument/2006/relationships/image" Target="../media/image112.svg"/><Relationship Id="rId62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eeringdb/peeringdb/" TargetMode="External"/><Relationship Id="rId2" Type="http://schemas.openxmlformats.org/officeDocument/2006/relationships/hyperlink" Target="https://opensource.org/licenses/BSD-2-Claus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ists.peeringdb.com/cgi-bin/mailman/listinfo/pdb-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ov.peeringdb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pdb-ops@lists.peeringdb.com" TargetMode="External"/><Relationship Id="rId2" Type="http://schemas.openxmlformats.org/officeDocument/2006/relationships/hyperlink" Target="mailto:admincom@lists.peeringdb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productcom@lists.peeringdb.com" TargetMode="External"/><Relationship Id="rId4" Type="http://schemas.openxmlformats.org/officeDocument/2006/relationships/hyperlink" Target="mailto:outreachcom@lists.peeringdb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c@peeringdb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0" y="2520000"/>
            <a:ext cx="12192120" cy="162000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b">
            <a:normAutofit/>
          </a:bodyPr>
          <a:lstStyle/>
          <a:p>
            <a:pPr indent="0" algn="ctr">
              <a:lnSpc>
                <a:spcPct val="90000"/>
              </a:lnSpc>
              <a:spcBef>
                <a:spcPts val="1191"/>
              </a:spcBef>
              <a:spcAft>
                <a:spcPts val="992"/>
              </a:spcAft>
              <a:buNone/>
              <a:tabLst>
                <a:tab pos="0" algn="l"/>
              </a:tabLst>
            </a:pPr>
            <a:r>
              <a:rPr lang="en-US" sz="5400" b="0" u="none" strike="noStrike">
                <a:solidFill>
                  <a:srgbClr val="00203E"/>
                </a:solidFill>
                <a:effectLst/>
                <a:uFillTx/>
                <a:latin typeface="Lato Black"/>
                <a:ea typeface="Lato Black"/>
              </a:rPr>
              <a:t>What’s new on PeeringDB?</a:t>
            </a:r>
            <a:endParaRPr lang="it-IT" sz="5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523880" y="4473000"/>
            <a:ext cx="9143640" cy="16988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t">
            <a:normAutofit/>
          </a:bodyPr>
          <a:lstStyle/>
          <a:p>
            <a:pPr indent="0" algn="ctr">
              <a:lnSpc>
                <a:spcPct val="72000"/>
              </a:lnSpc>
              <a:buNone/>
              <a:tabLst>
                <a:tab pos="0" algn="l"/>
              </a:tabLst>
            </a:pPr>
            <a:r>
              <a:rPr lang="it-IT" sz="2130" b="0" u="none" strike="noStrike">
                <a:solidFill>
                  <a:srgbClr val="00203E"/>
                </a:solidFill>
                <a:effectLst/>
                <a:uFillTx/>
                <a:latin typeface="Lato"/>
                <a:ea typeface="Lato"/>
              </a:rPr>
              <a:t>Livio Morina – Vice President of PeeringDB</a:t>
            </a:r>
            <a:endParaRPr lang="it-IT" sz="21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algn="ctr">
              <a:lnSpc>
                <a:spcPct val="72000"/>
              </a:lnSpc>
              <a:spcBef>
                <a:spcPts val="799"/>
              </a:spcBef>
              <a:buNone/>
              <a:tabLst>
                <a:tab pos="0" algn="l"/>
              </a:tabLst>
            </a:pPr>
            <a:r>
              <a:rPr lang="en-US" sz="2130" b="0" u="none" strike="noStrike">
                <a:solidFill>
                  <a:srgbClr val="0563C1"/>
                </a:solidFill>
                <a:effectLst/>
                <a:uFillTx/>
                <a:latin typeface="Lato"/>
                <a:ea typeface="Lato"/>
                <a:hlinkClick r:id="rId3"/>
              </a:rPr>
              <a:t>livio@peeringdb.com</a:t>
            </a:r>
            <a:br>
              <a:rPr sz="2130"/>
            </a:br>
            <a:endParaRPr lang="it-IT" sz="213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 idx="17"/>
          </p:nvPr>
        </p:nvSpPr>
        <p:spPr>
          <a:xfrm>
            <a:off x="5892840" y="6171840"/>
            <a:ext cx="2844360" cy="36864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sp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888A90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AD7EFC0-3D18-4D34-9036-B782577F5A92}" type="slidenum">
              <a:rPr lang="en-US" sz="1200" b="0" u="none" strike="noStrike">
                <a:solidFill>
                  <a:srgbClr val="888A90"/>
                </a:solidFill>
                <a:effectLst/>
                <a:uFillTx/>
                <a:latin typeface="Lato"/>
                <a:ea typeface="Lato"/>
              </a:rPr>
              <a:t>1</a:t>
            </a:fld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CasellaDiTesto 1"/>
          <p:cNvSpPr/>
          <p:nvPr/>
        </p:nvSpPr>
        <p:spPr>
          <a:xfrm>
            <a:off x="11778120" y="5014800"/>
            <a:ext cx="408600" cy="3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R1</a:t>
            </a:r>
            <a:endParaRPr lang="it-IT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2024 Year in Review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57" name="Google Shape;141;p9"/>
          <p:cNvGraphicFramePr/>
          <p:nvPr/>
        </p:nvGraphicFramePr>
        <p:xfrm>
          <a:off x="606600" y="1430280"/>
          <a:ext cx="10582200" cy="4190040"/>
        </p:xfrm>
        <a:graphic>
          <a:graphicData uri="http://schemas.openxmlformats.org/drawingml/2006/table">
            <a:tbl>
              <a:tblPr/>
              <a:tblGrid>
                <a:gridCol w="2116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6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6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0400">
                <a:tc>
                  <a:txBody>
                    <a:bodyPr/>
                    <a:lstStyle/>
                    <a:p>
                      <a:endParaRPr lang="it-IT" sz="20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Lato"/>
                        <a:ea typeface="Lato"/>
                      </a:endParaRPr>
                    </a:p>
                  </a:txBody>
                  <a:tcPr marL="45720" marR="45720" anchor="ctr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2023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2024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Difference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% Increase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Campuses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-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556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n/a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n/a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Carriers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-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8,164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n/a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n/a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Exchanges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1,152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1,239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87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7.6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Facilities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5,282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5,633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351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6.7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Networks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29,148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31,597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2,449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8.4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Organizations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27,714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30,008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2,834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10.2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Users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41,975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46,657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4,682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11.2</a:t>
                      </a:r>
                      <a:endParaRPr lang="it-IT" sz="20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28440" marR="2844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12240">
                      <a:solidFill>
                        <a:srgbClr val="1C3F28"/>
                      </a:solidFill>
                      <a:prstDash val="solid"/>
                    </a:lnT>
                    <a:lnB w="12240">
                      <a:solidFill>
                        <a:srgbClr val="1C3F28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PlaceHolder 3">
            <a:extLst>
              <a:ext uri="{FF2B5EF4-FFF2-40B4-BE49-F238E27FC236}">
                <a16:creationId xmlns:a16="http://schemas.microsoft.com/office/drawing/2014/main" id="{29974AC7-6534-7F12-2C8F-5545393DC1E3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781823AC-367A-B0F4-F1B5-699B84CBC510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B8E32C7D-F318-B8A3-80A4-0B6E7DE4562E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795BCACE-3100-A4FB-DA26-D9AB6154234E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10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News in brief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593820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457200" indent="-3808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MFA mandate went smoothly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Completing the move from VMs to containers to allow more elegant scaling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New </a:t>
            </a:r>
            <a:r>
              <a:rPr lang="en-US" sz="22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2"/>
              </a:rPr>
              <a:t>HOWTO</a:t>
            </a:r>
            <a:r>
              <a:rPr lang="en-US" sz="22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</a:rPr>
              <a:t>s</a:t>
            </a:r>
          </a:p>
          <a:p>
            <a:pPr marL="457200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 We now normalize data for: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Country name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Province/state name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City name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Street address</a:t>
            </a:r>
          </a:p>
          <a:p>
            <a:pPr marL="457200" indent="-343080">
              <a:spcBef>
                <a:spcPts val="1001"/>
              </a:spcBef>
              <a:buClr>
                <a:srgbClr val="00203E"/>
              </a:buClr>
              <a:buSzPct val="69000"/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Refactor v2 search code with improved automated testing</a:t>
            </a:r>
            <a:endParaRPr lang="it-IT" sz="2200" dirty="0">
              <a:solidFill>
                <a:srgbClr val="000000"/>
              </a:solidFill>
            </a:endParaRPr>
          </a:p>
          <a:p>
            <a:pPr marL="914400" lvl="1" indent="-343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SzPct val="81000"/>
              <a:buFont typeface="Arial"/>
              <a:buChar char="•"/>
            </a:pPr>
            <a:r>
              <a:rPr lang="en-US" sz="22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Results should be complete and more relevant</a:t>
            </a:r>
            <a:endParaRPr lang="it-IT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4" name="Google Shape;172;p29"/>
          <p:cNvPicPr/>
          <p:nvPr/>
        </p:nvPicPr>
        <p:blipFill>
          <a:blip r:embed="rId3"/>
          <a:stretch/>
        </p:blipFill>
        <p:spPr>
          <a:xfrm>
            <a:off x="6095880" y="1276920"/>
            <a:ext cx="5871960" cy="4856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4F9A1138-01E8-9DF7-E28C-3894371B40C4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EB8E135A-84A7-4D16-6F6E-C852B2EE87F7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67B0015F-5431-A68E-A5E1-AA4979F88273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699DF9C5-C1B7-36A5-F750-E0B885242996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11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New Feature Highlights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57200" indent="-352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We automatically remove ASNs after they are reclaimed by an RIR or NIR</a:t>
            </a:r>
          </a:p>
          <a:p>
            <a:pPr marL="457200" indent="-352080"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Keyhole Markup Language (KML) export of geographic data</a:t>
            </a:r>
            <a:endParaRPr lang="it-IT" sz="2800" dirty="0">
              <a:solidFill>
                <a:srgbClr val="000000"/>
              </a:solidFill>
            </a:endParaRP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Import into GIS applications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Export relevant searches as a .KMZ file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52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 dirty="0" err="1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peeringdb-py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 (</a:t>
            </a:r>
            <a:r>
              <a:rPr lang="en-US" sz="28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2"/>
              </a:rPr>
              <a:t>HOWTO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) enhancements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Run queries locally on your infrastructure to avoid query limits and to get the best response time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Reduces </a:t>
            </a:r>
            <a:r>
              <a:rPr lang="en-US" sz="2400" b="0" u="none" strike="noStrike" dirty="0" err="1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PeeringDB</a:t>
            </a: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 load (= cost) </a:t>
            </a: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Setting up </a:t>
            </a:r>
            <a:r>
              <a:rPr lang="en-US" sz="2400" b="0" u="none" strike="noStrike" dirty="0" err="1">
                <a:solidFill>
                  <a:schemeClr val="dk1"/>
                </a:solidFill>
                <a:effectLst/>
                <a:uFillTx/>
                <a:latin typeface="Courier New"/>
                <a:ea typeface="Courier New"/>
              </a:rPr>
              <a:t>peeringdb-py</a:t>
            </a: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 is now just one command, ideal for a laptop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52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CE6E4F1C-08DD-18EF-BE11-011FB5B3DA61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C58A7C23-DBE3-1E24-712E-8F6BF73B6A3C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9C566C7F-D07C-D931-9DD1-E859DBA0AA00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B5541F67-599B-049F-746B-CB37A3354DED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12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>
              <a:tabLst>
                <a:tab pos="0" algn="l"/>
              </a:tabLst>
            </a:pPr>
            <a:r>
              <a:rPr lang="en-US" dirty="0">
                <a:solidFill>
                  <a:schemeClr val="lt2"/>
                </a:solidFill>
                <a:latin typeface="Lato Black"/>
                <a:ea typeface="Lato Black"/>
              </a:rPr>
              <a:t>Web search → API query link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157320" y="1322280"/>
            <a:ext cx="7119720" cy="476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19999"/>
          </a:bodyPr>
          <a:lstStyle/>
          <a:p>
            <a:pPr marL="457200" indent="-2286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C7AF48E-E910-E902-151B-65EBD41A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4" y="1231075"/>
            <a:ext cx="11019232" cy="50189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EA01CBF-E99D-D5C3-9335-F47165AE8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55" y="1252521"/>
            <a:ext cx="10107139" cy="49773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77FE8B-D8F2-6E34-80DF-D8629136C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70" y="1388954"/>
            <a:ext cx="9965736" cy="51145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A1C4484-4E84-43B1-7971-EE3C2EAD9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9" y="161665"/>
            <a:ext cx="5670555" cy="36702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DEECE3-B5BA-97D9-09FA-1924C2D5E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0478" y="1322280"/>
            <a:ext cx="5577352" cy="51642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1A05959-E12D-37DC-20CE-0A4BAC2835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943" y="539836"/>
            <a:ext cx="3852422" cy="622672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C2F1025-66D0-2FCF-1781-00B8750F3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696" y="933117"/>
            <a:ext cx="5571236" cy="563815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A13B317-71A9-2640-C061-F12DAEC1A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1763" y="91440"/>
            <a:ext cx="6250363" cy="6537956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0B0A37BF-C7CC-1673-9A34-7A6D33EE8B8D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>
            <a:extLst>
              <a:ext uri="{FF2B5EF4-FFF2-40B4-BE49-F238E27FC236}">
                <a16:creationId xmlns:a16="http://schemas.microsoft.com/office/drawing/2014/main" id="{44860D3E-8974-F702-471B-52B3EABCA537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Google Shape;116;p3">
            <a:extLst>
              <a:ext uri="{FF2B5EF4-FFF2-40B4-BE49-F238E27FC236}">
                <a16:creationId xmlns:a16="http://schemas.microsoft.com/office/drawing/2014/main" id="{4C2B5147-EB6D-3770-D140-96BE402E49D9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448953F2-66FB-77A2-A56D-CEEE438A6E8C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13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ASN Connectivity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2800" b="0" u="none" strike="noStrike">
              <a:solidFill>
                <a:schemeClr val="dk1"/>
              </a:solidFill>
              <a:effectLst/>
              <a:uFillTx/>
              <a:latin typeface="Lato"/>
              <a:ea typeface="Lato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04B242-BABA-0B8A-CB93-7840C7CD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0" y="1823376"/>
            <a:ext cx="11895313" cy="37634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0A5C3D7-AF26-7BC5-9B70-ACBA785E9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0" y="1823376"/>
            <a:ext cx="11895313" cy="37634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0DF2306-E073-63DC-5624-6B4369F20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0" y="1271136"/>
            <a:ext cx="11905993" cy="48116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01C1462-E725-EF7A-9DD1-76E88020A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8199" y="1323000"/>
            <a:ext cx="12857717" cy="468173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12AB0C4-61F7-6264-2D89-CC5CC900D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647" y="1156277"/>
            <a:ext cx="12192000" cy="468923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F6BEE08-8A98-E8AD-B1EE-44EFC5F20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864" y="34878"/>
            <a:ext cx="10336303" cy="619952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9666DD7-0693-5B30-7D5E-4A1BAD425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823" y="48601"/>
            <a:ext cx="10149810" cy="6278132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42884596-9F90-615B-6ED6-66A8AD4B8818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4393E94E-0BFD-47C9-4D65-01B87CFD236F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DFDF79E9-B7F6-E48F-7112-49ED08243E99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6C14F46F-6246-03E7-20E3-CF011E93DE84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14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New Feature Highlights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80715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Our blog describes other improvements and changes 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Or follow us on social media!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4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2"/>
              </a:rPr>
              <a:t>https://www.facebook.com/peeringdb/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4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3"/>
              </a:rPr>
              <a:t>https://www.linkedin.com/company/peeringdb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400" b="0" u="sng" strike="noStrike" dirty="0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4"/>
              </a:rPr>
              <a:t>@PeeringDB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Google Shape;517;p30"/>
          <p:cNvPicPr/>
          <p:nvPr/>
        </p:nvPicPr>
        <p:blipFill>
          <a:blip r:embed="rId5"/>
          <a:stretch/>
        </p:blipFill>
        <p:spPr>
          <a:xfrm>
            <a:off x="463320" y="3335400"/>
            <a:ext cx="36540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Google Shape;520;p30" descr="Icon&#10;&#10;Description automatically generated"/>
          <p:cNvPicPr/>
          <p:nvPr/>
        </p:nvPicPr>
        <p:blipFill>
          <a:blip r:embed="rId6"/>
          <a:stretch/>
        </p:blipFill>
        <p:spPr>
          <a:xfrm>
            <a:off x="463320" y="2917440"/>
            <a:ext cx="36540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Picture 7" descr="A black and grey x&#10;&#10;Description automatically generated"/>
          <p:cNvPicPr/>
          <p:nvPr/>
        </p:nvPicPr>
        <p:blipFill>
          <a:blip r:embed="rId7"/>
          <a:stretch/>
        </p:blipFill>
        <p:spPr>
          <a:xfrm>
            <a:off x="452880" y="3747960"/>
            <a:ext cx="35676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CD8828-9A5F-6E66-CEF4-5652B6A67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8411" y="-711628"/>
            <a:ext cx="3165231" cy="7038360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1E71F187-E246-DBBC-E504-E576FE238D7E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>
            <a:extLst>
              <a:ext uri="{FF2B5EF4-FFF2-40B4-BE49-F238E27FC236}">
                <a16:creationId xmlns:a16="http://schemas.microsoft.com/office/drawing/2014/main" id="{9BB26D8E-150B-258A-C981-8CD295908129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Google Shape;116;p3">
            <a:extLst>
              <a:ext uri="{FF2B5EF4-FFF2-40B4-BE49-F238E27FC236}">
                <a16:creationId xmlns:a16="http://schemas.microsoft.com/office/drawing/2014/main" id="{EFF66B25-6ECB-5CB6-283B-8D0B88432AEE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>
            <a:extLst>
              <a:ext uri="{FF2B5EF4-FFF2-40B4-BE49-F238E27FC236}">
                <a16:creationId xmlns:a16="http://schemas.microsoft.com/office/drawing/2014/main" id="{5388B091-FA8F-C435-46D8-F207E68B0267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15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Website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593820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7632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Better support for wide screens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7632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Better support for mobile users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7632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No radical change, no need to relearn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7632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Deployed new design to PeeringDB volunteers and iterating based on feedback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808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1-in-5 users will be opted in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They can opt-out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80880">
              <a:lnSpc>
                <a:spcPct val="90000"/>
              </a:lnSpc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Version control is next to dark mode control in profile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4" name="Google Shape;162;g3777200bd77_0_2"/>
          <p:cNvPicPr/>
          <p:nvPr/>
        </p:nvPicPr>
        <p:blipFill>
          <a:blip r:embed="rId2"/>
          <a:stretch/>
        </p:blipFill>
        <p:spPr>
          <a:xfrm>
            <a:off x="5932080" y="1671480"/>
            <a:ext cx="5790600" cy="3257280"/>
          </a:xfrm>
          <a:prstGeom prst="rect">
            <a:avLst/>
          </a:prstGeom>
          <a:noFill/>
          <a:ln w="0">
            <a:noFill/>
          </a:ln>
          <a:effectLst>
            <a:outerShdw blurRad="57240" dist="1908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7E4BA792-D993-B09D-7CA2-88B32532F4CD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DF16BDA4-B05E-C96B-6CC4-7CA4D7CCE1A5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78318D2E-8558-D98C-3BD5-C375931FB79A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287B476D-7DCE-BFF5-DB84-5E0DE98BEE57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16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it-IT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GitHub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2800" b="0" u="none" strike="noStrike">
              <a:solidFill>
                <a:schemeClr val="dk1"/>
              </a:solidFill>
              <a:effectLst/>
              <a:uFillTx/>
              <a:latin typeface="Lato"/>
              <a:ea typeface="Lato"/>
            </a:endParaRPr>
          </a:p>
        </p:txBody>
      </p:sp>
      <p:pic>
        <p:nvPicPr>
          <p:cNvPr id="151" name="Immagine 4"/>
          <p:cNvPicPr/>
          <p:nvPr/>
        </p:nvPicPr>
        <p:blipFill>
          <a:blip r:embed="rId2"/>
          <a:stretch/>
        </p:blipFill>
        <p:spPr>
          <a:xfrm>
            <a:off x="1270800" y="1388880"/>
            <a:ext cx="10096920" cy="476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80A76CC7-7227-788D-F004-A5215783DD90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1AFDEEE5-B733-80F1-E958-566F859307CD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16E5CF8A-975F-8C3F-C434-2C7BCD71C0F9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7075237A-99B4-A355-5710-819BB66AF674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17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/>
          </p:nvPr>
        </p:nvSpPr>
        <p:spPr>
          <a:xfrm>
            <a:off x="163080" y="1319040"/>
            <a:ext cx="57225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Announce list: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2"/>
              </a:rPr>
              <a:t>http://lists.peeringdb.com/cgi-bin/mailman/listinfo/pdb-announce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Governance list: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3"/>
              </a:rPr>
              <a:t>http://lists.peeringdb.com/cgi-bin/mailman/listinfo/pdb-gov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Technical list: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4"/>
              </a:rPr>
              <a:t>http://lists.peeringdb.com/cgi-bin/mailman/listinfo/pdb-tech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User Discuss list: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5"/>
              </a:rPr>
              <a:t>http://lists.peeringdb.com/cgi-bin/mailman/listinfo/user-discuss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Docs, presentations, guides, tools: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6"/>
              </a:rPr>
              <a:t>http://docs.peeringdb.com/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22440" y="1326960"/>
            <a:ext cx="6074280" cy="4756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Board and Officers: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7"/>
              </a:rPr>
              <a:t>stewards@lists.peeringdb.com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Admins: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8"/>
              </a:rPr>
              <a:t>support@peeringdb.com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Presentation requests: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9"/>
              </a:rPr>
              <a:t>outreachcom@lists.peeringdb.com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Uptime status: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0"/>
              </a:rPr>
              <a:t>http://status.peeringdb.com/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Bugs and feature requests: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1"/>
              </a:rPr>
              <a:t>https://github.com/peeringdb/peeringdb/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Social media: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2"/>
              </a:rPr>
              <a:t>https://www.facebook.com/peeringdb/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3"/>
              </a:rPr>
              <a:t>https://www.linkedin.com/company/peeringdb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4"/>
              </a:rPr>
              <a:t>@PeeringDB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1F1F1"/>
              </a:buClr>
              <a:buFont typeface="Arial"/>
              <a:buChar char="•"/>
            </a:pP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15"/>
              </a:rPr>
              <a:t>https://www.youtube.com/channel/UCOrYWUg-dbL9UTFV_Lry6Wg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Information and Resources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2" name="Google Shape;183;p30"/>
          <p:cNvPicPr/>
          <p:nvPr/>
        </p:nvPicPr>
        <p:blipFill>
          <a:blip r:embed="rId16"/>
          <a:stretch/>
        </p:blipFill>
        <p:spPr>
          <a:xfrm>
            <a:off x="5896440" y="3233520"/>
            <a:ext cx="365400" cy="3654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</p:pic>
      <p:pic>
        <p:nvPicPr>
          <p:cNvPr id="223" name="Google Shape;184;p30"/>
          <p:cNvPicPr/>
          <p:nvPr/>
        </p:nvPicPr>
        <p:blipFill>
          <a:blip r:embed="rId17"/>
          <a:stretch/>
        </p:blipFill>
        <p:spPr>
          <a:xfrm>
            <a:off x="5896440" y="4722120"/>
            <a:ext cx="36540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4" name="Google Shape;185;p30" descr="Icon&#10;&#10;Description automatically generated"/>
          <p:cNvPicPr/>
          <p:nvPr/>
        </p:nvPicPr>
        <p:blipFill>
          <a:blip r:embed="rId18"/>
          <a:stretch/>
        </p:blipFill>
        <p:spPr>
          <a:xfrm>
            <a:off x="5896440" y="4304160"/>
            <a:ext cx="36540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5" name="Google Shape;186;p30" descr="A black and grey x&#10;&#10;Description automatically generated"/>
          <p:cNvPicPr/>
          <p:nvPr/>
        </p:nvPicPr>
        <p:blipFill>
          <a:blip r:embed="rId19"/>
          <a:stretch/>
        </p:blipFill>
        <p:spPr>
          <a:xfrm>
            <a:off x="5885640" y="5134680"/>
            <a:ext cx="356760" cy="36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6" name="Google Shape;187;p30" descr="A white play button with a black background&#10;&#10;Description automatically generated"/>
          <p:cNvPicPr/>
          <p:nvPr/>
        </p:nvPicPr>
        <p:blipFill>
          <a:blip r:embed="rId20"/>
          <a:stretch/>
        </p:blipFill>
        <p:spPr>
          <a:xfrm>
            <a:off x="5896440" y="5552640"/>
            <a:ext cx="365400" cy="36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3A8307FF-C71E-27A8-29EA-BB0DB41F02FB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D561C7EC-2F08-4FCB-FC58-9FA58C83CCCB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760C1CFC-5FFE-6C54-035E-9F15276ED031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825781CF-5264-8736-E739-5E553029080C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18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de-DE" sz="4400" b="0" u="none" strike="noStrike" dirty="0" err="1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PeeringDB</a:t>
            </a:r>
            <a:r>
              <a:rPr lang="de-DE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 in </a:t>
            </a:r>
            <a:r>
              <a:rPr lang="de-DE" sz="4400" b="0" u="none" strike="noStrike" dirty="0" err="1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Greece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47" name="Table 3"/>
          <p:cNvGraphicFramePr/>
          <p:nvPr>
            <p:extLst>
              <p:ext uri="{D42A27DB-BD31-4B8C-83A1-F6EECF244321}">
                <p14:modId xmlns:p14="http://schemas.microsoft.com/office/powerpoint/2010/main" val="505967383"/>
              </p:ext>
            </p:extLst>
          </p:nvPr>
        </p:nvGraphicFramePr>
        <p:xfrm>
          <a:off x="163080" y="1269720"/>
          <a:ext cx="11863800" cy="2923200"/>
        </p:xfrm>
        <a:graphic>
          <a:graphicData uri="http://schemas.openxmlformats.org/drawingml/2006/table">
            <a:tbl>
              <a:tblPr/>
              <a:tblGrid>
                <a:gridCol w="70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8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8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22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5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53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721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3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CC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IXP/OP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Colo/OP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TLASN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PDB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RIR</a:t>
                      </a:r>
                      <a:endParaRPr lang="it-IT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Routed</a:t>
                      </a:r>
                      <a:endParaRPr lang="it-IT" sz="18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2023</a:t>
                      </a:r>
                      <a:endParaRPr lang="it-IT" sz="18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5/4</a:t>
                      </a:r>
                      <a:endParaRPr lang="it-IT" sz="18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77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42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10/7</a:t>
                      </a:r>
                      <a:endParaRPr lang="it-IT" sz="18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73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41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102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50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60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228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//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8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2024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6/5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98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53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10/7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86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47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124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58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79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241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213</a:t>
                      </a:r>
                    </a:p>
                  </a:txBody>
                  <a:tcPr marL="4763" marR="4763" marT="4763" marB="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2025</a:t>
                      </a:r>
                      <a:endParaRPr lang="it-IT" sz="1800" b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8/7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112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66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dirty="0"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10/7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101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57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141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73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96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256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</a:rPr>
                        <a:t>226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8" name="TextBox 4"/>
          <p:cNvSpPr/>
          <p:nvPr/>
        </p:nvSpPr>
        <p:spPr>
          <a:xfrm>
            <a:off x="0" y="4648320"/>
            <a:ext cx="7293240" cy="170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CC: Country Code			IXP: Internet Exchange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OP: Operator			ASN: 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Autonomous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System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LASN: 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Local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ASN			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Colo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: 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Colocation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TASN: Total ASN (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IXP+Colo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)		TLASN: Total 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Local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 ASN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PDB: </a:t>
            </a: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PeeringDB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			RIR: Regional Internet Registry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500" b="1" u="none" strike="noStrike" dirty="0" err="1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Routed</a:t>
            </a:r>
            <a:r>
              <a:rPr lang="de-DE" sz="1500" b="1" u="none" strike="noStrike" dirty="0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: in DMZ</a:t>
            </a: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87869E32-BDC4-47B5-200E-26A06317ECF8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9B434C98-230B-EF2F-21D4-4FD1CD3CFE75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28BC1A27-4D25-CF7E-BDAD-FA85D74B689F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1E5637A7-8FF4-88AC-B823-6BBA8D7D67D2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19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What is </a:t>
            </a:r>
            <a:r>
              <a:rPr lang="en-US" sz="4400" b="0" u="none" strike="noStrike" dirty="0" err="1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PeeringDB</a:t>
            </a: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?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157680" y="3090600"/>
            <a:ext cx="8754480" cy="2996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 PeeringDB record makes it easy for people to find you, and helps you establish peering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If you aren’t registered in PeeringDB, you can register at </a:t>
            </a:r>
            <a:r>
              <a:rPr lang="en-US" sz="24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3"/>
              </a:rPr>
              <a:t>https://www.peeringdb.com/register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We use basic verification for new accounts and require current Whois information, so please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Update and maintain your Whois information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Register from an email address associated with your ASN /company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8" name="Google Shape;117;p3"/>
          <p:cNvGrpSpPr/>
          <p:nvPr/>
        </p:nvGrpSpPr>
        <p:grpSpPr>
          <a:xfrm>
            <a:off x="9077760" y="3337200"/>
            <a:ext cx="2765520" cy="2399400"/>
            <a:chOff x="9077760" y="3337200"/>
            <a:chExt cx="2765520" cy="2399400"/>
          </a:xfrm>
        </p:grpSpPr>
        <p:sp>
          <p:nvSpPr>
            <p:cNvPr id="49" name="Google Shape;118;p3"/>
            <p:cNvSpPr/>
            <p:nvPr/>
          </p:nvSpPr>
          <p:spPr>
            <a:xfrm flipH="1">
              <a:off x="9077400" y="4410000"/>
              <a:ext cx="1801800" cy="132660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>
              <a:solidFill>
                <a:srgbClr val="33744A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it-IT" sz="1800" b="0" u="none" strike="noStrike">
                <a:solidFill>
                  <a:schemeClr val="lt1"/>
                </a:solidFill>
                <a:effectLst/>
                <a:uFillTx/>
                <a:latin typeface="Lato"/>
                <a:ea typeface="Lato"/>
              </a:endParaRPr>
            </a:p>
          </p:txBody>
        </p:sp>
        <p:sp>
          <p:nvSpPr>
            <p:cNvPr id="50" name="Google Shape;119;p3"/>
            <p:cNvSpPr/>
            <p:nvPr/>
          </p:nvSpPr>
          <p:spPr>
            <a:xfrm>
              <a:off x="10158480" y="3337200"/>
              <a:ext cx="1684800" cy="1735560"/>
            </a:xfrm>
            <a:prstGeom prst="wedgeRoundRectCallout">
              <a:avLst>
                <a:gd name="adj1" fmla="val -20833"/>
                <a:gd name="adj2" fmla="val 62500"/>
                <a:gd name="adj3" fmla="val 0"/>
              </a:avLst>
            </a:prstGeom>
            <a:solidFill>
              <a:schemeClr val="lt1"/>
            </a:solidFill>
            <a:ln w="88900">
              <a:solidFill>
                <a:srgbClr val="33744A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13800" b="1" u="none" strike="noStrike">
                  <a:solidFill>
                    <a:schemeClr val="dk1"/>
                  </a:solidFill>
                  <a:effectLst/>
                  <a:uFillTx/>
                  <a:latin typeface="Lato"/>
                  <a:ea typeface="Lato"/>
                </a:rPr>
                <a:t>?</a:t>
              </a:r>
              <a:endParaRPr lang="it-IT" sz="13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1" name="Google Shape;120;p3"/>
            <p:cNvSpPr/>
            <p:nvPr/>
          </p:nvSpPr>
          <p:spPr>
            <a:xfrm>
              <a:off x="9340200" y="4087080"/>
              <a:ext cx="1028520" cy="1569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9600" b="0" u="none" strike="noStrike">
                  <a:solidFill>
                    <a:schemeClr val="dk1"/>
                  </a:solidFill>
                  <a:effectLst/>
                  <a:uFillTx/>
                  <a:latin typeface="Lato"/>
                  <a:ea typeface="Lato"/>
                </a:rPr>
                <a:t>…</a:t>
              </a:r>
              <a:endParaRPr lang="it-IT" sz="96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52" name="Google Shape;121;p3"/>
          <p:cNvSpPr/>
          <p:nvPr/>
        </p:nvSpPr>
        <p:spPr>
          <a:xfrm>
            <a:off x="365760" y="1211400"/>
            <a:ext cx="11369880" cy="181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accent1"/>
                </a:solidFill>
                <a:effectLst/>
                <a:uFillTx/>
                <a:latin typeface="Lato"/>
                <a:ea typeface="Lato"/>
              </a:rPr>
              <a:t>Mission statement: </a:t>
            </a: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“PeeringDB, a nonprofit member-based organization, facilitates the exchange of user maintained interconnection related information, primarily for Peering Coordinators and Internet Exchange, Facility, and Network Operators.”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 idx="18"/>
          </p:nvPr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 dirty="0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2025-12-12</a:t>
            </a:r>
            <a:endParaRPr lang="it-IT" sz="1200" b="0" u="none" strike="noStrike" dirty="0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ftr" idx="19"/>
          </p:nvPr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 dirty="0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GRNOG19 – Athens (Greece)</a:t>
            </a:r>
            <a:endParaRPr lang="it-IT" sz="1200" b="0" u="none" strike="noStrike" dirty="0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Google Shape;116;p3"/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sldNum" idx="20"/>
          </p:nvPr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3E88FD8-0580-4474-BDF4-86563CE550B6}" type="slidenum"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2</a:t>
            </a:fld>
            <a:endParaRPr lang="it-I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41F5C-CA29-C36C-C454-F56BE7D6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91440"/>
            <a:ext cx="12124887" cy="1005840"/>
          </a:xfrm>
        </p:spPr>
        <p:txBody>
          <a:bodyPr>
            <a:noAutofit/>
          </a:bodyPr>
          <a:lstStyle/>
          <a:p>
            <a:r>
              <a:rPr lang="de-DE" sz="37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Greece</a:t>
            </a:r>
            <a:r>
              <a:rPr lang="de-DE" sz="37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and </a:t>
            </a:r>
            <a:r>
              <a:rPr lang="de-DE" sz="37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its</a:t>
            </a:r>
            <a:r>
              <a:rPr lang="de-DE" sz="37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de-DE" sz="37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bordering</a:t>
            </a:r>
            <a:r>
              <a:rPr lang="de-DE" sz="37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countries </a:t>
            </a:r>
            <a:r>
              <a:rPr lang="de-DE" sz="370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from</a:t>
            </a:r>
            <a:r>
              <a:rPr lang="de-DE" sz="37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PeeringDB POV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40128D-2213-D15C-DD6A-BA1FEB0FDB6E}"/>
              </a:ext>
            </a:extLst>
          </p:cNvPr>
          <p:cNvSpPr txBox="1"/>
          <p:nvPr/>
        </p:nvSpPr>
        <p:spPr>
          <a:xfrm>
            <a:off x="506294" y="5710866"/>
            <a:ext cx="11497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LASN: </a:t>
            </a:r>
            <a:r>
              <a:rPr lang="de-DE" sz="2000" b="1" dirty="0" err="1"/>
              <a:t>Local</a:t>
            </a:r>
            <a:r>
              <a:rPr lang="de-DE" sz="2000" b="1" dirty="0"/>
              <a:t> ASN, </a:t>
            </a:r>
            <a:r>
              <a:rPr lang="de-DE" sz="2000" b="1" dirty="0" err="1"/>
              <a:t>ie</a:t>
            </a:r>
            <a:r>
              <a:rPr lang="de-DE" sz="2000" b="1" dirty="0"/>
              <a:t>. ASN in CC    TASN: Total ASN (IXP + </a:t>
            </a:r>
            <a:r>
              <a:rPr lang="de-DE" sz="2000" b="1" dirty="0" err="1"/>
              <a:t>Colo</a:t>
            </a:r>
            <a:r>
              <a:rPr lang="de-DE" sz="2000" b="1" dirty="0"/>
              <a:t>)   TLASN: Total </a:t>
            </a:r>
            <a:r>
              <a:rPr lang="de-DE" sz="2000" b="1" dirty="0" err="1"/>
              <a:t>Local</a:t>
            </a:r>
            <a:r>
              <a:rPr lang="de-DE" sz="2000" b="1" dirty="0"/>
              <a:t> ASN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C792AA5-258B-0696-1454-73D2E3EA0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801408"/>
              </p:ext>
            </p:extLst>
          </p:nvPr>
        </p:nvGraphicFramePr>
        <p:xfrm>
          <a:off x="199348" y="1376102"/>
          <a:ext cx="11729146" cy="4025506"/>
        </p:xfrm>
        <a:graphic>
          <a:graphicData uri="http://schemas.openxmlformats.org/drawingml/2006/table">
            <a:tbl>
              <a:tblPr firstRow="1" bandRow="1"/>
              <a:tblGrid>
                <a:gridCol w="682101">
                  <a:extLst>
                    <a:ext uri="{9D8B030D-6E8A-4147-A177-3AD203B41FA5}">
                      <a16:colId xmlns:a16="http://schemas.microsoft.com/office/drawing/2014/main" val="1846764495"/>
                    </a:ext>
                  </a:extLst>
                </a:gridCol>
                <a:gridCol w="980302">
                  <a:extLst>
                    <a:ext uri="{9D8B030D-6E8A-4147-A177-3AD203B41FA5}">
                      <a16:colId xmlns:a16="http://schemas.microsoft.com/office/drawing/2014/main" val="3240916600"/>
                    </a:ext>
                  </a:extLst>
                </a:gridCol>
                <a:gridCol w="675503">
                  <a:extLst>
                    <a:ext uri="{9D8B030D-6E8A-4147-A177-3AD203B41FA5}">
                      <a16:colId xmlns:a16="http://schemas.microsoft.com/office/drawing/2014/main" val="1380443357"/>
                    </a:ext>
                  </a:extLst>
                </a:gridCol>
                <a:gridCol w="807308">
                  <a:extLst>
                    <a:ext uri="{9D8B030D-6E8A-4147-A177-3AD203B41FA5}">
                      <a16:colId xmlns:a16="http://schemas.microsoft.com/office/drawing/2014/main" val="2211512279"/>
                    </a:ext>
                  </a:extLst>
                </a:gridCol>
                <a:gridCol w="1103870">
                  <a:extLst>
                    <a:ext uri="{9D8B030D-6E8A-4147-A177-3AD203B41FA5}">
                      <a16:colId xmlns:a16="http://schemas.microsoft.com/office/drawing/2014/main" val="3729217587"/>
                    </a:ext>
                  </a:extLst>
                </a:gridCol>
                <a:gridCol w="774357">
                  <a:extLst>
                    <a:ext uri="{9D8B030D-6E8A-4147-A177-3AD203B41FA5}">
                      <a16:colId xmlns:a16="http://schemas.microsoft.com/office/drawing/2014/main" val="1754590607"/>
                    </a:ext>
                  </a:extLst>
                </a:gridCol>
                <a:gridCol w="873211">
                  <a:extLst>
                    <a:ext uri="{9D8B030D-6E8A-4147-A177-3AD203B41FA5}">
                      <a16:colId xmlns:a16="http://schemas.microsoft.com/office/drawing/2014/main" val="4075645918"/>
                    </a:ext>
                  </a:extLst>
                </a:gridCol>
                <a:gridCol w="1029730">
                  <a:extLst>
                    <a:ext uri="{9D8B030D-6E8A-4147-A177-3AD203B41FA5}">
                      <a16:colId xmlns:a16="http://schemas.microsoft.com/office/drawing/2014/main" val="1529770764"/>
                    </a:ext>
                  </a:extLst>
                </a:gridCol>
                <a:gridCol w="1193796">
                  <a:extLst>
                    <a:ext uri="{9D8B030D-6E8A-4147-A177-3AD203B41FA5}">
                      <a16:colId xmlns:a16="http://schemas.microsoft.com/office/drawing/2014/main" val="3854807245"/>
                    </a:ext>
                  </a:extLst>
                </a:gridCol>
                <a:gridCol w="902242">
                  <a:extLst>
                    <a:ext uri="{9D8B030D-6E8A-4147-A177-3AD203B41FA5}">
                      <a16:colId xmlns:a16="http://schemas.microsoft.com/office/drawing/2014/main" val="3978481895"/>
                    </a:ext>
                  </a:extLst>
                </a:gridCol>
                <a:gridCol w="902242">
                  <a:extLst>
                    <a:ext uri="{9D8B030D-6E8A-4147-A177-3AD203B41FA5}">
                      <a16:colId xmlns:a16="http://schemas.microsoft.com/office/drawing/2014/main" val="1140052972"/>
                    </a:ext>
                  </a:extLst>
                </a:gridCol>
                <a:gridCol w="902242">
                  <a:extLst>
                    <a:ext uri="{9D8B030D-6E8A-4147-A177-3AD203B41FA5}">
                      <a16:colId xmlns:a16="http://schemas.microsoft.com/office/drawing/2014/main" val="3929199523"/>
                    </a:ext>
                  </a:extLst>
                </a:gridCol>
                <a:gridCol w="902242">
                  <a:extLst>
                    <a:ext uri="{9D8B030D-6E8A-4147-A177-3AD203B41FA5}">
                      <a16:colId xmlns:a16="http://schemas.microsoft.com/office/drawing/2014/main" val="854571159"/>
                    </a:ext>
                  </a:extLst>
                </a:gridCol>
              </a:tblGrid>
              <a:tr h="255251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IXP/OP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err="1">
                          <a:effectLst/>
                          <a:latin typeface="Liberation Sans" panose="020B0604020202020204" pitchFamily="34" charset="0"/>
                        </a:rPr>
                        <a:t>Colo</a:t>
                      </a:r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/OP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>
                          <a:effectLst/>
                          <a:latin typeface="Liberation Sans" panose="020B0604020202020204" pitchFamily="34" charset="0"/>
                        </a:rPr>
                        <a:t>TASN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TLASN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PDB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RIR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err="1">
                          <a:effectLst/>
                          <a:latin typeface="Liberation Sans" panose="020B0604020202020204" pitchFamily="34" charset="0"/>
                        </a:rPr>
                        <a:t>Rtd</a:t>
                      </a:r>
                      <a:endParaRPr lang="de-DE" sz="1800" b="1" dirty="0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>
                          <a:effectLst/>
                          <a:latin typeface="Liberation Sans" panose="020B0604020202020204" pitchFamily="34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27239"/>
                  </a:ext>
                </a:extLst>
              </a:tr>
              <a:tr h="359668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2024</a:t>
                      </a:r>
                      <a:r>
                        <a:rPr lang="it-IT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 </a:t>
                      </a:r>
                      <a:r>
                        <a:rPr lang="it-IT" sz="1800" b="1" i="0" u="none" strike="noStrike" dirty="0">
                          <a:solidFill>
                            <a:srgbClr val="212121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- </a:t>
                      </a:r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2025</a:t>
                      </a:r>
                      <a:endParaRPr lang="it-IT" sz="1800" b="1" i="0" u="none" strike="noStrike" dirty="0">
                        <a:solidFill>
                          <a:srgbClr val="C88800"/>
                        </a:solidFill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 dirty="0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 dirty="0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 dirty="0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it-IT" sz="1800" b="1" i="0" u="none" strike="noStrike" dirty="0"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/>
                </a:tc>
                <a:tc hMerge="1">
                  <a:txBody>
                    <a:bodyPr/>
                    <a:lstStyle/>
                    <a:p>
                      <a:pPr algn="r"/>
                      <a:endParaRPr lang="de-DE" sz="1800" b="1" dirty="0">
                        <a:solidFill>
                          <a:srgbClr val="FF0000"/>
                        </a:solidFill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5593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AL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1/1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6/6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42</a:t>
                      </a:r>
                      <a:endParaRPr lang="it-IT" sz="1800" b="1" i="0" u="none" strike="noStrike" dirty="0">
                        <a:solidFill>
                          <a:srgbClr val="004F88"/>
                        </a:solidFill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114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32.8%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810807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AL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1/1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6/6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38.8%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03196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BG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7/7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29/14</a:t>
                      </a:r>
                      <a:endParaRPr lang="it-IT" sz="1800" b="1" i="0" u="none" strike="noStrike" dirty="0">
                        <a:solidFill>
                          <a:srgbClr val="004F88"/>
                        </a:solidFill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201</a:t>
                      </a:r>
                      <a:endParaRPr lang="it-IT" sz="1800" b="1" i="0" u="none" strike="noStrike" dirty="0">
                        <a:solidFill>
                          <a:srgbClr val="004F88"/>
                        </a:solidFill>
                        <a:effectLst/>
                        <a:latin typeface="Liberation Sans" panose="020B0604020202020204" charset="0"/>
                        <a:cs typeface="Liberation Sans" panose="020B060402020202020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302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149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659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20.4%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582635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BG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7/7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242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30/15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217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334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110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157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738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670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21.3%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02494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GR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6/5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10/7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124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241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213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32.8%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452132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GR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8/7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112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10/7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141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73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256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226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37.5%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256620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MK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1/1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5/3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4F88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21.2%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500754"/>
                  </a:ext>
                </a:extLst>
              </a:tr>
              <a:tr h="373998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MK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1/1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5/3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68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60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25.0%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00532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TR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4/4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91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44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48/37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170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202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113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237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1032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FA8606"/>
                          </a:solidFill>
                          <a:effectLst/>
                          <a:latin typeface="Liberation Sans" panose="020B0604020202020204" charset="0"/>
                          <a:cs typeface="Liberation Sans" panose="020B0604020202020204" charset="0"/>
                        </a:rPr>
                        <a:t>809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Liberation Sans" panose="020B0604020202020204" pitchFamily="34" charset="0"/>
                        </a:rPr>
                        <a:t>23.0%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017907"/>
                  </a:ext>
                </a:extLst>
              </a:tr>
            </a:tbl>
          </a:graphicData>
        </a:graphic>
      </p:graphicFrame>
      <p:sp>
        <p:nvSpPr>
          <p:cNvPr id="10" name="PlaceHolder 3">
            <a:extLst>
              <a:ext uri="{FF2B5EF4-FFF2-40B4-BE49-F238E27FC236}">
                <a16:creationId xmlns:a16="http://schemas.microsoft.com/office/drawing/2014/main" id="{F2787935-4AB4-81F6-FEC3-A19415D08286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4">
            <a:extLst>
              <a:ext uri="{FF2B5EF4-FFF2-40B4-BE49-F238E27FC236}">
                <a16:creationId xmlns:a16="http://schemas.microsoft.com/office/drawing/2014/main" id="{86BCFA85-3AFD-5645-FDCC-8F333E362FF1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Google Shape;116;p3">
            <a:extLst>
              <a:ext uri="{FF2B5EF4-FFF2-40B4-BE49-F238E27FC236}">
                <a16:creationId xmlns:a16="http://schemas.microsoft.com/office/drawing/2014/main" id="{8EDE09AF-BF65-96D7-1253-A58B7DD293F2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5">
            <a:extLst>
              <a:ext uri="{FF2B5EF4-FFF2-40B4-BE49-F238E27FC236}">
                <a16:creationId xmlns:a16="http://schemas.microsoft.com/office/drawing/2014/main" id="{6997B626-A5AC-0392-7E46-A149A7953F53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20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678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/>
          <p:cNvGraphicFramePr>
            <a:graphicFrameLocks noGrp="1" noDrilldown="1" noChangeAspect="1" noMove="1" noResize="1"/>
          </p:cNvGraphicFramePr>
          <p:nvPr/>
        </p:nvGraphicFramePr>
        <p:xfrm>
          <a:off x="2820" y="1199016"/>
          <a:ext cx="12189179" cy="5050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1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7958"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1539">
                <a:tc>
                  <a:txBody>
                    <a:bodyPr/>
                    <a:lstStyle/>
                    <a:p>
                      <a:pPr algn="l"/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1052">
                <a:tc>
                  <a:txBody>
                    <a:bodyPr/>
                    <a:lstStyle/>
                    <a:p>
                      <a:pPr algn="l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l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1" y="257466"/>
            <a:ext cx="11866179" cy="83981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Thank you to our sponsors!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DACC3C0-97A1-4FCF-9229-A0E18EA49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44" y="1296852"/>
            <a:ext cx="3422316" cy="73152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52328E9-55AF-4CBA-A6B3-AE1F29AB4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0" y="1296852"/>
            <a:ext cx="2424252" cy="731520"/>
          </a:xfrm>
          <a:prstGeom prst="rect">
            <a:avLst/>
          </a:prstGeom>
        </p:spPr>
      </p:pic>
      <p:pic>
        <p:nvPicPr>
          <p:cNvPr id="48" name="Picture 2" descr="https://www.peeringdb.com/media/logos/LACNIC.png">
            <a:extLst>
              <a:ext uri="{FF2B5EF4-FFF2-40B4-BE49-F238E27FC236}">
                <a16:creationId xmlns:a16="http://schemas.microsoft.com/office/drawing/2014/main" id="{783BF82A-C021-4AA9-BAAB-D8353184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436" y="5479727"/>
            <a:ext cx="510921" cy="2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1DA0E9C-C4DD-4A7E-96FE-2A1127CD02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143" y="5479727"/>
            <a:ext cx="260032" cy="2743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F890B7-3661-4E62-AC39-055D3126AD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6" y="4520885"/>
            <a:ext cx="947884" cy="365760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4B839CC-7853-4AE2-8E24-BF60E882BE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45" y="5479727"/>
            <a:ext cx="1686064" cy="27432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E8F16B1-8A9D-4F9B-8022-73C4868A39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24" y="5874769"/>
            <a:ext cx="1193800" cy="274320"/>
          </a:xfrm>
          <a:prstGeom prst="rect">
            <a:avLst/>
          </a:prstGeom>
        </p:spPr>
      </p:pic>
      <p:pic>
        <p:nvPicPr>
          <p:cNvPr id="31" name="Picture 30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0F7E5497-FA19-42EC-97FE-8F29E95959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874769"/>
            <a:ext cx="1117315" cy="27432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7727EF7-A8FA-4C1F-BC66-149ED250F2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06" y="5479727"/>
            <a:ext cx="1073767" cy="274320"/>
          </a:xfrm>
          <a:prstGeom prst="rect">
            <a:avLst/>
          </a:prstGeom>
        </p:spPr>
      </p:pic>
      <p:pic>
        <p:nvPicPr>
          <p:cNvPr id="32" name="Picture 5" descr="Amsterdam Internet Exchange BV">
            <a:extLst>
              <a:ext uri="{FF2B5EF4-FFF2-40B4-BE49-F238E27FC236}">
                <a16:creationId xmlns:a16="http://schemas.microsoft.com/office/drawing/2014/main" id="{C794EACA-AFF5-F486-B527-1218FD35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0" y="3621233"/>
            <a:ext cx="423463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52498EAA-2AA8-0E20-1C5E-03663532C6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02" y="3621233"/>
            <a:ext cx="991616" cy="365760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61B26254-CC81-165F-C947-2281015895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85" y="4074581"/>
            <a:ext cx="1506839" cy="3657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8AF8FB-6D94-85E0-2F3A-1EC3027B6F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68" y="4074581"/>
            <a:ext cx="1097280" cy="365760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8C51F32D-5BBC-249B-1EFA-C3D0E26D39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45" y="4074581"/>
            <a:ext cx="820120" cy="365760"/>
          </a:xfrm>
          <a:prstGeom prst="rect">
            <a:avLst/>
          </a:prstGeom>
        </p:spPr>
      </p:pic>
      <p:pic>
        <p:nvPicPr>
          <p:cNvPr id="16" name="Picture 15" descr="A picture containing font, graphics, screenshot, logo&#10;&#10;Description automatically generated">
            <a:extLst>
              <a:ext uri="{FF2B5EF4-FFF2-40B4-BE49-F238E27FC236}">
                <a16:creationId xmlns:a16="http://schemas.microsoft.com/office/drawing/2014/main" id="{E4EB5199-4BAC-C1CE-85CC-00DFEEF259B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74" y="5479727"/>
            <a:ext cx="1378492" cy="274320"/>
          </a:xfrm>
          <a:prstGeom prst="rect">
            <a:avLst/>
          </a:prstGeom>
        </p:spPr>
      </p:pic>
      <p:pic>
        <p:nvPicPr>
          <p:cNvPr id="19" name="Picture 18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570D316D-AD26-E2B3-6A92-B60A4C6D05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42" y="5874769"/>
            <a:ext cx="1038352" cy="274320"/>
          </a:xfrm>
          <a:prstGeom prst="rect">
            <a:avLst/>
          </a:prstGeom>
        </p:spPr>
      </p:pic>
      <p:pic>
        <p:nvPicPr>
          <p:cNvPr id="23" name="Picture 22" descr="A logo on a black background&#10;&#10;Description automatically generated">
            <a:extLst>
              <a:ext uri="{FF2B5EF4-FFF2-40B4-BE49-F238E27FC236}">
                <a16:creationId xmlns:a16="http://schemas.microsoft.com/office/drawing/2014/main" id="{F4E2827E-4A3A-B4CF-C7BF-49E1F4D363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72" y="2202808"/>
            <a:ext cx="1437083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BAC883-B6D1-4E2D-4B52-9D29D0F5F6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94" y="2202808"/>
            <a:ext cx="1340760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3D7B7-5539-07A0-8C57-CB1D5F42B1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79" y="2202808"/>
            <a:ext cx="598516" cy="548640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5964C2-D4FD-CF8A-BE55-4A49247D7FA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42" y="2215635"/>
            <a:ext cx="2721401" cy="5486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59CD92-9D06-9400-D876-B92170D579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95" y="2871714"/>
            <a:ext cx="2192254" cy="548640"/>
          </a:xfrm>
          <a:prstGeom prst="rect">
            <a:avLst/>
          </a:prstGeom>
        </p:spPr>
      </p:pic>
      <p:pic>
        <p:nvPicPr>
          <p:cNvPr id="49" name="Picture 48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D54E7B30-9387-9C44-0F03-E73A1AD2D0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8" y="1296852"/>
            <a:ext cx="731520" cy="731520"/>
          </a:xfrm>
          <a:prstGeom prst="rect">
            <a:avLst/>
          </a:prstGeom>
        </p:spPr>
      </p:pic>
      <p:pic>
        <p:nvPicPr>
          <p:cNvPr id="30" name="Picture 29" descr="A blue and black text&#10;&#10;Description automatically generated">
            <a:extLst>
              <a:ext uri="{FF2B5EF4-FFF2-40B4-BE49-F238E27FC236}">
                <a16:creationId xmlns:a16="http://schemas.microsoft.com/office/drawing/2014/main" id="{E2A3752D-C3FE-CB1A-8A2B-00EC9D3A683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2" y="5874769"/>
            <a:ext cx="1540934" cy="2743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FEA38E-6A8B-1842-27CF-EBC27D46C44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62" y="4074581"/>
            <a:ext cx="3810241" cy="365760"/>
          </a:xfrm>
          <a:prstGeom prst="rect">
            <a:avLst/>
          </a:prstGeom>
        </p:spPr>
      </p:pic>
      <p:pic>
        <p:nvPicPr>
          <p:cNvPr id="40" name="Picture 39" descr="A black background with blue and pink letters&#10;&#10;Description automatically generated">
            <a:extLst>
              <a:ext uri="{FF2B5EF4-FFF2-40B4-BE49-F238E27FC236}">
                <a16:creationId xmlns:a16="http://schemas.microsoft.com/office/drawing/2014/main" id="{86801B9D-A4AB-67C9-2BCD-B03EAA7D440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5" y="5479727"/>
            <a:ext cx="1179871" cy="274320"/>
          </a:xfrm>
          <a:prstGeom prst="rect">
            <a:avLst/>
          </a:prstGeom>
        </p:spPr>
      </p:pic>
      <p:pic>
        <p:nvPicPr>
          <p:cNvPr id="43" name="Picture 42" descr="A green letters and numbers&#10;&#10;Description automatically generated">
            <a:extLst>
              <a:ext uri="{FF2B5EF4-FFF2-40B4-BE49-F238E27FC236}">
                <a16:creationId xmlns:a16="http://schemas.microsoft.com/office/drawing/2014/main" id="{54BC6CD3-FFB2-5315-9AB8-A65C2B8473F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64" y="5874769"/>
            <a:ext cx="1410788" cy="274320"/>
          </a:xfrm>
          <a:prstGeom prst="rect">
            <a:avLst/>
          </a:prstGeom>
        </p:spPr>
      </p:pic>
      <p:pic>
        <p:nvPicPr>
          <p:cNvPr id="44" name="Picture 43" descr="A black and white logo&#10;&#10;Description automatically generated">
            <a:extLst>
              <a:ext uri="{FF2B5EF4-FFF2-40B4-BE49-F238E27FC236}">
                <a16:creationId xmlns:a16="http://schemas.microsoft.com/office/drawing/2014/main" id="{3E7622BE-ED0B-4933-F112-4E128882E71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2" y="4074581"/>
            <a:ext cx="1026396" cy="365760"/>
          </a:xfrm>
          <a:prstGeom prst="rect">
            <a:avLst/>
          </a:prstGeom>
        </p:spPr>
      </p:pic>
      <p:pic>
        <p:nvPicPr>
          <p:cNvPr id="41" name="Picture 40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EC9C4A9E-ED38-2182-514A-1D992483127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70" y="5479727"/>
            <a:ext cx="892034" cy="27432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9FA2C0AC-81D4-4283-A888-7DCA11D488D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543178" y="3621233"/>
            <a:ext cx="1211334" cy="36576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BD653E8-F473-4EFC-AC94-2DE59101AF82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21" y="5073908"/>
            <a:ext cx="857438" cy="27432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B8FBD7E8-6692-4DD5-9E0E-58D100BBF5C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1" y="5073908"/>
            <a:ext cx="1336291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3D4104-1C4E-8A1D-1D97-E5EB92E977B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14" y="5073908"/>
            <a:ext cx="1920240" cy="274320"/>
          </a:xfrm>
          <a:prstGeom prst="rect">
            <a:avLst/>
          </a:prstGeom>
        </p:spPr>
      </p:pic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346625B-0755-A9B1-4394-18299258F54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36" y="5073908"/>
            <a:ext cx="1733706" cy="27432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BA41D77-4273-85A8-BCA7-2DDBFF8E981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424796" y="5073908"/>
            <a:ext cx="1171823" cy="274320"/>
          </a:xfrm>
          <a:prstGeom prst="rect">
            <a:avLst/>
          </a:prstGeom>
        </p:spPr>
      </p:pic>
      <p:pic>
        <p:nvPicPr>
          <p:cNvPr id="11" name="Picture 10" descr="A black and orange logo&#10;&#10;Description automatically generated">
            <a:extLst>
              <a:ext uri="{FF2B5EF4-FFF2-40B4-BE49-F238E27FC236}">
                <a16:creationId xmlns:a16="http://schemas.microsoft.com/office/drawing/2014/main" id="{353CADAD-2FE0-9392-C727-7B428E0C4CE4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6" y="5073908"/>
            <a:ext cx="690403" cy="274320"/>
          </a:xfrm>
          <a:prstGeom prst="rect">
            <a:avLst/>
          </a:prstGeom>
        </p:spPr>
      </p:pic>
      <p:pic>
        <p:nvPicPr>
          <p:cNvPr id="34" name="Picture 33" descr="A blue and black logo&#10;&#10;Description automatically generated">
            <a:extLst>
              <a:ext uri="{FF2B5EF4-FFF2-40B4-BE49-F238E27FC236}">
                <a16:creationId xmlns:a16="http://schemas.microsoft.com/office/drawing/2014/main" id="{0DA3CF3D-EF0C-AD45-FB24-E3C42738E55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21" y="4074581"/>
            <a:ext cx="803750" cy="365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D2B3096-6F52-749C-A82F-32834998C00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337146" y="3621233"/>
            <a:ext cx="1306286" cy="365760"/>
          </a:xfrm>
          <a:prstGeom prst="rect">
            <a:avLst/>
          </a:prstGeom>
        </p:spPr>
      </p:pic>
      <p:pic>
        <p:nvPicPr>
          <p:cNvPr id="53" name="Picture 5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87596B0-0FE3-B28D-ADCD-E789AA51257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27" y="5479727"/>
            <a:ext cx="1157468" cy="274320"/>
          </a:xfrm>
          <a:prstGeom prst="rect">
            <a:avLst/>
          </a:prstGeom>
        </p:spPr>
      </p:pic>
      <p:pic>
        <p:nvPicPr>
          <p:cNvPr id="54" name="Picture 5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3975BC8E-530C-1D74-EAC2-A9B436A5EBB2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51" y="4520885"/>
            <a:ext cx="1785289" cy="3657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5E2669-2CB2-8C08-EF52-BB1166DA5CDA}"/>
              </a:ext>
            </a:extLst>
          </p:cNvPr>
          <p:cNvPicPr>
            <a:picLocks noChangeAspect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4449" y="5073908"/>
            <a:ext cx="810798" cy="274320"/>
          </a:xfrm>
          <a:prstGeom prst="rect">
            <a:avLst/>
          </a:prstGeom>
        </p:spPr>
      </p:pic>
      <p:pic>
        <p:nvPicPr>
          <p:cNvPr id="39" name="Picture 38" descr="A colorful circle logo on a black background&#10;&#10;Description automatically generated">
            <a:extLst>
              <a:ext uri="{FF2B5EF4-FFF2-40B4-BE49-F238E27FC236}">
                <a16:creationId xmlns:a16="http://schemas.microsoft.com/office/drawing/2014/main" id="{F30C630E-E5EE-42B9-5FFB-D4B5DD27A2A1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15" y="2202808"/>
            <a:ext cx="1652807" cy="548640"/>
          </a:xfrm>
          <a:prstGeom prst="rect">
            <a:avLst/>
          </a:prstGeom>
        </p:spPr>
      </p:pic>
      <p:pic>
        <p:nvPicPr>
          <p:cNvPr id="55" name="Picture 54" descr="A logo for a foundation&#10;&#10;Description automatically generated">
            <a:extLst>
              <a:ext uri="{FF2B5EF4-FFF2-40B4-BE49-F238E27FC236}">
                <a16:creationId xmlns:a16="http://schemas.microsoft.com/office/drawing/2014/main" id="{90CE6FE0-1CAD-58C7-97D7-F758AC9EBBA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8" y="2202808"/>
            <a:ext cx="1019170" cy="54864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1947B6F-705E-1EBE-82A2-E927A52E185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114763" y="2871714"/>
            <a:ext cx="1654675" cy="548640"/>
          </a:xfrm>
          <a:prstGeom prst="rect">
            <a:avLst/>
          </a:prstGeom>
        </p:spPr>
      </p:pic>
      <p:pic>
        <p:nvPicPr>
          <p:cNvPr id="15" name="Picture 14" descr="A red and white symbol&#10;&#10;AI-generated content may be incorrect.">
            <a:extLst>
              <a:ext uri="{FF2B5EF4-FFF2-40B4-BE49-F238E27FC236}">
                <a16:creationId xmlns:a16="http://schemas.microsoft.com/office/drawing/2014/main" id="{3CF90DE9-B136-1492-39E9-E3BC5092BB80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07" y="4520885"/>
            <a:ext cx="770266" cy="365760"/>
          </a:xfrm>
          <a:prstGeom prst="rect">
            <a:avLst/>
          </a:prstGeom>
        </p:spPr>
      </p:pic>
      <p:pic>
        <p:nvPicPr>
          <p:cNvPr id="33" name="Picture 32" descr="A green and black logo&#10;&#10;AI-generated content may be incorrect.">
            <a:extLst>
              <a:ext uri="{FF2B5EF4-FFF2-40B4-BE49-F238E27FC236}">
                <a16:creationId xmlns:a16="http://schemas.microsoft.com/office/drawing/2014/main" id="{503027E1-8F48-C305-48FA-B2E99542E6C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6" y="2871714"/>
            <a:ext cx="1959430" cy="548640"/>
          </a:xfrm>
          <a:prstGeom prst="rect">
            <a:avLst/>
          </a:prstGeom>
        </p:spPr>
      </p:pic>
      <p:pic>
        <p:nvPicPr>
          <p:cNvPr id="56" name="Picture 55" descr="A group of blue squares&#10;&#10;AI-generated content may be incorrect.">
            <a:extLst>
              <a:ext uri="{FF2B5EF4-FFF2-40B4-BE49-F238E27FC236}">
                <a16:creationId xmlns:a16="http://schemas.microsoft.com/office/drawing/2014/main" id="{BC9569B0-FD09-D7D9-EE03-3528FE419C94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6" y="5479727"/>
            <a:ext cx="462104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DBE3B1F-651A-6017-730C-33528B28B92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7926069" y="3621233"/>
            <a:ext cx="1239520" cy="365760"/>
          </a:xfrm>
          <a:prstGeom prst="rect">
            <a:avLst/>
          </a:prstGeom>
        </p:spPr>
      </p:pic>
      <p:pic>
        <p:nvPicPr>
          <p:cNvPr id="63" name="Picture 62" descr="A red arrow in the middle of a black background&#10;&#10;AI-generated content may be incorrect.">
            <a:extLst>
              <a:ext uri="{FF2B5EF4-FFF2-40B4-BE49-F238E27FC236}">
                <a16:creationId xmlns:a16="http://schemas.microsoft.com/office/drawing/2014/main" id="{B2D47043-8B04-DAB4-21AC-0ABB424582D6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986" y="5073908"/>
            <a:ext cx="773083" cy="2743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BFCB3AB-5004-87C3-54E6-D53F0F0D39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696177" y="3621233"/>
            <a:ext cx="3675442" cy="36576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CB8B5A12-1AB1-D7A0-F16B-83425221A37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694045" y="4520885"/>
            <a:ext cx="365760" cy="36576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9637FEF-A410-4B81-C569-12A200FE830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053220" y="4520885"/>
            <a:ext cx="2447778" cy="365760"/>
          </a:xfrm>
          <a:prstGeom prst="rect">
            <a:avLst/>
          </a:prstGeom>
        </p:spPr>
      </p:pic>
      <p:pic>
        <p:nvPicPr>
          <p:cNvPr id="59" name="Google Shape;535;p31">
            <a:extLst>
              <a:ext uri="{FF2B5EF4-FFF2-40B4-BE49-F238E27FC236}">
                <a16:creationId xmlns:a16="http://schemas.microsoft.com/office/drawing/2014/main" id="{9206F54C-A87B-E6EF-B254-B08132380ADF}"/>
              </a:ext>
            </a:extLst>
          </p:cNvPr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100965" y="2434452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536;p31">
            <a:extLst>
              <a:ext uri="{FF2B5EF4-FFF2-40B4-BE49-F238E27FC236}">
                <a16:creationId xmlns:a16="http://schemas.microsoft.com/office/drawing/2014/main" id="{287561F3-72BA-5C00-6AD0-46578747780C}"/>
              </a:ext>
            </a:extLst>
          </p:cNvPr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100965" y="5211068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537;p31">
            <a:extLst>
              <a:ext uri="{FF2B5EF4-FFF2-40B4-BE49-F238E27FC236}">
                <a16:creationId xmlns:a16="http://schemas.microsoft.com/office/drawing/2014/main" id="{DA603805-5018-842A-3E44-F6D9F42AE1B0}"/>
              </a:ext>
            </a:extLst>
          </p:cNvPr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00965" y="128637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538;p31">
            <a:extLst>
              <a:ext uri="{FF2B5EF4-FFF2-40B4-BE49-F238E27FC236}">
                <a16:creationId xmlns:a16="http://schemas.microsoft.com/office/drawing/2014/main" id="{FC0FA5BC-BBAD-A29D-C688-82C04652681D}"/>
              </a:ext>
            </a:extLst>
          </p:cNvPr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100965" y="3855623"/>
            <a:ext cx="649399" cy="74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1EAFFAB1-EBE0-CBA6-38DC-CD70928E3C3A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70" y="5874769"/>
            <a:ext cx="1241160" cy="2743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D7F3113-89AF-C22D-17D0-3F6E5883B66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541846" y="5874769"/>
            <a:ext cx="1251585" cy="274320"/>
          </a:xfrm>
          <a:prstGeom prst="rect">
            <a:avLst/>
          </a:prstGeom>
        </p:spPr>
      </p:pic>
      <p:sp>
        <p:nvSpPr>
          <p:cNvPr id="7" name="PlaceHolder 3">
            <a:extLst>
              <a:ext uri="{FF2B5EF4-FFF2-40B4-BE49-F238E27FC236}">
                <a16:creationId xmlns:a16="http://schemas.microsoft.com/office/drawing/2014/main" id="{273B6192-E5AC-3EF2-1A03-AB56E6EFFE70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>
            <a:extLst>
              <a:ext uri="{FF2B5EF4-FFF2-40B4-BE49-F238E27FC236}">
                <a16:creationId xmlns:a16="http://schemas.microsoft.com/office/drawing/2014/main" id="{D8CDF54C-BC36-9021-9ED4-0378E370A938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Google Shape;116;p3">
            <a:extLst>
              <a:ext uri="{FF2B5EF4-FFF2-40B4-BE49-F238E27FC236}">
                <a16:creationId xmlns:a16="http://schemas.microsoft.com/office/drawing/2014/main" id="{BC046C27-8447-31B0-88E8-80ABC6FE3797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5">
            <a:extLst>
              <a:ext uri="{FF2B5EF4-FFF2-40B4-BE49-F238E27FC236}">
                <a16:creationId xmlns:a16="http://schemas.microsoft.com/office/drawing/2014/main" id="{E12929FA-2248-B2CD-B533-940385E56E7C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21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694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PeeringDB is Open Source Software!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228600" indent="-22860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Open source release announcement on 2018-11-10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Released under the 2-Clause BSD License:                               </a:t>
            </a:r>
            <a:r>
              <a:rPr lang="en-US" sz="24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2"/>
              </a:rPr>
              <a:t>https://opensource.org/licenses/BSD-2-Clause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Beneficial to the peering and interconnection community by promoting innovation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Allows volunteers to contribute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Makes it easier for third parties to bid on new features specified by the Product Committee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 process for accepting contributions will be announced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Source code is available on GitHub: </a:t>
            </a:r>
            <a:r>
              <a:rPr lang="en-US" sz="28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3"/>
              </a:rPr>
              <a:t>https://github.com/peeringdb/peeringdb</a:t>
            </a: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	</a:t>
            </a: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5076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F28B30C3-182D-C7C9-1230-659851E1B8FD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DC40E02E-800B-02E0-EE17-DF1D769E84AB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46AAB915-280A-6221-3CCC-8F3EFEF0640F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2826EC4E-FE22-9468-0D1D-3423F77A7FB2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22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Governance and Membership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PeeringDB is a United States 501(c)(6) volunteer organization that is 100% funded by sponsorships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Healthy organization, building financial reserves and executing the long term strategic plan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Membership rules</a:t>
            </a:r>
            <a:endParaRPr lang="it-IT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 corporation, limited liability company, partnership or other legal business entity may be a Member of the Corporation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Membership is determined by having both an active PeeringDB.com account and an individual representative or role subscription to the PeeringDB Governance mailing list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344 addresses subscribed to the Governance mailing list (as of April 16, 2019)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Governance list is at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3"/>
              </a:rPr>
              <a:t>http://lists.peeringdb.com/cgi-bin/mailman/listinfo/pdb-gov 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More information available at </a:t>
            </a:r>
            <a:r>
              <a:rPr lang="en-US" sz="2000" b="0" u="sng" strike="noStrike">
                <a:solidFill>
                  <a:schemeClr val="hlink"/>
                </a:solidFill>
                <a:effectLst/>
                <a:uFillTx/>
                <a:latin typeface="Lato"/>
                <a:ea typeface="Lato"/>
                <a:hlinkClick r:id="rId4"/>
              </a:rPr>
              <a:t>http://gov.peeringdb.com/</a:t>
            </a:r>
            <a:endParaRPr lang="it-IT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41472A84-DDF4-FFAA-3532-458DB6A321FB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3F2DCD26-70D7-5172-4B52-4C32AF321548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1EA72A0B-573F-7079-C8F6-ADA9429973DF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21B32F5F-B5DD-DABC-DEAA-426688331287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3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Board of Directors and Officers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64" name="Google Shape;71;p8"/>
          <p:cNvGraphicFramePr/>
          <p:nvPr/>
        </p:nvGraphicFramePr>
        <p:xfrm>
          <a:off x="609480" y="1416960"/>
          <a:ext cx="10972800" cy="45720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Shawna Bong – Secretary 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and Treasurer 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Alexandre Corso – Director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(Term Expires 2027)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Aaron Hughes –President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(Term Expires 2026)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Livio Morina – Vice President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(Term Expires 2027)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Isabel Odida – Director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(Term Expires 2027)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Job Snijders – Director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(Term Expires 2026)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5" name="Google Shape;72;p8" descr="\\MISFITS\dudes\ghankins\IMG_0667.jpg"/>
          <p:cNvPicPr/>
          <p:nvPr/>
        </p:nvPicPr>
        <p:blipFill>
          <a:blip r:embed="rId3"/>
          <a:stretch/>
        </p:blipFill>
        <p:spPr>
          <a:xfrm>
            <a:off x="8907840" y="146304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Google Shape;73;p8"/>
          <p:cNvSpPr/>
          <p:nvPr/>
        </p:nvSpPr>
        <p:spPr>
          <a:xfrm rot="5400000">
            <a:off x="8908200" y="3754080"/>
            <a:ext cx="1690920" cy="1691280"/>
          </a:xfrm>
          <a:custGeom>
            <a:avLst/>
            <a:gdLst>
              <a:gd name="textAreaLeft" fmla="*/ 0 w 1690920"/>
              <a:gd name="textAreaRight" fmla="*/ 1691280 w 1690920"/>
              <a:gd name="textAreaTop" fmla="*/ 0 h 1691280"/>
              <a:gd name="textAreaBottom" fmla="*/ 1691640 h 1691280"/>
            </a:gdLst>
            <a:ahLst/>
            <a:cxnLst/>
            <a:rect l="textAreaLeft" t="textAreaTop" r="textAreaRight" b="textAreaBottom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7" name="Google Shape;74;p8" descr="A person smiling for a selfie&#10;&#10;Description automatically generated"/>
          <p:cNvPicPr/>
          <p:nvPr/>
        </p:nvPicPr>
        <p:blipFill>
          <a:blip r:embed="rId5"/>
          <a:stretch/>
        </p:blipFill>
        <p:spPr>
          <a:xfrm>
            <a:off x="1600200" y="146304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" name="Google Shape;75;p8"/>
          <p:cNvPicPr/>
          <p:nvPr/>
        </p:nvPicPr>
        <p:blipFill>
          <a:blip r:embed="rId6"/>
          <a:stretch/>
        </p:blipFill>
        <p:spPr>
          <a:xfrm>
            <a:off x="1600200" y="3749040"/>
            <a:ext cx="1691280" cy="1702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9" name="Google Shape;76;p8" descr="A person with sunglasses on his head&#10;&#10;AI-generated content may be incorrect."/>
          <p:cNvPicPr/>
          <p:nvPr/>
        </p:nvPicPr>
        <p:blipFill>
          <a:blip r:embed="rId7"/>
          <a:stretch/>
        </p:blipFill>
        <p:spPr>
          <a:xfrm>
            <a:off x="5253840" y="146304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0" name="Google Shape;77;p8" descr="A person with long black braids and pink lipstick&#10;&#10;AI-generated content may be incorrect."/>
          <p:cNvPicPr/>
          <p:nvPr/>
        </p:nvPicPr>
        <p:blipFill>
          <a:blip r:embed="rId8"/>
          <a:stretch/>
        </p:blipFill>
        <p:spPr>
          <a:xfrm>
            <a:off x="5253840" y="375408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2226F7AB-0C6A-1839-897C-E7311154686F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2D654BD1-03C3-1D8A-82EF-0D29C0B1DC07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A8760D2C-EA60-23D3-48E2-D66A8F70F7E9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4A33488B-986F-FC02-8836-20DA817D86CE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4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Google Shape;114;p7"/>
          <p:cNvGraphicFramePr/>
          <p:nvPr/>
        </p:nvGraphicFramePr>
        <p:xfrm>
          <a:off x="60840" y="1436400"/>
          <a:ext cx="12069720" cy="4276440"/>
        </p:xfrm>
        <a:graphic>
          <a:graphicData uri="http://schemas.openxmlformats.org/drawingml/2006/table">
            <a:tbl>
              <a:tblPr/>
              <a:tblGrid>
                <a:gridCol w="29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5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Admin Committee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Operations Committee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Outreach Committee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20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Product Committee</a:t>
                      </a:r>
                      <a:endParaRPr lang="it-IT" sz="20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320">
                <a:tc>
                  <a:txBody>
                    <a:bodyPr/>
                    <a:lstStyle/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Manage administration of user accounts and PeeringDB records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Answer support tickets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Cleansing and completion of PeeringDB records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Leads: Chriztoffer Hansen (Chair) and Peter Helmenstine (Vice Chair)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Contact: </a:t>
                      </a: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2"/>
                        </a:rPr>
                        <a:t>admincom@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2"/>
                        </a:rPr>
                        <a:t>lists.peeringdb.com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1C3F28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Manage PeeringDB infrastructure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Leads: Job Snijders (Chair) and Aaron Hughes (Vice Chair)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Contact: </a:t>
                      </a: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3"/>
                        </a:rPr>
                        <a:t>pdb-ops@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3"/>
                        </a:rPr>
                        <a:t>lists.peeringdb.com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C3F28"/>
                      </a:solidFill>
                      <a:prstDash val="solid"/>
                    </a:lnL>
                    <a:lnR w="12240">
                      <a:solidFill>
                        <a:srgbClr val="1C3F28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3080" indent="-34308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Manage marketing and social media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Develop and maintain presentations, workshops and webinars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343080" indent="-34308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Coordinate presentations and attendance at events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br>
                        <a:rPr sz="1600"/>
                      </a:b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Leads: Ben Ryall (Chair)</a:t>
                      </a:r>
                      <a:br>
                        <a:rPr sz="1600"/>
                      </a:b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Contact: </a:t>
                      </a: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4"/>
                        </a:rPr>
                        <a:t>outreachcom@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4"/>
                        </a:rPr>
                        <a:t>lists.peeringdb.com</a:t>
                      </a: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C3F28"/>
                      </a:solidFill>
                      <a:prstDash val="solid"/>
                    </a:lnL>
                    <a:lnR w="12240">
                      <a:solidFill>
                        <a:srgbClr val="1C3F28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Manage roadmap and development priorities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Ask for input from the community on desired features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285840">
                        <a:lnSpc>
                          <a:spcPct val="100000"/>
                        </a:lnSpc>
                        <a:buClr>
                          <a:srgbClr val="00203E"/>
                        </a:buClr>
                        <a:buFont typeface="Arial"/>
                        <a:buChar char="•"/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Write SoWs to solicit bids to complete requested features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Leads: Jack Carrozzo (Chair) and Matt Griswold (Vice Chair)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Product Manager: Leo Vegoda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Contact: </a:t>
                      </a: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5"/>
                        </a:rPr>
                        <a:t>productcom@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sng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  <a:hlinkClick r:id="rId5"/>
                        </a:rPr>
                        <a:t>lists.peeringdb.com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marL="285840" indent="-18432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1C3F28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Committees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99CE3A90-D957-5DFB-0C9F-4EDD51B9930A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2FA42BFF-F908-77AD-F134-51604C14CB17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1819AAF5-33CE-B074-F1AD-D4DF6166EB26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BBEC1AC1-C57C-4AD0-C465-E24A02518AF8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5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Google Shape;82;p10"/>
          <p:cNvGraphicFramePr/>
          <p:nvPr>
            <p:extLst>
              <p:ext uri="{D42A27DB-BD31-4B8C-83A1-F6EECF244321}">
                <p14:modId xmlns:p14="http://schemas.microsoft.com/office/powerpoint/2010/main" val="1738671586"/>
              </p:ext>
            </p:extLst>
          </p:nvPr>
        </p:nvGraphicFramePr>
        <p:xfrm>
          <a:off x="60840" y="1669320"/>
          <a:ext cx="12067200" cy="4114800"/>
        </p:xfrm>
        <a:graphic>
          <a:graphicData uri="http://schemas.openxmlformats.org/drawingml/2006/table">
            <a:tbl>
              <a:tblPr/>
              <a:tblGrid>
                <a:gridCol w="15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Ankesh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Anand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Austin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Brower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John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Brown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Budiwijaya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Shaun 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Coffey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Ron 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Grant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Chriztoffer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Hansen – Chair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5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Peter Helmenstine – Vice Chair</a:t>
                      </a:r>
                      <a:endParaRPr lang="it-IT" sz="125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Gaël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Hernandez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Adam 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Korab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Chris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Malayter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Aquinas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Masakha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Crisóstomo Mbundu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Julimar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Mendes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Laura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Yepes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4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Admin Committee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3" name="Google Shape;87;p10" descr="\\192.168.102.12\dudes\ghankins\stuff\peeringdb\Pete_profile_pic.jpg"/>
          <p:cNvPicPr/>
          <p:nvPr/>
        </p:nvPicPr>
        <p:blipFill>
          <a:blip r:embed="rId2"/>
          <a:stretch/>
        </p:blipFill>
        <p:spPr>
          <a:xfrm>
            <a:off x="1068912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Google Shape;88;p10"/>
          <p:cNvPicPr/>
          <p:nvPr/>
        </p:nvPicPr>
        <p:blipFill>
          <a:blip r:embed="rId3"/>
          <a:stretch/>
        </p:blipFill>
        <p:spPr>
          <a:xfrm>
            <a:off x="7670880" y="3817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Google Shape;89;p10" descr="Profile photo for Chriztoffer Hansen"/>
          <p:cNvPicPr/>
          <p:nvPr/>
        </p:nvPicPr>
        <p:blipFill>
          <a:blip r:embed="rId4"/>
          <a:stretch/>
        </p:blipFill>
        <p:spPr>
          <a:xfrm>
            <a:off x="918036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Google Shape;90;p10" descr="A person smiling for the camera&#10;&#10;Description automatically generated with medium confidence"/>
          <p:cNvPicPr/>
          <p:nvPr/>
        </p:nvPicPr>
        <p:blipFill>
          <a:blip r:embed="rId5"/>
          <a:stretch/>
        </p:blipFill>
        <p:spPr>
          <a:xfrm>
            <a:off x="131400" y="3817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Google Shape;91;p10"/>
          <p:cNvSpPr/>
          <p:nvPr/>
        </p:nvSpPr>
        <p:spPr>
          <a:xfrm>
            <a:off x="4654440" y="1756440"/>
            <a:ext cx="1371240" cy="137124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sp>
        <p:nvSpPr>
          <p:cNvPr id="88" name="Google Shape;92;p10"/>
          <p:cNvSpPr/>
          <p:nvPr/>
        </p:nvSpPr>
        <p:spPr>
          <a:xfrm>
            <a:off x="6162840" y="3817080"/>
            <a:ext cx="1371240" cy="137124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sp>
        <p:nvSpPr>
          <p:cNvPr id="89" name="Google Shape;93;p10"/>
          <p:cNvSpPr/>
          <p:nvPr/>
        </p:nvSpPr>
        <p:spPr>
          <a:xfrm>
            <a:off x="9178920" y="3817080"/>
            <a:ext cx="1371240" cy="137124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pic>
        <p:nvPicPr>
          <p:cNvPr id="90" name="Google Shape;94;p10" descr="A person wearing glasses and a black shirt&#10;&#10;Description automatically generated with medium confidence"/>
          <p:cNvPicPr/>
          <p:nvPr/>
        </p:nvPicPr>
        <p:blipFill>
          <a:blip r:embed="rId6"/>
          <a:stretch/>
        </p:blipFill>
        <p:spPr>
          <a:xfrm>
            <a:off x="767016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oogle Shape;95;p10" descr="A person wearing glasses and a blue shirt&#10;&#10;Description automatically generated"/>
          <p:cNvPicPr/>
          <p:nvPr/>
        </p:nvPicPr>
        <p:blipFill>
          <a:blip r:embed="rId7"/>
          <a:stretch/>
        </p:blipFill>
        <p:spPr>
          <a:xfrm>
            <a:off x="1639440" y="3817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Google Shape;96;p10"/>
          <p:cNvPicPr/>
          <p:nvPr/>
        </p:nvPicPr>
        <p:blipFill>
          <a:blip r:embed="rId8"/>
          <a:stretch/>
        </p:blipFill>
        <p:spPr>
          <a:xfrm>
            <a:off x="3147120" y="3817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Google Shape;97;p10" descr="A person with a beard&#10;&#10;Description automatically generated"/>
          <p:cNvPicPr/>
          <p:nvPr/>
        </p:nvPicPr>
        <p:blipFill>
          <a:blip r:embed="rId9"/>
          <a:stretch/>
        </p:blipFill>
        <p:spPr>
          <a:xfrm>
            <a:off x="615996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Google Shape;98;p10" descr="A person in a suit&#10;&#10;Description automatically generated"/>
          <p:cNvPicPr/>
          <p:nvPr/>
        </p:nvPicPr>
        <p:blipFill>
          <a:blip r:embed="rId10"/>
          <a:stretch/>
        </p:blipFill>
        <p:spPr>
          <a:xfrm>
            <a:off x="314568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Google Shape;99;p10" descr="A person with a mustache&#10;&#10;Description automatically generated"/>
          <p:cNvPicPr/>
          <p:nvPr/>
        </p:nvPicPr>
        <p:blipFill>
          <a:blip r:embed="rId11"/>
          <a:stretch/>
        </p:blipFill>
        <p:spPr>
          <a:xfrm>
            <a:off x="131400" y="175644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6" name="Google Shape;100;p10" descr="A person wearing glasses and a white shirt&#10;&#10;Description automatically generated"/>
          <p:cNvPicPr/>
          <p:nvPr/>
        </p:nvPicPr>
        <p:blipFill>
          <a:blip r:embed="rId12"/>
          <a:stretch/>
        </p:blipFill>
        <p:spPr>
          <a:xfrm>
            <a:off x="1636920" y="175572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Google Shape;101;p10" descr="A person sitting at a desk&#10;&#10;Description automatically generated"/>
          <p:cNvPicPr/>
          <p:nvPr/>
        </p:nvPicPr>
        <p:blipFill>
          <a:blip r:embed="rId13"/>
          <a:stretch/>
        </p:blipFill>
        <p:spPr>
          <a:xfrm>
            <a:off x="4654440" y="381312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1877901F-8CC6-F9F9-8654-188F6C9F64F6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24812448-B086-9C2C-EDB0-568EF39B9540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CA9F0897-0B0D-646B-11BB-FBE166D5CA00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4BBAC7EB-07EB-254B-71C9-D12F48B24B5E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6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6;p12"/>
          <p:cNvGraphicFramePr/>
          <p:nvPr/>
        </p:nvGraphicFramePr>
        <p:xfrm>
          <a:off x="1523880" y="1417320"/>
          <a:ext cx="9144000" cy="4572000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Obinna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Adumike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Lynsey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Buckingham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Greg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Hankins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Aaron Hughes </a:t>
                      </a: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 – 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Board Liaison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Tarryn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Kidd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Livio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Morina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Arnold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Nipper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Ben Ryall </a:t>
                      </a:r>
                      <a:r>
                        <a:rPr lang="en-US" sz="16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– 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Chair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marL="45720" marR="45720"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Leo Vegoda – Product Manager</a:t>
                      </a:r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6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Outreach Committee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4" name="Google Shape;111;p12" descr="\\MISFITS\dudes\ghankins\IMG_0667.jpg"/>
          <p:cNvPicPr/>
          <p:nvPr/>
        </p:nvPicPr>
        <p:blipFill>
          <a:blip r:embed="rId2"/>
          <a:stretch/>
        </p:blipFill>
        <p:spPr>
          <a:xfrm>
            <a:off x="7086600" y="146160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Google Shape;112;p12" descr="C:\Users\Greg Hankins\Desktop\arnold.png"/>
          <p:cNvPicPr/>
          <p:nvPr/>
        </p:nvPicPr>
        <p:blipFill>
          <a:blip r:embed="rId3"/>
          <a:stretch/>
        </p:blipFill>
        <p:spPr>
          <a:xfrm>
            <a:off x="3429000" y="375048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Google Shape;113;p12"/>
          <p:cNvPicPr/>
          <p:nvPr/>
        </p:nvPicPr>
        <p:blipFill>
          <a:blip r:embed="rId4"/>
          <a:stretch/>
        </p:blipFill>
        <p:spPr>
          <a:xfrm>
            <a:off x="5257800" y="375048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Google Shape;114;p12"/>
          <p:cNvPicPr/>
          <p:nvPr/>
        </p:nvPicPr>
        <p:blipFill>
          <a:blip r:embed="rId5"/>
          <a:stretch/>
        </p:blipFill>
        <p:spPr>
          <a:xfrm>
            <a:off x="5257800" y="146160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Google Shape;115;p12"/>
          <p:cNvSpPr/>
          <p:nvPr/>
        </p:nvSpPr>
        <p:spPr>
          <a:xfrm>
            <a:off x="8915400" y="1461600"/>
            <a:ext cx="1691280" cy="169128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pic>
        <p:nvPicPr>
          <p:cNvPr id="109" name="Google Shape;116;p12"/>
          <p:cNvPicPr/>
          <p:nvPr/>
        </p:nvPicPr>
        <p:blipFill>
          <a:blip r:embed="rId6"/>
          <a:stretch/>
        </p:blipFill>
        <p:spPr>
          <a:xfrm>
            <a:off x="1600200" y="3749040"/>
            <a:ext cx="1691280" cy="1702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Google Shape;117;p12" descr="A person with his arms crossed&#10;&#10;Description automatically generated"/>
          <p:cNvPicPr/>
          <p:nvPr/>
        </p:nvPicPr>
        <p:blipFill>
          <a:blip r:embed="rId7"/>
          <a:srcRect t="-149"/>
          <a:stretch/>
        </p:blipFill>
        <p:spPr>
          <a:xfrm>
            <a:off x="1600200" y="146160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1" name="Google Shape;118;p12" descr="A person with long hair wearing glasses&#10;&#10;Description automatically generated"/>
          <p:cNvPicPr/>
          <p:nvPr/>
        </p:nvPicPr>
        <p:blipFill>
          <a:blip r:embed="rId8"/>
          <a:stretch/>
        </p:blipFill>
        <p:spPr>
          <a:xfrm>
            <a:off x="3429000" y="146304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Google Shape;119;p12" descr="A person smiling for the camera&#10;&#10;Description automatically generated"/>
          <p:cNvPicPr/>
          <p:nvPr/>
        </p:nvPicPr>
        <p:blipFill>
          <a:blip r:embed="rId9"/>
          <a:stretch/>
        </p:blipFill>
        <p:spPr>
          <a:xfrm>
            <a:off x="7086600" y="3749040"/>
            <a:ext cx="1691280" cy="1691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B9C09CBA-C0C3-2127-2075-ABAFCB658BF2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77FFBCA4-1D86-2DAA-D6AC-70CC5B80191A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571B9CF2-EDE0-DB4C-52A0-AD3F95CDDFDA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01158609-37DF-5A77-AADC-F2E221FC6BFC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7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Google Shape;124;p13"/>
          <p:cNvGraphicFramePr/>
          <p:nvPr>
            <p:extLst>
              <p:ext uri="{D42A27DB-BD31-4B8C-83A1-F6EECF244321}">
                <p14:modId xmlns:p14="http://schemas.microsoft.com/office/powerpoint/2010/main" val="4027117992"/>
              </p:ext>
            </p:extLst>
          </p:nvPr>
        </p:nvGraphicFramePr>
        <p:xfrm>
          <a:off x="815400" y="1669320"/>
          <a:ext cx="10558800" cy="4114800"/>
        </p:xfrm>
        <a:graphic>
          <a:graphicData uri="http://schemas.openxmlformats.org/drawingml/2006/table">
            <a:tbl>
              <a:tblPr/>
              <a:tblGrid>
                <a:gridCol w="150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08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Jeff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Bartig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Yan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Berthier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Jack Carrozzo – Chair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Yolandi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Cloete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Matt Griswold </a:t>
                      </a: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–</a:t>
                      </a: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Vice Chair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Martin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Hannigan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Peter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Helmenstine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Paul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Hoogsteder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Aaron Hughes </a:t>
                      </a:r>
                      <a:r>
                        <a:rPr lang="en-US" sz="1400" b="0" u="none" strike="noStrike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–</a:t>
                      </a: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Board Liaison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Laurent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Jarbinet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Stephen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McManus 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Arnold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Nipper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Terry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Sweetser</a:t>
                      </a:r>
                      <a:endParaRPr lang="it-IT" sz="14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Leo </a:t>
                      </a:r>
                      <a:r>
                        <a:rPr lang="en-US" sz="1200" b="0" u="none" strike="noStrike" dirty="0" err="1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Vegoda</a:t>
                      </a: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</a:t>
                      </a:r>
                      <a:r>
                        <a:rPr lang="en-US" sz="1200" b="0" u="none" strike="noStrike" dirty="0">
                          <a:solidFill>
                            <a:schemeClr val="dk1"/>
                          </a:solidFill>
                          <a:effectLst/>
                          <a:uFillTx/>
                          <a:latin typeface="Lato"/>
                          <a:ea typeface="Lato"/>
                        </a:rPr>
                        <a:t>–</a:t>
                      </a: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Product Manager</a:t>
                      </a:r>
                      <a:endParaRPr lang="it-IT" sz="1200" b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b">
                    <a:lnL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L>
                    <a:lnR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R>
                    <a:lnT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T>
                    <a:lnB w="9360">
                      <a:solidFill>
                        <a:srgbClr val="000000">
                          <a:alpha val="0"/>
                        </a:srgb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8" name="Google Shape;125;p13" descr="\\192.168.102.12\dudes\ghankins\stuff\peeringdb\Pete_profile_pic.jpg"/>
          <p:cNvPicPr/>
          <p:nvPr/>
        </p:nvPicPr>
        <p:blipFill>
          <a:blip r:embed="rId2"/>
          <a:stretch/>
        </p:blipFill>
        <p:spPr>
          <a:xfrm>
            <a:off x="994248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Google Shape;126;p13" descr="\\MISFITS\dudes\ghankins\IMG_0667.jpg"/>
          <p:cNvPicPr/>
          <p:nvPr/>
        </p:nvPicPr>
        <p:blipFill>
          <a:blip r:embed="rId3"/>
          <a:stretch/>
        </p:blipFill>
        <p:spPr>
          <a:xfrm>
            <a:off x="239580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Google Shape;127;p13" descr="C:\Users\Greg Hankins\Desktop\arnold.png"/>
          <p:cNvPicPr/>
          <p:nvPr/>
        </p:nvPicPr>
        <p:blipFill>
          <a:blip r:embed="rId4"/>
          <a:stretch/>
        </p:blipFill>
        <p:spPr>
          <a:xfrm>
            <a:off x="691128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Google Shape;128;p13" descr="\\MISFITS\dudes\ghankins\smcmanus.jpg"/>
          <p:cNvPicPr/>
          <p:nvPr/>
        </p:nvPicPr>
        <p:blipFill>
          <a:blip r:embed="rId5"/>
          <a:stretch/>
        </p:blipFill>
        <p:spPr>
          <a:xfrm>
            <a:off x="5422320" y="384192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Google Shape;129;p13" descr="A person smiling for the camera&#10;&#10;Description automatically generated"/>
          <p:cNvPicPr/>
          <p:nvPr/>
        </p:nvPicPr>
        <p:blipFill>
          <a:blip r:embed="rId6"/>
          <a:stretch/>
        </p:blipFill>
        <p:spPr>
          <a:xfrm>
            <a:off x="542232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Google Shape;130;p13" descr="A person smiling for the camera&#10;&#10;Description automatically generated"/>
          <p:cNvPicPr/>
          <p:nvPr/>
        </p:nvPicPr>
        <p:blipFill>
          <a:blip r:embed="rId7"/>
          <a:stretch/>
        </p:blipFill>
        <p:spPr>
          <a:xfrm>
            <a:off x="994248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Google Shape;131;p13" descr="A person in a server room&#10;&#10;Description automatically generated with low confidence"/>
          <p:cNvPicPr/>
          <p:nvPr/>
        </p:nvPicPr>
        <p:blipFill>
          <a:blip r:embed="rId8"/>
          <a:stretch/>
        </p:blipFill>
        <p:spPr>
          <a:xfrm>
            <a:off x="390456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Google Shape;132;p13" descr="A person wearing a hard hat and sunglasses&#10;&#10;Description automatically generated with medium confidence"/>
          <p:cNvPicPr/>
          <p:nvPr/>
        </p:nvPicPr>
        <p:blipFill>
          <a:blip r:embed="rId9"/>
          <a:srcRect l="13162" t="281" r="-659" b="-281"/>
          <a:stretch/>
        </p:blipFill>
        <p:spPr>
          <a:xfrm>
            <a:off x="843372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6" name="Google Shape;133;p13" descr="A person taking a selfie&#10;&#10;Description automatically generated"/>
          <p:cNvPicPr/>
          <p:nvPr/>
        </p:nvPicPr>
        <p:blipFill>
          <a:blip r:embed="rId10"/>
          <a:stretch/>
        </p:blipFill>
        <p:spPr>
          <a:xfrm>
            <a:off x="390456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Google Shape;134;p13"/>
          <p:cNvPicPr/>
          <p:nvPr/>
        </p:nvPicPr>
        <p:blipFill>
          <a:blip r:embed="rId11"/>
          <a:stretch/>
        </p:blipFill>
        <p:spPr>
          <a:xfrm>
            <a:off x="239580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u="none" strike="noStrike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Product Committee</a:t>
            </a:r>
            <a:endParaRPr lang="it-IT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Google Shape;139;p13"/>
          <p:cNvSpPr/>
          <p:nvPr/>
        </p:nvSpPr>
        <p:spPr>
          <a:xfrm>
            <a:off x="887760" y="1783080"/>
            <a:ext cx="1371240" cy="1371240"/>
          </a:xfrm>
          <a:prstGeom prst="rect">
            <a:avLst/>
          </a:prstGeom>
          <a:solidFill>
            <a:srgbClr val="D8D8D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u="none" strike="noStrike">
              <a:solidFill>
                <a:schemeClr val="lt1"/>
              </a:solidFill>
              <a:effectLst/>
              <a:uFillTx/>
              <a:latin typeface="Lato"/>
              <a:ea typeface="Lato"/>
            </a:endParaRPr>
          </a:p>
        </p:txBody>
      </p:sp>
      <p:pic>
        <p:nvPicPr>
          <p:cNvPr id="130" name="Google Shape;140;p13" descr="A person in a green shirt&#10;&#10;Description automatically generated"/>
          <p:cNvPicPr/>
          <p:nvPr/>
        </p:nvPicPr>
        <p:blipFill>
          <a:blip r:embed="rId12"/>
          <a:stretch/>
        </p:blipFill>
        <p:spPr>
          <a:xfrm>
            <a:off x="88704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Google Shape;141;p13" descr="A person wearing glasses and a black shirt&#10;&#10;Description automatically generated"/>
          <p:cNvPicPr/>
          <p:nvPr/>
        </p:nvPicPr>
        <p:blipFill>
          <a:blip r:embed="rId13"/>
          <a:stretch/>
        </p:blipFill>
        <p:spPr>
          <a:xfrm>
            <a:off x="8430840" y="38404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Google Shape;142;p13" descr="A person with a beard smiling&#10;&#10;Description automatically generated"/>
          <p:cNvPicPr/>
          <p:nvPr/>
        </p:nvPicPr>
        <p:blipFill>
          <a:blip r:embed="rId14"/>
          <a:stretch/>
        </p:blipFill>
        <p:spPr>
          <a:xfrm>
            <a:off x="6912720" y="1783080"/>
            <a:ext cx="1371240" cy="137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0458FBC7-7B1D-76FD-C8F9-49D914DDE263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E3A2498C-C1AF-37A7-09A1-E6AAA654B324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BCD20E4E-D86B-3FF3-3C9F-D0415CF6F5EA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38140ECB-C10E-500C-DBE8-75380F58620F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8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63080" y="91440"/>
            <a:ext cx="11865960" cy="1005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u="none" strike="noStrike" dirty="0">
                <a:solidFill>
                  <a:schemeClr val="lt2"/>
                </a:solidFill>
                <a:effectLst/>
                <a:uFillTx/>
                <a:latin typeface="Lato Black"/>
                <a:ea typeface="Lato Black"/>
              </a:rPr>
              <a:t>We (always) Need Beta Testers (pre-news)</a:t>
            </a:r>
            <a:endParaRPr lang="it-IT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157680" y="1323000"/>
            <a:ext cx="11865960" cy="476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9999"/>
          </a:bodyPr>
          <a:lstStyle/>
          <a:p>
            <a:pPr marL="11448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1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Consider using the Beta environment as default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Just over half a percent of users visit beta.peeringdb.com each month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43080">
              <a:lnSpc>
                <a:spcPct val="90000"/>
              </a:lnSpc>
              <a:spcBef>
                <a:spcPts val="499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We recognize that there are good and bad reasons for this!</a:t>
            </a:r>
            <a:endParaRPr lang="it-IT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As of release 2.57.0, beta.peeringdb.com refreshes once an hour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Early access to improvements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Easy feedback mechanism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Try it at https://beta.peeringdb.com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203E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Contact us at </a:t>
            </a:r>
            <a:r>
              <a:rPr lang="en-US" sz="2800" b="0" u="sng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  <a:hlinkClick r:id="rId3"/>
              </a:rPr>
              <a:t>pc@peeringdb.com</a:t>
            </a:r>
            <a:r>
              <a:rPr lang="en-US" sz="2800" b="0" u="none" strike="noStrike" dirty="0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 with any questions</a:t>
            </a:r>
            <a:endParaRPr lang="it-IT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E4C358FF-24C1-E6C5-986B-5D4D75D460EF}"/>
              </a:ext>
            </a:extLst>
          </p:cNvPr>
          <p:cNvSpPr txBox="1">
            <a:spLocks/>
          </p:cNvSpPr>
          <p:nvPr/>
        </p:nvSpPr>
        <p:spPr>
          <a:xfrm>
            <a:off x="2207160" y="6364440"/>
            <a:ext cx="13737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2025-12-12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>
            <a:extLst>
              <a:ext uri="{FF2B5EF4-FFF2-40B4-BE49-F238E27FC236}">
                <a16:creationId xmlns:a16="http://schemas.microsoft.com/office/drawing/2014/main" id="{8E95167A-105B-2FB6-C0E7-E69078C24025}"/>
              </a:ext>
            </a:extLst>
          </p:cNvPr>
          <p:cNvSpPr txBox="1">
            <a:spLocks/>
          </p:cNvSpPr>
          <p:nvPr/>
        </p:nvSpPr>
        <p:spPr>
          <a:xfrm>
            <a:off x="4038480" y="636444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ct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GRNOG19 – Athens (Greece)</a:t>
            </a:r>
            <a:endParaRPr lang="it-IT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Google Shape;116;p3">
            <a:extLst>
              <a:ext uri="{FF2B5EF4-FFF2-40B4-BE49-F238E27FC236}">
                <a16:creationId xmlns:a16="http://schemas.microsoft.com/office/drawing/2014/main" id="{02AF9DBC-B393-4A28-EF4D-4403FC97DA37}"/>
              </a:ext>
            </a:extLst>
          </p:cNvPr>
          <p:cNvSpPr/>
          <p:nvPr/>
        </p:nvSpPr>
        <p:spPr>
          <a:xfrm>
            <a:off x="9427680" y="6364440"/>
            <a:ext cx="2554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u="none" strike="noStrike">
                <a:solidFill>
                  <a:schemeClr val="accent3"/>
                </a:solidFill>
                <a:effectLst/>
                <a:uFillTx/>
                <a:latin typeface="Lato"/>
                <a:ea typeface="Lato"/>
              </a:rPr>
              <a:t>Livio Morina</a:t>
            </a:r>
            <a:endParaRPr lang="it-IT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>
            <a:extLst>
              <a:ext uri="{FF2B5EF4-FFF2-40B4-BE49-F238E27FC236}">
                <a16:creationId xmlns:a16="http://schemas.microsoft.com/office/drawing/2014/main" id="{19D49B42-0014-58C3-7D3C-02DD57C5D638}"/>
              </a:ext>
            </a:extLst>
          </p:cNvPr>
          <p:cNvSpPr txBox="1">
            <a:spLocks/>
          </p:cNvSpPr>
          <p:nvPr/>
        </p:nvSpPr>
        <p:spPr>
          <a:xfrm>
            <a:off x="9280800" y="636444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it-IT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 kern="1200">
                <a:solidFill>
                  <a:schemeClr val="accent3"/>
                </a:solidFill>
                <a:effectLst/>
                <a:uFillTx/>
                <a:latin typeface="Lato"/>
                <a:ea typeface="Lato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88FD8-0580-4474-BDF4-86563CE550B6}" type="slidenum">
              <a:rPr lang="it-IT" smtClean="0"/>
              <a:pPr/>
              <a:t>9</a:t>
            </a:fld>
            <a:endParaRPr lang="it-IT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eringDB Colors">
      <a:dk1>
        <a:srgbClr val="00203E"/>
      </a:dk1>
      <a:lt1>
        <a:srgbClr val="F1F1F1"/>
      </a:lt1>
      <a:dk2>
        <a:srgbClr val="000000"/>
      </a:dk2>
      <a:lt2>
        <a:srgbClr val="FFFFFF"/>
      </a:lt2>
      <a:accent1>
        <a:srgbClr val="33744A"/>
      </a:accent1>
      <a:accent2>
        <a:srgbClr val="1C3F28"/>
      </a:accent2>
      <a:accent3>
        <a:srgbClr val="4B6063"/>
      </a:accent3>
      <a:accent4>
        <a:srgbClr val="B0DBD8"/>
      </a:accent4>
      <a:accent5>
        <a:srgbClr val="C7968D"/>
      </a:accent5>
      <a:accent6>
        <a:srgbClr val="961E1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4237</TotalTime>
  <Words>1875</Words>
  <Application>Microsoft Office PowerPoint</Application>
  <PresentationFormat>Widescreen</PresentationFormat>
  <Paragraphs>547</Paragraphs>
  <Slides>22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Arial</vt:lpstr>
      <vt:lpstr>Calibri</vt:lpstr>
      <vt:lpstr>Courier New</vt:lpstr>
      <vt:lpstr>Lato</vt:lpstr>
      <vt:lpstr>Lato Black</vt:lpstr>
      <vt:lpstr>Liberation Sans</vt:lpstr>
      <vt:lpstr>Symbol</vt:lpstr>
      <vt:lpstr>Times New Roman</vt:lpstr>
      <vt:lpstr>Wingdings</vt:lpstr>
      <vt:lpstr>Office Theme</vt:lpstr>
      <vt:lpstr>What’s new on PeeringDB?</vt:lpstr>
      <vt:lpstr>What is PeeringDB?</vt:lpstr>
      <vt:lpstr>Governance and Membership</vt:lpstr>
      <vt:lpstr>Board of Directors and Officers</vt:lpstr>
      <vt:lpstr>Committees</vt:lpstr>
      <vt:lpstr>Admin Committee</vt:lpstr>
      <vt:lpstr>Outreach Committee</vt:lpstr>
      <vt:lpstr>Product Committee</vt:lpstr>
      <vt:lpstr>We (always) Need Beta Testers (pre-news)</vt:lpstr>
      <vt:lpstr>2024 Year in Review</vt:lpstr>
      <vt:lpstr>News in brief</vt:lpstr>
      <vt:lpstr>New Feature Highlights</vt:lpstr>
      <vt:lpstr>Web search → API query link</vt:lpstr>
      <vt:lpstr>ASN Connectivity</vt:lpstr>
      <vt:lpstr>New Feature Highlights</vt:lpstr>
      <vt:lpstr>Website</vt:lpstr>
      <vt:lpstr>GitHub</vt:lpstr>
      <vt:lpstr>Information and Resources</vt:lpstr>
      <vt:lpstr>PeeringDB in Greece</vt:lpstr>
      <vt:lpstr>Greece and its bordering countries from PeeringDB POV</vt:lpstr>
      <vt:lpstr>Thank you to our sponsors!</vt:lpstr>
      <vt:lpstr>PeeringDB is Open Source Software!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</dc:title>
  <dc:subject/>
  <dc:creator>Greg Hankins</dc:creator>
  <dc:description/>
  <cp:lastModifiedBy>Livio Morina</cp:lastModifiedBy>
  <cp:revision>70</cp:revision>
  <dcterms:modified xsi:type="dcterms:W3CDTF">2025-12-11T10:42:59Z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22</vt:i4>
  </property>
  <property fmtid="{D5CDD505-2E9C-101B-9397-08002B2CF9AE}" pid="3" name="PresentationFormat">
    <vt:lpwstr>Widescreen</vt:lpwstr>
  </property>
  <property fmtid="{D5CDD505-2E9C-101B-9397-08002B2CF9AE}" pid="4" name="Slides">
    <vt:i4>24</vt:i4>
  </property>
</Properties>
</file>