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12188825"/>
  <p:notesSz cx="6858000" cy="9144000"/>
  <p:embeddedFontLst>
    <p:embeddedFont>
      <p:font typeface="Teko"/>
      <p:regular r:id="rId42"/>
      <p:bold r:id="rId43"/>
    </p:embeddedFont>
    <p:embeddedFont>
      <p:font typeface="Lato"/>
      <p:regular r:id="rId44"/>
      <p:bold r:id="rId45"/>
      <p:italic r:id="rId46"/>
      <p:boldItalic r:id="rId47"/>
    </p:embeddedFont>
    <p:embeddedFont>
      <p:font typeface="Corbel"/>
      <p:regular r:id="rId48"/>
      <p:bold r:id="rId49"/>
      <p:italic r:id="rId50"/>
      <p:boldItalic r:id="rId51"/>
    </p:embeddedFont>
    <p:embeddedFont>
      <p:font typeface="Montserrat Medium"/>
      <p:regular r:id="rId52"/>
      <p:bold r:id="rId53"/>
      <p:italic r:id="rId54"/>
      <p:boldItalic r:id="rId55"/>
    </p:embeddedFont>
    <p:embeddedFont>
      <p:font typeface="Tahoma"/>
      <p:regular r:id="rId56"/>
      <p:bold r:id="rId57"/>
    </p:embeddedFont>
    <p:embeddedFont>
      <p:font typeface="Montserrat ExtraBold"/>
      <p:bold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0" roundtripDataSignature="AMtx7mhz2UnxjB5JyXkNQ8QOwaa12mdZ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Teko-regular.fntdata"/><Relationship Id="rId41" Type="http://schemas.openxmlformats.org/officeDocument/2006/relationships/slide" Target="slides/slide36.xml"/><Relationship Id="rId44" Type="http://schemas.openxmlformats.org/officeDocument/2006/relationships/font" Target="fonts/Lato-regular.fntdata"/><Relationship Id="rId43" Type="http://schemas.openxmlformats.org/officeDocument/2006/relationships/font" Target="fonts/Teko-bold.fntdata"/><Relationship Id="rId46" Type="http://schemas.openxmlformats.org/officeDocument/2006/relationships/font" Target="fonts/Lato-italic.fntdata"/><Relationship Id="rId45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Corbel-regular.fntdata"/><Relationship Id="rId47" Type="http://schemas.openxmlformats.org/officeDocument/2006/relationships/font" Target="fonts/Lato-boldItalic.fntdata"/><Relationship Id="rId49" Type="http://schemas.openxmlformats.org/officeDocument/2006/relationships/font" Target="fonts/Corbel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customschemas.google.com/relationships/presentationmetadata" Target="meta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orbel-boldItalic.fntdata"/><Relationship Id="rId50" Type="http://schemas.openxmlformats.org/officeDocument/2006/relationships/font" Target="fonts/Corbel-italic.fntdata"/><Relationship Id="rId53" Type="http://schemas.openxmlformats.org/officeDocument/2006/relationships/font" Target="fonts/MontserratMedium-bold.fntdata"/><Relationship Id="rId52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55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54" Type="http://schemas.openxmlformats.org/officeDocument/2006/relationships/font" Target="fonts/MontserratMedium-italic.fntdata"/><Relationship Id="rId13" Type="http://schemas.openxmlformats.org/officeDocument/2006/relationships/slide" Target="slides/slide8.xml"/><Relationship Id="rId57" Type="http://schemas.openxmlformats.org/officeDocument/2006/relationships/font" Target="fonts/Tahoma-bold.fntdata"/><Relationship Id="rId12" Type="http://schemas.openxmlformats.org/officeDocument/2006/relationships/slide" Target="slides/slide7.xml"/><Relationship Id="rId56" Type="http://schemas.openxmlformats.org/officeDocument/2006/relationships/font" Target="fonts/Tahoma-regular.fntdata"/><Relationship Id="rId15" Type="http://schemas.openxmlformats.org/officeDocument/2006/relationships/slide" Target="slides/slide10.xml"/><Relationship Id="rId59" Type="http://schemas.openxmlformats.org/officeDocument/2006/relationships/font" Target="fonts/MontserratExtraBold-boldItalic.fntdata"/><Relationship Id="rId14" Type="http://schemas.openxmlformats.org/officeDocument/2006/relationships/slide" Target="slides/slide9.xml"/><Relationship Id="rId58" Type="http://schemas.openxmlformats.org/officeDocument/2006/relationships/font" Target="fonts/MontserratExtraBo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showMasterSp="0" type="title">
  <p:cSld name="TITLE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8"/>
          <p:cNvSpPr txBox="1"/>
          <p:nvPr>
            <p:ph type="ctrTitle"/>
          </p:nvPr>
        </p:nvSpPr>
        <p:spPr>
          <a:xfrm>
            <a:off x="1065214" y="18288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8"/>
          <p:cNvSpPr txBox="1"/>
          <p:nvPr>
            <p:ph idx="1" type="subTitle"/>
          </p:nvPr>
        </p:nvSpPr>
        <p:spPr>
          <a:xfrm>
            <a:off x="1065213" y="4800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8"/>
          <p:cNvSpPr txBox="1"/>
          <p:nvPr>
            <p:ph type="title"/>
          </p:nvPr>
        </p:nvSpPr>
        <p:spPr>
          <a:xfrm>
            <a:off x="831633" y="1709739"/>
            <a:ext cx="1051286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8"/>
          <p:cNvSpPr txBox="1"/>
          <p:nvPr>
            <p:ph idx="1" type="body"/>
          </p:nvPr>
        </p:nvSpPr>
        <p:spPr>
          <a:xfrm>
            <a:off x="831633" y="4589464"/>
            <a:ext cx="1051286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 sz="2399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 sz="1999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99"/>
              <a:buNone/>
              <a:defRPr sz="179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7" name="Google Shape;67;p48"/>
          <p:cNvSpPr txBox="1"/>
          <p:nvPr>
            <p:ph idx="10" type="dt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8"/>
          <p:cNvSpPr txBox="1"/>
          <p:nvPr>
            <p:ph idx="11" type="ftr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8"/>
          <p:cNvSpPr txBox="1"/>
          <p:nvPr>
            <p:ph idx="12" type="sldNum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9"/>
          <p:cNvSpPr txBox="1"/>
          <p:nvPr>
            <p:ph idx="10" type="dt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9"/>
          <p:cNvSpPr txBox="1"/>
          <p:nvPr>
            <p:ph idx="11" type="ftr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9"/>
          <p:cNvSpPr txBox="1"/>
          <p:nvPr>
            <p:ph idx="12" type="sldNum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/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0"/>
          <p:cNvSpPr txBox="1"/>
          <p:nvPr>
            <p:ph idx="1" type="body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736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indent="-40633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799"/>
            </a:lvl2pPr>
            <a:lvl3pPr indent="-380936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3pPr>
            <a:lvl4pPr indent="-35553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4pPr>
            <a:lvl5pPr indent="-35553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5pPr>
            <a:lvl6pPr indent="-355536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6pPr>
            <a:lvl7pPr indent="-355536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7pPr>
            <a:lvl8pPr indent="-355536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8pPr>
            <a:lvl9pPr indent="-355536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9pPr>
          </a:lstStyle>
          <a:p/>
        </p:txBody>
      </p:sp>
      <p:sp>
        <p:nvSpPr>
          <p:cNvPr id="77" name="Google Shape;77;p50"/>
          <p:cNvSpPr txBox="1"/>
          <p:nvPr>
            <p:ph idx="2" type="body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50"/>
          <p:cNvSpPr txBox="1"/>
          <p:nvPr>
            <p:ph idx="11" type="ftr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0"/>
          <p:cNvSpPr txBox="1"/>
          <p:nvPr>
            <p:ph idx="12" type="sldNum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1"/>
          <p:cNvSpPr txBox="1"/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1"/>
          <p:cNvSpPr/>
          <p:nvPr>
            <p:ph idx="2" type="pic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51"/>
          <p:cNvSpPr txBox="1"/>
          <p:nvPr>
            <p:ph idx="1" type="body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2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2"/>
          <p:cNvSpPr txBox="1"/>
          <p:nvPr>
            <p:ph idx="1" type="body"/>
          </p:nvPr>
        </p:nvSpPr>
        <p:spPr>
          <a:xfrm rot="5400000">
            <a:off x="3918744" y="-1255137"/>
            <a:ext cx="4351338" cy="10512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3"/>
          <p:cNvSpPr txBox="1"/>
          <p:nvPr>
            <p:ph type="title"/>
          </p:nvPr>
        </p:nvSpPr>
        <p:spPr>
          <a:xfrm rot="5400000">
            <a:off x="7130816" y="1956937"/>
            <a:ext cx="5811838" cy="2628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3"/>
          <p:cNvSpPr txBox="1"/>
          <p:nvPr>
            <p:ph idx="1" type="body"/>
          </p:nvPr>
        </p:nvSpPr>
        <p:spPr>
          <a:xfrm rot="5400000">
            <a:off x="1798206" y="-595099"/>
            <a:ext cx="5811838" cy="773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Διαφάνεια τίτλου" showMasterSp="0">
  <p:cSld name="1_Διαφάνεια τίτλου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7"/>
          <p:cNvSpPr txBox="1"/>
          <p:nvPr>
            <p:ph type="ctrTitle"/>
          </p:nvPr>
        </p:nvSpPr>
        <p:spPr>
          <a:xfrm>
            <a:off x="1065214" y="18288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7"/>
          <p:cNvSpPr txBox="1"/>
          <p:nvPr>
            <p:ph idx="1" type="subTitle"/>
          </p:nvPr>
        </p:nvSpPr>
        <p:spPr>
          <a:xfrm>
            <a:off x="1065213" y="4800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able of conten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right light over a planet&#10;&#10;Description automatically generated" id="27" name="Google Shape;2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8755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0"/>
          <p:cNvSpPr/>
          <p:nvPr/>
        </p:nvSpPr>
        <p:spPr>
          <a:xfrm>
            <a:off x="0" y="0"/>
            <a:ext cx="487553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40"/>
          <p:cNvSpPr/>
          <p:nvPr/>
        </p:nvSpPr>
        <p:spPr>
          <a:xfrm>
            <a:off x="5180012" y="152400"/>
            <a:ext cx="4907956" cy="561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E7E"/>
              </a:buClr>
              <a:buSzPts val="3199"/>
              <a:buFont typeface="Montserrat ExtraBold"/>
              <a:buNone/>
            </a:pPr>
            <a:r>
              <a:rPr lang="en-US" sz="3199">
                <a:solidFill>
                  <a:srgbClr val="1F3E7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TABLE OF CONTENTS</a:t>
            </a:r>
            <a:endParaRPr sz="3199">
              <a:solidFill>
                <a:srgbClr val="1F3E7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1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" type="body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0" type="dt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1"/>
          <p:cNvSpPr txBox="1"/>
          <p:nvPr>
            <p:ph idx="11" type="ftr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12" type="sldNum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" type="body"/>
          </p:nvPr>
        </p:nvSpPr>
        <p:spPr>
          <a:xfrm>
            <a:off x="83798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2" type="body"/>
          </p:nvPr>
        </p:nvSpPr>
        <p:spPr>
          <a:xfrm>
            <a:off x="617059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10" type="dt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2"/>
          <p:cNvSpPr txBox="1"/>
          <p:nvPr>
            <p:ph idx="11" type="ftr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2" type="sldNum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CSO Slide">
  <p:cSld name="ECSO Slid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4088">
          <p15:clr>
            <a:srgbClr val="FBAE40"/>
          </p15:clr>
        </p15:guide>
        <p15:guide id="2" pos="415">
          <p15:clr>
            <a:srgbClr val="FBAE40"/>
          </p15:clr>
        </p15:guide>
        <p15:guide id="3" pos="7265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orient="horz" pos="890">
          <p15:clr>
            <a:srgbClr val="FBAE40"/>
          </p15:clr>
        </p15:guide>
        <p15:guide id="6" orient="horz" pos="365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/>
          <p:nvPr>
            <p:ph type="title"/>
          </p:nvPr>
        </p:nvSpPr>
        <p:spPr>
          <a:xfrm>
            <a:off x="839569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" type="body"/>
          </p:nvPr>
        </p:nvSpPr>
        <p:spPr>
          <a:xfrm>
            <a:off x="839570" y="1681163"/>
            <a:ext cx="515644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b="1" sz="2399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b="1" sz="1999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b="1" sz="1799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4"/>
          <p:cNvSpPr txBox="1"/>
          <p:nvPr>
            <p:ph idx="2" type="body"/>
          </p:nvPr>
        </p:nvSpPr>
        <p:spPr>
          <a:xfrm>
            <a:off x="839570" y="2505075"/>
            <a:ext cx="5156444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3" type="body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b="1" sz="2399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b="1" sz="1999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b="1" sz="1799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4"/>
          <p:cNvSpPr txBox="1"/>
          <p:nvPr>
            <p:ph idx="4" type="body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4"/>
          <p:cNvSpPr txBox="1"/>
          <p:nvPr>
            <p:ph idx="10" type="dt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1" type="ftr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2" type="sldNum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5"/>
          <p:cNvSpPr txBox="1"/>
          <p:nvPr>
            <p:ph idx="10" type="dt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subTitle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46"/>
          <p:cNvSpPr txBox="1"/>
          <p:nvPr>
            <p:ph idx="10" type="dt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6"/>
          <p:cNvSpPr txBox="1"/>
          <p:nvPr>
            <p:ph idx="11" type="ftr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2" type="sldNum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1522413" y="1905000"/>
            <a:ext cx="913447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1" type="ftr"/>
          </p:nvPr>
        </p:nvSpPr>
        <p:spPr>
          <a:xfrm>
            <a:off x="150813" y="6400800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2" type="sldNum"/>
          </p:nvPr>
        </p:nvSpPr>
        <p:spPr>
          <a:xfrm>
            <a:off x="11123613" y="6384925"/>
            <a:ext cx="8382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 b="0" i="0" sz="43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39"/>
          <p:cNvSpPr txBox="1"/>
          <p:nvPr>
            <p:ph idx="1" type="body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336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Char char="•"/>
              <a:defRPr b="0" i="0" sz="2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0936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b="0" i="0" sz="23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536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b="0" i="0" sz="1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836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836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836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836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836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836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9"/>
          <p:cNvSpPr txBox="1"/>
          <p:nvPr>
            <p:ph idx="10" type="dt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4" name="Google Shape;24;p39"/>
          <p:cNvSpPr txBox="1"/>
          <p:nvPr>
            <p:ph idx="11" type="ftr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5" name="Google Shape;25;p39"/>
          <p:cNvSpPr txBox="1"/>
          <p:nvPr>
            <p:ph idx="12" type="sldNum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g"/><Relationship Id="rId4" Type="http://schemas.openxmlformats.org/officeDocument/2006/relationships/image" Target="../media/image26.jpg"/><Relationship Id="rId9" Type="http://schemas.openxmlformats.org/officeDocument/2006/relationships/image" Target="../media/image29.jpg"/><Relationship Id="rId5" Type="http://schemas.openxmlformats.org/officeDocument/2006/relationships/image" Target="../media/image27.jpg"/><Relationship Id="rId6" Type="http://schemas.openxmlformats.org/officeDocument/2006/relationships/image" Target="../media/image19.jpg"/><Relationship Id="rId7" Type="http://schemas.openxmlformats.org/officeDocument/2006/relationships/image" Target="../media/image30.jpg"/><Relationship Id="rId8" Type="http://schemas.openxmlformats.org/officeDocument/2006/relationships/image" Target="../media/image2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" y="228600"/>
            <a:ext cx="121888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BFBFB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-153988" y="1388919"/>
            <a:ext cx="12357182" cy="2344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“Cybersecurity and Data Protection:  </a:t>
            </a:r>
            <a:endParaRPr/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cooperation as a pillar of trust”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370" y="0"/>
            <a:ext cx="12217564" cy="138891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6551612" y="3927763"/>
            <a:ext cx="4038600" cy="20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Vicky Konstantinopoulou</a:t>
            </a:r>
            <a:endParaRPr/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orbel"/>
              <a:buNone/>
            </a:pPr>
            <a:r>
              <a:rPr b="0" i="0" lang="en-US" sz="1800" u="none" cap="none" strike="noStrike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CIPM, CIPP/E, Cert. DPO</a:t>
            </a:r>
            <a:endParaRPr/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orbel"/>
              <a:buNone/>
            </a:pPr>
            <a:r>
              <a:rPr b="0" i="0" lang="en-US" sz="1800" u="none" cap="none" strike="noStrike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Deputy Data Protection Officer</a:t>
            </a:r>
            <a:endParaRPr/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orbel"/>
              <a:buNone/>
            </a:pPr>
            <a:r>
              <a:rPr b="0" i="0" lang="en-US" sz="1800" u="none" cap="none" strike="noStrike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GRNET S.A.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912812" y="3927763"/>
            <a:ext cx="5181600" cy="1975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Tahoma"/>
              <a:buNone/>
            </a:pPr>
            <a:r>
              <a:rPr i="0" lang="en-US" sz="18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Ioannis Alexakis</a:t>
            </a:r>
            <a:endParaRPr i="0" sz="1800" u="none" cap="none" strike="noStrike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i="0" sz="1800" u="none" cap="none" strike="noStrike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LLB, LLM, NSPA, ISO 27001 LA, CISM, Cert. DPO</a:t>
            </a:r>
            <a:endParaRPr i="0" sz="1800" u="none" cap="none" strike="noStrike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orbel"/>
              <a:buNone/>
            </a:pPr>
            <a:r>
              <a:rPr b="0" i="0" lang="en-US" sz="1800" u="none" cap="none" strike="noStrike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General Director for Strategic Planning</a:t>
            </a:r>
            <a:endParaRPr/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orbel"/>
              <a:buNone/>
            </a:pPr>
            <a:r>
              <a:rPr lang="en-US" sz="180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National Cybersecurity Authority</a:t>
            </a:r>
            <a:endParaRPr sz="1800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>
            <p:ph idx="1" type="body"/>
          </p:nvPr>
        </p:nvSpPr>
        <p:spPr>
          <a:xfrm>
            <a:off x="667109" y="914400"/>
            <a:ext cx="11148919" cy="5193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31" lvl="0" marL="22853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Direct economic cost </a:t>
            </a:r>
            <a:r>
              <a:rPr lang="en-US" sz="1800"/>
              <a:t>2022: 250.000 </a:t>
            </a: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€ (2021</a:t>
            </a:r>
            <a:r>
              <a:rPr lang="en-US" sz="1800"/>
              <a:t>: 200.000 </a:t>
            </a: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€) </a:t>
            </a:r>
            <a:r>
              <a:rPr lang="en-US" sz="1800"/>
              <a:t>+ </a:t>
            </a: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cost of recovery, reputational damage, fines etc</a:t>
            </a:r>
            <a:r>
              <a:rPr lang="en-US" sz="1800"/>
              <a:t> 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28531" lvl="0" marL="228531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90% </a:t>
            </a: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of companies in EU expect the cost and volume of cyberattacks to raise in the following year</a:t>
            </a:r>
            <a:r>
              <a:rPr lang="en-US" sz="1800"/>
              <a:t> </a:t>
            </a:r>
            <a:endParaRPr/>
          </a:p>
          <a:p>
            <a:pPr indent="-228531" lvl="0" marL="228531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While, recovering takes time…</a:t>
            </a:r>
            <a:endParaRPr sz="1800"/>
          </a:p>
          <a:p>
            <a:pPr indent="-126931" lvl="0" marL="228531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</p:txBody>
      </p:sp>
      <p:sp>
        <p:nvSpPr>
          <p:cNvPr id="177" name="Google Shape;177;p10"/>
          <p:cNvSpPr txBox="1"/>
          <p:nvPr>
            <p:ph type="title"/>
          </p:nvPr>
        </p:nvSpPr>
        <p:spPr>
          <a:xfrm>
            <a:off x="66276" y="146574"/>
            <a:ext cx="10278998" cy="90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</a:pPr>
            <a:r>
              <a:rPr lang="en-US" sz="2800">
                <a:latin typeface="Corbel"/>
                <a:ea typeface="Corbel"/>
                <a:cs typeface="Corbel"/>
                <a:sym typeface="Corbel"/>
              </a:rPr>
              <a:t>Impact at organization level (private sector)</a:t>
            </a:r>
            <a:endParaRPr/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907" y="2602065"/>
            <a:ext cx="5459088" cy="410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8819" y="2602712"/>
            <a:ext cx="4846561" cy="4050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>
            <p:ph idx="1" type="body"/>
          </p:nvPr>
        </p:nvSpPr>
        <p:spPr>
          <a:xfrm>
            <a:off x="6016625" y="4323158"/>
            <a:ext cx="6172200" cy="175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/>
              <a:t>National CS legislation and requirements</a:t>
            </a: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0" y="5069681"/>
            <a:ext cx="12188825" cy="264319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/>
          <p:nvPr/>
        </p:nvSpPr>
        <p:spPr>
          <a:xfrm flipH="1" rot="7200000">
            <a:off x="9858854" y="2745641"/>
            <a:ext cx="863325" cy="1674909"/>
          </a:xfrm>
          <a:custGeom>
            <a:rect b="b" l="l" r="r" t="t"/>
            <a:pathLst>
              <a:path extrusionOk="0" h="1440160" w="890376">
                <a:moveTo>
                  <a:pt x="445188" y="0"/>
                </a:moveTo>
                <a:cubicBezTo>
                  <a:pt x="614149" y="0"/>
                  <a:pt x="769519" y="58193"/>
                  <a:pt x="890376" y="158114"/>
                </a:cubicBezTo>
                <a:cubicBezTo>
                  <a:pt x="722128" y="287532"/>
                  <a:pt x="615484" y="491352"/>
                  <a:pt x="615484" y="720080"/>
                </a:cubicBezTo>
                <a:cubicBezTo>
                  <a:pt x="615484" y="948808"/>
                  <a:pt x="722128" y="1152628"/>
                  <a:pt x="890376" y="1282046"/>
                </a:cubicBezTo>
                <a:cubicBezTo>
                  <a:pt x="769519" y="1381967"/>
                  <a:pt x="614149" y="1440160"/>
                  <a:pt x="445188" y="1440160"/>
                </a:cubicBezTo>
                <a:cubicBezTo>
                  <a:pt x="276227" y="1440160"/>
                  <a:pt x="120857" y="1381967"/>
                  <a:pt x="0" y="1282046"/>
                </a:cubicBezTo>
                <a:cubicBezTo>
                  <a:pt x="168248" y="1152628"/>
                  <a:pt x="274891" y="948808"/>
                  <a:pt x="274891" y="720080"/>
                </a:cubicBezTo>
                <a:cubicBezTo>
                  <a:pt x="274891" y="491352"/>
                  <a:pt x="168248" y="287532"/>
                  <a:pt x="0" y="158114"/>
                </a:cubicBezTo>
                <a:cubicBezTo>
                  <a:pt x="120857" y="58193"/>
                  <a:pt x="276227" y="0"/>
                  <a:pt x="4451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97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1" name="Google Shape;191;p12"/>
          <p:cNvSpPr txBox="1"/>
          <p:nvPr>
            <p:ph type="title"/>
          </p:nvPr>
        </p:nvSpPr>
        <p:spPr>
          <a:xfrm>
            <a:off x="20683" y="70526"/>
            <a:ext cx="11420032" cy="1005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en-US"/>
              <a:t>II. Regulation: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cybersecurity legal framework (penal provisions not incl.)</a:t>
            </a:r>
            <a:endParaRPr/>
          </a:p>
        </p:txBody>
      </p:sp>
      <p:grpSp>
        <p:nvGrpSpPr>
          <p:cNvPr id="192" name="Google Shape;192;p12"/>
          <p:cNvGrpSpPr/>
          <p:nvPr/>
        </p:nvGrpSpPr>
        <p:grpSpPr>
          <a:xfrm>
            <a:off x="428649" y="2412798"/>
            <a:ext cx="9672361" cy="2236608"/>
            <a:chOff x="1073086" y="2710034"/>
            <a:chExt cx="10196700" cy="2238357"/>
          </a:xfrm>
        </p:grpSpPr>
        <p:sp>
          <p:nvSpPr>
            <p:cNvPr id="193" name="Google Shape;193;p12"/>
            <p:cNvSpPr/>
            <p:nvPr/>
          </p:nvSpPr>
          <p:spPr>
            <a:xfrm flipH="1" rot="7200000">
              <a:off x="3914385" y="3078946"/>
              <a:ext cx="864000" cy="1564691"/>
            </a:xfrm>
            <a:custGeom>
              <a:rect b="b" l="l" r="r" t="t"/>
              <a:pathLst>
                <a:path extrusionOk="0" h="1440160" w="890376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97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 flipH="1" rot="7200000">
              <a:off x="7460430" y="3078946"/>
              <a:ext cx="864000" cy="1564691"/>
            </a:xfrm>
            <a:custGeom>
              <a:rect b="b" l="l" r="r" t="t"/>
              <a:pathLst>
                <a:path extrusionOk="0" h="1440160" w="890376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97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 rot="-7200000">
              <a:off x="2141363" y="3078946"/>
              <a:ext cx="864000" cy="1564691"/>
            </a:xfrm>
            <a:custGeom>
              <a:rect b="b" l="l" r="r" t="t"/>
              <a:pathLst>
                <a:path extrusionOk="0" h="1440160" w="890376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97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1073086" y="3714353"/>
              <a:ext cx="1234037" cy="12340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97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1137335" y="3805137"/>
              <a:ext cx="1105538" cy="1052470"/>
            </a:xfrm>
            <a:prstGeom prst="ellipse">
              <a:avLst/>
            </a:pr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8100000" scaled="0"/>
            </a:gra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97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2837570" y="2710034"/>
              <a:ext cx="1234037" cy="12340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97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 rot="-7200000">
              <a:off x="9209572" y="3041001"/>
              <a:ext cx="864000" cy="1564691"/>
            </a:xfrm>
            <a:custGeom>
              <a:rect b="b" l="l" r="r" t="t"/>
              <a:pathLst>
                <a:path extrusionOk="0" h="1440160" w="890376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97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 rot="-7200000">
              <a:off x="5687407" y="3078946"/>
              <a:ext cx="864000" cy="1564691"/>
            </a:xfrm>
            <a:custGeom>
              <a:rect b="b" l="l" r="r" t="t"/>
              <a:pathLst>
                <a:path extrusionOk="0" h="1440160" w="890376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97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4602054" y="3714353"/>
              <a:ext cx="1234037" cy="12340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97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366538" y="2710034"/>
              <a:ext cx="1234037" cy="12340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97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8131022" y="3714353"/>
              <a:ext cx="1234037" cy="123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97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9895508" y="2710034"/>
              <a:ext cx="1234037" cy="1234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97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5" name="Google Shape;205;p12"/>
            <p:cNvSpPr txBox="1"/>
            <p:nvPr/>
          </p:nvSpPr>
          <p:spPr>
            <a:xfrm>
              <a:off x="1263614" y="4096548"/>
              <a:ext cx="12201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7">
                  <a:solidFill>
                    <a:srgbClr val="DB30C7"/>
                  </a:solidFill>
                  <a:latin typeface="Teko"/>
                  <a:ea typeface="Teko"/>
                  <a:cs typeface="Teko"/>
                  <a:sym typeface="Teko"/>
                </a:rPr>
                <a:t>2018</a:t>
              </a:r>
              <a:endParaRPr b="1" sz="3197">
                <a:solidFill>
                  <a:srgbClr val="DB30C7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2901819" y="2800818"/>
              <a:ext cx="1105538" cy="1052470"/>
            </a:xfrm>
            <a:prstGeom prst="ellipse">
              <a:avLst/>
            </a:pr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8100000" scaled="0"/>
            </a:gra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97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6430787" y="2800818"/>
              <a:ext cx="1105538" cy="1052470"/>
            </a:xfrm>
            <a:prstGeom prst="ellipse">
              <a:avLst/>
            </a:pr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8100000" scaled="0"/>
            </a:gra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97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955227" y="2800818"/>
              <a:ext cx="1105538" cy="1052470"/>
            </a:xfrm>
            <a:prstGeom prst="ellipse">
              <a:avLst/>
            </a:pr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8100000" scaled="0"/>
            </a:gra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97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8195271" y="3805137"/>
              <a:ext cx="1105538" cy="1052470"/>
            </a:xfrm>
            <a:prstGeom prst="ellipse">
              <a:avLst/>
            </a:pr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8100000" scaled="0"/>
            </a:gra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97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4666303" y="3805137"/>
              <a:ext cx="1105538" cy="1052470"/>
            </a:xfrm>
            <a:prstGeom prst="ellipse">
              <a:avLst/>
            </a:pr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8100000" scaled="0"/>
            </a:gra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97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1" name="Google Shape;211;p12"/>
            <p:cNvSpPr txBox="1"/>
            <p:nvPr/>
          </p:nvSpPr>
          <p:spPr>
            <a:xfrm>
              <a:off x="3006786" y="3073636"/>
              <a:ext cx="12201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7">
                  <a:solidFill>
                    <a:srgbClr val="F86E24"/>
                  </a:solidFill>
                  <a:latin typeface="Teko"/>
                  <a:ea typeface="Teko"/>
                  <a:cs typeface="Teko"/>
                  <a:sym typeface="Teko"/>
                </a:rPr>
                <a:t>2019</a:t>
              </a:r>
              <a:endParaRPr b="1" sz="3197">
                <a:solidFill>
                  <a:srgbClr val="F86E24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212" name="Google Shape;212;p12"/>
            <p:cNvSpPr txBox="1"/>
            <p:nvPr/>
          </p:nvSpPr>
          <p:spPr>
            <a:xfrm>
              <a:off x="4752869" y="4096556"/>
              <a:ext cx="1220192" cy="584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7">
                  <a:solidFill>
                    <a:srgbClr val="972ACD"/>
                  </a:solidFill>
                  <a:latin typeface="Teko"/>
                  <a:ea typeface="Teko"/>
                  <a:cs typeface="Teko"/>
                  <a:sym typeface="Teko"/>
                </a:rPr>
                <a:t>2020</a:t>
              </a:r>
              <a:endParaRPr b="1" sz="3197">
                <a:solidFill>
                  <a:srgbClr val="972ACD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213" name="Google Shape;213;p12"/>
            <p:cNvSpPr txBox="1"/>
            <p:nvPr/>
          </p:nvSpPr>
          <p:spPr>
            <a:xfrm>
              <a:off x="6534470" y="3087408"/>
              <a:ext cx="12201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7">
                  <a:solidFill>
                    <a:srgbClr val="F8B004"/>
                  </a:solidFill>
                  <a:latin typeface="Teko"/>
                  <a:ea typeface="Teko"/>
                  <a:cs typeface="Teko"/>
                  <a:sym typeface="Teko"/>
                </a:rPr>
                <a:t>2022</a:t>
              </a:r>
              <a:endParaRPr b="1" sz="3197">
                <a:solidFill>
                  <a:srgbClr val="F8B004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214" name="Google Shape;214;p12"/>
            <p:cNvSpPr txBox="1"/>
            <p:nvPr/>
          </p:nvSpPr>
          <p:spPr>
            <a:xfrm>
              <a:off x="8282239" y="4050400"/>
              <a:ext cx="12201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7">
                  <a:solidFill>
                    <a:srgbClr val="4BB836"/>
                  </a:solidFill>
                  <a:latin typeface="Teko"/>
                  <a:ea typeface="Teko"/>
                  <a:cs typeface="Teko"/>
                  <a:sym typeface="Teko"/>
                </a:rPr>
                <a:t>2023</a:t>
              </a:r>
              <a:endParaRPr b="1" sz="3197">
                <a:solidFill>
                  <a:srgbClr val="4BB836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215" name="Google Shape;215;p12"/>
            <p:cNvSpPr txBox="1"/>
            <p:nvPr/>
          </p:nvSpPr>
          <p:spPr>
            <a:xfrm>
              <a:off x="10049594" y="3073635"/>
              <a:ext cx="12201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7">
                  <a:solidFill>
                    <a:srgbClr val="56C5FF"/>
                  </a:solidFill>
                  <a:latin typeface="Teko"/>
                  <a:ea typeface="Teko"/>
                  <a:cs typeface="Teko"/>
                  <a:sym typeface="Teko"/>
                </a:rPr>
                <a:t>2024</a:t>
              </a:r>
              <a:endParaRPr b="1" sz="3197">
                <a:solidFill>
                  <a:srgbClr val="56C5FF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</p:grpSp>
      <p:sp>
        <p:nvSpPr>
          <p:cNvPr id="216" name="Google Shape;216;p12"/>
          <p:cNvSpPr/>
          <p:nvPr/>
        </p:nvSpPr>
        <p:spPr>
          <a:xfrm>
            <a:off x="10528650" y="3429000"/>
            <a:ext cx="1170580" cy="12330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97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10588782" y="3495960"/>
            <a:ext cx="1048689" cy="1051648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7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10720078" y="3788141"/>
            <a:ext cx="1157447" cy="58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97">
                <a:solidFill>
                  <a:srgbClr val="56C5FF"/>
                </a:solidFill>
                <a:latin typeface="Teko"/>
                <a:ea typeface="Teko"/>
                <a:cs typeface="Teko"/>
                <a:sym typeface="Teko"/>
              </a:rPr>
              <a:t>2025</a:t>
            </a:r>
            <a:endParaRPr b="1" sz="3197">
              <a:solidFill>
                <a:srgbClr val="56C5FF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-33113" y="2304878"/>
            <a:ext cx="2039323" cy="984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BB836"/>
                </a:solidFill>
                <a:latin typeface="Corbel"/>
                <a:ea typeface="Corbel"/>
                <a:cs typeface="Corbel"/>
                <a:sym typeface="Corbel"/>
              </a:rPr>
              <a:t>L. 4624/2019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DPA, GDPR implementation measures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20682" y="1584267"/>
            <a:ext cx="2039323" cy="338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BB836"/>
                </a:solidFill>
                <a:latin typeface="Corbel"/>
                <a:ea typeface="Corbel"/>
                <a:cs typeface="Corbel"/>
                <a:sym typeface="Corbel"/>
              </a:rPr>
              <a:t>GDPR </a:t>
            </a:r>
            <a:r>
              <a:rPr b="1"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 effect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1663543" y="3998496"/>
            <a:ext cx="2039322" cy="984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BB836"/>
                </a:solidFill>
                <a:latin typeface="Corbel"/>
                <a:ea typeface="Corbel"/>
                <a:cs typeface="Corbel"/>
                <a:sym typeface="Corbel"/>
              </a:rPr>
              <a:t>L. 4624/2019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DPA, GDPR implementation measures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1666342" y="5027575"/>
            <a:ext cx="2039323" cy="492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BB836"/>
                </a:solidFill>
                <a:latin typeface="Corbel"/>
                <a:ea typeface="Corbel"/>
                <a:cs typeface="Corbel"/>
                <a:sym typeface="Corbel"/>
              </a:rPr>
              <a:t>L. 4635/2019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GD of Cybersecurity</a:t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1649486" y="5576427"/>
            <a:ext cx="2039323" cy="676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972ACD"/>
                </a:solidFill>
                <a:latin typeface="Corbel"/>
                <a:ea typeface="Corbel"/>
                <a:cs typeface="Corbel"/>
                <a:sym typeface="Corbel"/>
              </a:rPr>
              <a:t>MD 1027/2019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NIS 1 implementation measures</a:t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3338492" y="2872282"/>
            <a:ext cx="2039323" cy="307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8B004"/>
                </a:solidFill>
                <a:latin typeface="Corbel"/>
                <a:ea typeface="Corbel"/>
                <a:cs typeface="Corbel"/>
                <a:sym typeface="Corbel"/>
              </a:rPr>
              <a:t>MD NCSS 2020-2025</a:t>
            </a:r>
            <a:endParaRPr b="1" sz="1400">
              <a:solidFill>
                <a:srgbClr val="F8B00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3277547" y="2287639"/>
            <a:ext cx="20393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DB30C7"/>
                </a:solidFill>
                <a:latin typeface="Corbel"/>
                <a:ea typeface="Corbel"/>
                <a:cs typeface="Corbel"/>
                <a:sym typeface="Corbel"/>
              </a:rPr>
              <a:t>PD 40/2020</a:t>
            </a:r>
            <a:endParaRPr b="1" sz="1400">
              <a:solidFill>
                <a:srgbClr val="DB30C7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GD SC COMPETENCES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3358198" y="1766581"/>
            <a:ext cx="2056808" cy="523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rPr>
              <a:t>L. 4727/2020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Electronic network code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5028843" y="4051341"/>
            <a:ext cx="2039323" cy="8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972ACD"/>
                </a:solidFill>
                <a:latin typeface="Corbel"/>
                <a:ea typeface="Corbel"/>
                <a:cs typeface="Corbel"/>
                <a:sym typeface="Corbel"/>
              </a:rPr>
              <a:t>L 4961/2022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Emerging technologies, e-gov enhancement</a:t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972AC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8" name="Google Shape;228;p12"/>
          <p:cNvSpPr txBox="1"/>
          <p:nvPr/>
        </p:nvSpPr>
        <p:spPr>
          <a:xfrm>
            <a:off x="5090427" y="4764445"/>
            <a:ext cx="2005481" cy="492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BB836"/>
                </a:solidFill>
                <a:latin typeface="Corbel"/>
                <a:ea typeface="Corbel"/>
                <a:cs typeface="Corbel"/>
                <a:sym typeface="Corbel"/>
              </a:rPr>
              <a:t>MD 31877/2022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CS Self – assessment guide </a:t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9" name="Google Shape;229;p12"/>
          <p:cNvSpPr txBox="1"/>
          <p:nvPr/>
        </p:nvSpPr>
        <p:spPr>
          <a:xfrm>
            <a:off x="5073505" y="5373834"/>
            <a:ext cx="2039323" cy="676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972ACD"/>
                </a:solidFill>
                <a:latin typeface="Corbel"/>
                <a:ea typeface="Corbel"/>
                <a:cs typeface="Corbel"/>
                <a:sym typeface="Corbel"/>
              </a:rPr>
              <a:t>L. 5002/2022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Data protection and cybersecurity governance</a:t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8327490" y="4152838"/>
            <a:ext cx="2056808" cy="676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F5496"/>
                </a:solidFill>
                <a:latin typeface="Corbel"/>
                <a:ea typeface="Corbel"/>
                <a:cs typeface="Corbel"/>
                <a:sym typeface="Corbel"/>
              </a:rPr>
              <a:t>L. 5086/2024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National Cybersecurity Authority</a:t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8349989" y="4856511"/>
            <a:ext cx="2056808" cy="49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F5496"/>
                </a:solidFill>
                <a:latin typeface="Corbel"/>
                <a:ea typeface="Corbel"/>
                <a:cs typeface="Corbel"/>
                <a:sym typeface="Corbel"/>
              </a:rPr>
              <a:t>L. 5160/2024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NIS2 transposition</a:t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2" name="Google Shape;232;p12"/>
          <p:cNvSpPr txBox="1"/>
          <p:nvPr/>
        </p:nvSpPr>
        <p:spPr>
          <a:xfrm>
            <a:off x="8236313" y="5374970"/>
            <a:ext cx="2357464" cy="1353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F5496"/>
                </a:solidFill>
                <a:latin typeface="Corbel"/>
                <a:ea typeface="Corbel"/>
                <a:cs typeface="Corbel"/>
                <a:sym typeface="Corbel"/>
              </a:rPr>
              <a:t>COM Impl. Regulation (EU) 2024/2690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requirements of cybersecurity risk-management measures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5496"/>
                </a:solidFill>
                <a:latin typeface="Corbel"/>
                <a:ea typeface="Corbel"/>
                <a:cs typeface="Corbel"/>
                <a:sym typeface="Corbel"/>
              </a:rPr>
              <a:t>DNS, TLD, CLOUD, DATA CETRES, CDN,M(S)SSP, TSP</a:t>
            </a:r>
            <a:endParaRPr b="1" sz="1200">
              <a:solidFill>
                <a:srgbClr val="2F549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33" name="Google Shape;233;p12"/>
          <p:cNvGrpSpPr/>
          <p:nvPr/>
        </p:nvGrpSpPr>
        <p:grpSpPr>
          <a:xfrm>
            <a:off x="10082628" y="890873"/>
            <a:ext cx="2060998" cy="755722"/>
            <a:chOff x="3056104" y="4945808"/>
            <a:chExt cx="1921039" cy="756119"/>
          </a:xfrm>
        </p:grpSpPr>
        <p:sp>
          <p:nvSpPr>
            <p:cNvPr id="234" name="Google Shape;234;p12"/>
            <p:cNvSpPr txBox="1"/>
            <p:nvPr/>
          </p:nvSpPr>
          <p:spPr>
            <a:xfrm>
              <a:off x="3059510" y="5178569"/>
              <a:ext cx="1917633" cy="523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8DA9DB"/>
                  </a:solidFill>
                  <a:latin typeface="Corbel"/>
                  <a:ea typeface="Corbel"/>
                  <a:cs typeface="Corbel"/>
                  <a:sym typeface="Corbel"/>
                </a:rPr>
                <a:t>NIS2 registration platform</a:t>
              </a:r>
              <a:endParaRPr b="1" sz="1400">
                <a:solidFill>
                  <a:srgbClr val="8DA9DB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5" name="Google Shape;235;p12"/>
            <p:cNvSpPr txBox="1"/>
            <p:nvPr/>
          </p:nvSpPr>
          <p:spPr>
            <a:xfrm>
              <a:off x="3056104" y="4945808"/>
              <a:ext cx="190133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F5496"/>
                  </a:solidFill>
                  <a:latin typeface="Corbel"/>
                  <a:ea typeface="Corbel"/>
                  <a:cs typeface="Corbel"/>
                  <a:sym typeface="Corbel"/>
                </a:rPr>
                <a:t>MD 1381</a:t>
              </a:r>
              <a:endParaRPr b="1" sz="1400">
                <a:solidFill>
                  <a:srgbClr val="2F549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36" name="Google Shape;236;p12"/>
          <p:cNvGrpSpPr/>
          <p:nvPr/>
        </p:nvGrpSpPr>
        <p:grpSpPr>
          <a:xfrm>
            <a:off x="10071241" y="1676094"/>
            <a:ext cx="2060998" cy="971112"/>
            <a:chOff x="3056104" y="4945806"/>
            <a:chExt cx="1921039" cy="971622"/>
          </a:xfrm>
        </p:grpSpPr>
        <p:sp>
          <p:nvSpPr>
            <p:cNvPr id="237" name="Google Shape;237;p12"/>
            <p:cNvSpPr txBox="1"/>
            <p:nvPr/>
          </p:nvSpPr>
          <p:spPr>
            <a:xfrm>
              <a:off x="3059510" y="5178569"/>
              <a:ext cx="1917633" cy="738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8DA9DB"/>
                  </a:solidFill>
                  <a:latin typeface="Corbel"/>
                  <a:ea typeface="Corbel"/>
                  <a:cs typeface="Corbel"/>
                  <a:sym typeface="Corbel"/>
                </a:rPr>
                <a:t>National Cybersecurity Requirements Framework</a:t>
              </a:r>
              <a:endParaRPr b="1" sz="1400">
                <a:solidFill>
                  <a:srgbClr val="8DA9DB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8" name="Google Shape;238;p12"/>
            <p:cNvSpPr txBox="1"/>
            <p:nvPr/>
          </p:nvSpPr>
          <p:spPr>
            <a:xfrm>
              <a:off x="3056104" y="4945806"/>
              <a:ext cx="190133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F5496"/>
                  </a:solidFill>
                  <a:latin typeface="Corbel"/>
                  <a:ea typeface="Corbel"/>
                  <a:cs typeface="Corbel"/>
                  <a:sym typeface="Corbel"/>
                </a:rPr>
                <a:t>MD 1689</a:t>
              </a:r>
              <a:endParaRPr b="1" sz="1400">
                <a:solidFill>
                  <a:srgbClr val="2F549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10071241" y="2607400"/>
            <a:ext cx="2060998" cy="755724"/>
            <a:chOff x="3056104" y="4945806"/>
            <a:chExt cx="1921039" cy="756121"/>
          </a:xfrm>
        </p:grpSpPr>
        <p:sp>
          <p:nvSpPr>
            <p:cNvPr id="240" name="Google Shape;240;p12"/>
            <p:cNvSpPr txBox="1"/>
            <p:nvPr/>
          </p:nvSpPr>
          <p:spPr>
            <a:xfrm>
              <a:off x="3059510" y="5178569"/>
              <a:ext cx="1917633" cy="523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8DA9DB"/>
                  </a:solidFill>
                  <a:latin typeface="Corbel"/>
                  <a:ea typeface="Corbel"/>
                  <a:cs typeface="Corbel"/>
                  <a:sym typeface="Corbel"/>
                </a:rPr>
                <a:t>CISO requirements, responsibilities</a:t>
              </a:r>
              <a:endParaRPr b="1" sz="1400">
                <a:solidFill>
                  <a:srgbClr val="8DA9DB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1" name="Google Shape;241;p12"/>
            <p:cNvSpPr txBox="1"/>
            <p:nvPr/>
          </p:nvSpPr>
          <p:spPr>
            <a:xfrm>
              <a:off x="3056104" y="4945806"/>
              <a:ext cx="190133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F5496"/>
                  </a:solidFill>
                  <a:latin typeface="Corbel"/>
                  <a:ea typeface="Corbel"/>
                  <a:cs typeface="Corbel"/>
                  <a:sym typeface="Corbel"/>
                </a:rPr>
                <a:t>MD 1899</a:t>
              </a:r>
              <a:endParaRPr b="1" sz="1400">
                <a:solidFill>
                  <a:srgbClr val="2F5496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/>
          <p:nvPr>
            <p:ph type="ctrTitle"/>
          </p:nvPr>
        </p:nvSpPr>
        <p:spPr>
          <a:xfrm flipH="1">
            <a:off x="1255712" y="251178"/>
            <a:ext cx="9677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200">
                <a:latin typeface="Corbel"/>
                <a:ea typeface="Corbel"/>
                <a:cs typeface="Corbel"/>
                <a:sym typeface="Corbel"/>
              </a:rPr>
              <a:t>Enhanced risk management measures</a:t>
            </a: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>
            <a:off x="1292229" y="1452456"/>
            <a:ext cx="9906169" cy="4528383"/>
            <a:chOff x="303216" y="-528744"/>
            <a:chExt cx="9906169" cy="4528383"/>
          </a:xfrm>
        </p:grpSpPr>
        <p:sp>
          <p:nvSpPr>
            <p:cNvPr id="248" name="Google Shape;248;p13"/>
            <p:cNvSpPr/>
            <p:nvPr/>
          </p:nvSpPr>
          <p:spPr>
            <a:xfrm>
              <a:off x="303216" y="15"/>
              <a:ext cx="3504976" cy="3504976"/>
            </a:xfrm>
            <a:prstGeom prst="ellipse">
              <a:avLst/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 txBox="1"/>
            <p:nvPr/>
          </p:nvSpPr>
          <p:spPr>
            <a:xfrm>
              <a:off x="816508" y="513307"/>
              <a:ext cx="2478392" cy="2478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orbel"/>
                <a:buNone/>
              </a:pPr>
              <a:r>
                <a:rPr lang="en-US" sz="22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Stricter accountability and responsibility of top management (a. 20 NIS2)</a:t>
              </a:r>
              <a:endPara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 rot="-7697">
              <a:off x="3751718" y="-525511"/>
              <a:ext cx="2889316" cy="11829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EB2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 txBox="1"/>
            <p:nvPr/>
          </p:nvSpPr>
          <p:spPr>
            <a:xfrm rot="-7697">
              <a:off x="3751718" y="-288528"/>
              <a:ext cx="2534437" cy="709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6704409" y="111"/>
              <a:ext cx="3504976" cy="3504976"/>
            </a:xfrm>
            <a:prstGeom prst="ellipse">
              <a:avLst/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 txBox="1"/>
            <p:nvPr/>
          </p:nvSpPr>
          <p:spPr>
            <a:xfrm>
              <a:off x="7217701" y="513403"/>
              <a:ext cx="2478392" cy="2478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orbel"/>
                <a:buNone/>
              </a:pPr>
              <a:r>
                <a:rPr lang="en-US" sz="22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Risk based approach: Appropriate and proportionate technical and organizational measures (a. 21 NIS2)</a:t>
              </a:r>
              <a:endPara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 rot="-10792202">
              <a:off x="3917728" y="2813434"/>
              <a:ext cx="2889373" cy="11829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EB2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 txBox="1"/>
            <p:nvPr/>
          </p:nvSpPr>
          <p:spPr>
            <a:xfrm rot="7798">
              <a:off x="4272607" y="3050422"/>
              <a:ext cx="2534494" cy="709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200">
                <a:latin typeface="Corbel"/>
                <a:ea typeface="Corbel"/>
                <a:cs typeface="Corbel"/>
                <a:sym typeface="Corbel"/>
              </a:rPr>
              <a:t>NIS2 and Digital Infrastructure</a:t>
            </a:r>
            <a:endParaRPr/>
          </a:p>
        </p:txBody>
      </p:sp>
      <p:pic>
        <p:nvPicPr>
          <p:cNvPr id="261" name="Google Shape;2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12" y="1524000"/>
            <a:ext cx="5430121" cy="241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4385" y="4269094"/>
            <a:ext cx="9260055" cy="2129811"/>
          </a:xfrm>
          <a:prstGeom prst="rect">
            <a:avLst/>
          </a:prstGeom>
          <a:noFill/>
          <a:ln cap="flat" cmpd="sng" w="9525">
            <a:solidFill>
              <a:srgbClr val="606060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50800" endA="0" endPos="65000" kx="0" rotWithShape="0" algn="bl" stA="45000" stPos="0" sy="-100000" ky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/>
          <p:cNvSpPr/>
          <p:nvPr/>
        </p:nvSpPr>
        <p:spPr>
          <a:xfrm rot="-5400000">
            <a:off x="799458" y="1491799"/>
            <a:ext cx="3333749" cy="3498192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5"/>
          <p:cNvSpPr txBox="1"/>
          <p:nvPr>
            <p:ph type="title"/>
          </p:nvPr>
        </p:nvSpPr>
        <p:spPr>
          <a:xfrm>
            <a:off x="1028432" y="1967266"/>
            <a:ext cx="2628215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b="1" lang="en-US" sz="3300">
                <a:solidFill>
                  <a:srgbClr val="FFFFFF"/>
                </a:solidFill>
              </a:rPr>
              <a:t>Detailed risk management measures (MD 1689/2025)</a:t>
            </a:r>
            <a:endParaRPr sz="3300">
              <a:solidFill>
                <a:srgbClr val="FFFFFF"/>
              </a:solidFill>
            </a:endParaRPr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6071" y="1156892"/>
            <a:ext cx="6778935" cy="454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"/>
          <p:cNvSpPr txBox="1"/>
          <p:nvPr>
            <p:ph type="title"/>
          </p:nvPr>
        </p:nvSpPr>
        <p:spPr>
          <a:xfrm>
            <a:off x="837981" y="365923"/>
            <a:ext cx="10512862" cy="1325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99"/>
              <a:buFont typeface="Arial"/>
              <a:buNone/>
            </a:pPr>
            <a:r>
              <a:rPr b="1" lang="en-US" sz="3599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Technical, Organizational and Operational measures</a:t>
            </a:r>
            <a:endParaRPr b="1" sz="3599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6"/>
          <p:cNvSpPr txBox="1"/>
          <p:nvPr>
            <p:ph idx="1" type="body"/>
          </p:nvPr>
        </p:nvSpPr>
        <p:spPr>
          <a:xfrm>
            <a:off x="653555" y="1724470"/>
            <a:ext cx="11189919" cy="4330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196" lvl="0" marL="51419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Top management accountability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Risk management framework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CS policies and procedures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Roles and competencies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Independent CS audit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Compliance monitoring procedures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Human recourses security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SW and HW management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Supply chain security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Access control and account management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Secure configuration (SW, HW, services and network)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Secure SW development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Change management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Vulnerabilities management and disclosure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Assessment of the effectiveness of cybersecurity risk management measures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Network security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Malware protection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Cybersecurity training and awareness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Encryption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Physical and environmental security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Incident handling</a:t>
            </a:r>
            <a:endParaRPr sz="1799"/>
          </a:p>
          <a:p>
            <a:pPr indent="-514196" lvl="0" marL="5141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Calibri"/>
              <a:buAutoNum type="arabicPeriod"/>
            </a:pPr>
            <a:r>
              <a:rPr lang="en-US" sz="1799"/>
              <a:t>Business continuity and crisis management</a:t>
            </a:r>
            <a:endParaRPr sz="1799"/>
          </a:p>
          <a:p>
            <a:pPr indent="-114294" lvl="0" marL="228531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</a:pPr>
            <a:r>
              <a:t/>
            </a:r>
            <a:endParaRPr sz="1799"/>
          </a:p>
        </p:txBody>
      </p:sp>
      <p:sp>
        <p:nvSpPr>
          <p:cNvPr id="277" name="Google Shape;277;p16"/>
          <p:cNvSpPr txBox="1"/>
          <p:nvPr>
            <p:ph idx="12" type="sldNum"/>
          </p:nvPr>
        </p:nvSpPr>
        <p:spPr>
          <a:xfrm>
            <a:off x="11120715" y="6383701"/>
            <a:ext cx="837983" cy="276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/>
          <p:nvPr>
            <p:ph type="title"/>
          </p:nvPr>
        </p:nvSpPr>
        <p:spPr>
          <a:xfrm>
            <a:off x="469811" y="1272215"/>
            <a:ext cx="3370041" cy="4252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orbel"/>
              <a:buNone/>
            </a:pPr>
            <a:r>
              <a:rPr lang="en-US" sz="3100">
                <a:latin typeface="Corbel"/>
                <a:ea typeface="Corbel"/>
                <a:cs typeface="Corbel"/>
                <a:sym typeface="Corbel"/>
              </a:rPr>
              <a:t>Essential and important Entities – key actions to recover from an incident</a:t>
            </a:r>
            <a:br>
              <a:rPr lang="en-US"/>
            </a:br>
            <a:endParaRPr/>
          </a:p>
        </p:txBody>
      </p:sp>
      <p:grpSp>
        <p:nvGrpSpPr>
          <p:cNvPr id="283" name="Google Shape;283;p17"/>
          <p:cNvGrpSpPr/>
          <p:nvPr/>
        </p:nvGrpSpPr>
        <p:grpSpPr>
          <a:xfrm>
            <a:off x="5180012" y="44656"/>
            <a:ext cx="5105400" cy="6813344"/>
            <a:chOff x="0" y="524799"/>
            <a:chExt cx="5994280" cy="8657403"/>
          </a:xfrm>
        </p:grpSpPr>
        <p:sp>
          <p:nvSpPr>
            <p:cNvPr id="284" name="Google Shape;284;p17"/>
            <p:cNvSpPr/>
            <p:nvPr/>
          </p:nvSpPr>
          <p:spPr>
            <a:xfrm>
              <a:off x="0" y="524799"/>
              <a:ext cx="1766258" cy="373109"/>
            </a:xfrm>
            <a:prstGeom prst="roundRect">
              <a:avLst>
                <a:gd fmla="val 16667" name="adj"/>
              </a:avLst>
            </a:prstGeom>
            <a:solidFill>
              <a:srgbClr val="BF4F14"/>
            </a:solidFill>
            <a:ln>
              <a:noFill/>
            </a:ln>
          </p:spPr>
          <p:txBody>
            <a:bodyPr anchorCtr="0" anchor="ctr" bIns="18275" lIns="91425" spcFirstLastPara="1" rIns="91425" wrap="square" tIns="18275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Before the incident occurs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2114011" y="524799"/>
              <a:ext cx="1766258" cy="37310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8206E"/>
                </a:gs>
                <a:gs pos="17000">
                  <a:srgbClr val="78206E"/>
                </a:gs>
                <a:gs pos="69000">
                  <a:srgbClr val="12501B"/>
                </a:gs>
                <a:gs pos="100000">
                  <a:srgbClr val="156082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18275" lIns="91425" spcFirstLastPara="1" rIns="91425" wrap="square" tIns="18275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During the incident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4228022" y="524799"/>
              <a:ext cx="1766258" cy="373109"/>
            </a:xfrm>
            <a:prstGeom prst="roundRect">
              <a:avLst>
                <a:gd fmla="val 16667" name="adj"/>
              </a:avLst>
            </a:prstGeom>
            <a:solidFill>
              <a:srgbClr val="C58F63"/>
            </a:solidFill>
            <a:ln>
              <a:noFill/>
            </a:ln>
          </p:spPr>
          <p:txBody>
            <a:bodyPr anchorCtr="0" anchor="ctr" bIns="18275" lIns="91425" spcFirstLastPara="1" rIns="91425" wrap="square" tIns="18275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Ex post the incident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0" y="1064173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BF4F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Appointment of a CISO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0" y="1596198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BF4F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Risk assessment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4421" y="2128223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BF4F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ISMS implementation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2441545" y="1062884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1560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Initial Incident detection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2433924" y="1593023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1560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Determination of severity and potential impact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2433924" y="2118804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1560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Incident handling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1642815" y="2645490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1560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Reporting to the competent CSIRT/Authorities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883129" y="3190109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12501B"/>
            </a:solidFill>
            <a:ln>
              <a:noFill/>
            </a:ln>
          </p:spPr>
          <p:txBody>
            <a:bodyPr anchorCtr="0" anchor="ctr" bIns="45700" lIns="64000" spcFirstLastPara="1" rIns="64000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Early warning within 24h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2433663" y="3156489"/>
              <a:ext cx="1111190" cy="416464"/>
            </a:xfrm>
            <a:prstGeom prst="roundRect">
              <a:avLst>
                <a:gd fmla="val 16667" name="adj"/>
              </a:avLst>
            </a:prstGeom>
            <a:solidFill>
              <a:srgbClr val="12501B"/>
            </a:solidFill>
            <a:ln>
              <a:noFill/>
            </a:ln>
          </p:spPr>
          <p:txBody>
            <a:bodyPr anchorCtr="0" anchor="ctr" bIns="45700" lIns="64000" spcFirstLastPara="1" rIns="64000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 case of Personal Data Breach, notification to DPA within 72h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883129" y="3707376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7820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Type of incident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883129" y="4214284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7820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Estimated impact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883129" y="4731232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7820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Immediate measures taken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441282" y="5259314"/>
              <a:ext cx="1111190" cy="436159"/>
            </a:xfrm>
            <a:prstGeom prst="roundRect">
              <a:avLst>
                <a:gd fmla="val 16667" name="adj"/>
              </a:avLst>
            </a:prstGeom>
            <a:solidFill>
              <a:srgbClr val="7820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DORA / Enectricity Network Code / Aviation Horizontal Rule/ national legislation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441545" y="4738645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12501B"/>
            </a:solidFill>
            <a:ln>
              <a:noFill/>
            </a:ln>
          </p:spPr>
          <p:txBody>
            <a:bodyPr anchorCtr="0" anchor="ctr" bIns="45700" lIns="64000" spcFirstLastPara="1" rIns="64000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Report to sectoral authorities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2441545" y="4217735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12501B"/>
            </a:solidFill>
            <a:ln>
              <a:noFill/>
            </a:ln>
          </p:spPr>
          <p:txBody>
            <a:bodyPr anchorCtr="0" anchor="ctr" bIns="45700" lIns="64000" spcFirstLastPara="1" rIns="64000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Report to LEA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2433924" y="3702028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7820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According to GDPR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3753406" y="4201143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1560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Cross boarder cooperation, if needed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1642815" y="5846912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156082"/>
            </a:solidFill>
            <a:ln>
              <a:noFill/>
            </a:ln>
          </p:spPr>
          <p:txBody>
            <a:bodyPr anchorCtr="0" anchor="ctr" bIns="18275" lIns="91425" spcFirstLastPara="1" rIns="91425" wrap="square" tIns="18275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Update report to CSIRT – much detailed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883129" y="6339184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1250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Within 72h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883129" y="6850485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7820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More detailed information and interim results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883129" y="7373169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7820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Vulnerabilities exploited by the attack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882939" y="7879588"/>
              <a:ext cx="1111190" cy="414292"/>
            </a:xfrm>
            <a:prstGeom prst="roundRect">
              <a:avLst>
                <a:gd fmla="val 16667" name="adj"/>
              </a:avLst>
            </a:prstGeom>
            <a:solidFill>
              <a:srgbClr val="7820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Proposed mitigation and recovery measures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441282" y="6338895"/>
              <a:ext cx="1111190" cy="372115"/>
            </a:xfrm>
            <a:prstGeom prst="roundRect">
              <a:avLst>
                <a:gd fmla="val 16667" name="adj"/>
              </a:avLst>
            </a:prstGeom>
            <a:solidFill>
              <a:srgbClr val="1250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Interim report upon CSIRT request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4004275" y="6339184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1250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Final report within one month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4004275" y="6850485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7820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Detailed description of the incident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4004275" y="7373169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7820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Type of threat or root cause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4004275" y="7880307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7820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Mitigation measures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4004275" y="8387445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7820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Cross-border impact, if applicable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4883090" y="3702028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C58F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Actions to avoid similar incidents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4883090" y="3174178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C58F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Dealing with financial and legal consequences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4883090" y="2647977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C58F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Review of plans and procedures, if required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4883090" y="2118804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C58F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Incident assessment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4883090" y="1593023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C58F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Submission of final report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4883090" y="1062884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C58F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Recovery and “back to normal” operation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642815" y="8816442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1560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Verity incident containment 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3225036" y="2647977"/>
              <a:ext cx="1111190" cy="365760"/>
            </a:xfrm>
            <a:prstGeom prst="roundRect">
              <a:avLst>
                <a:gd fmla="val 16667" name="adj"/>
              </a:avLst>
            </a:prstGeom>
            <a:solidFill>
              <a:srgbClr val="156082"/>
            </a:solidFill>
            <a:ln>
              <a:noFill/>
            </a:ln>
          </p:spPr>
          <p:txBody>
            <a:bodyPr anchorCtr="0" anchor="ctr" bIns="18275" lIns="91425" spcFirstLastPara="1" rIns="91425" wrap="square" tIns="18275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Notification to service recipients and proposed measures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3" name="Google Shape;323;p17"/>
            <p:cNvCxnSpPr/>
            <p:nvPr/>
          </p:nvCxnSpPr>
          <p:spPr>
            <a:xfrm rot="5400000">
              <a:off x="636230" y="817273"/>
              <a:ext cx="166265" cy="327534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E9713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24" name="Google Shape;324;p17"/>
            <p:cNvCxnSpPr/>
            <p:nvPr/>
          </p:nvCxnSpPr>
          <p:spPr>
            <a:xfrm>
              <a:off x="555595" y="1429933"/>
              <a:ext cx="0" cy="166265"/>
            </a:xfrm>
            <a:prstGeom prst="straightConnector1">
              <a:avLst/>
            </a:prstGeom>
            <a:noFill/>
            <a:ln cap="flat" cmpd="sng" w="19050">
              <a:solidFill>
                <a:srgbClr val="E9713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25" name="Google Shape;325;p17"/>
            <p:cNvCxnSpPr/>
            <p:nvPr/>
          </p:nvCxnSpPr>
          <p:spPr>
            <a:xfrm>
              <a:off x="555595" y="1961958"/>
              <a:ext cx="4421" cy="166265"/>
            </a:xfrm>
            <a:prstGeom prst="straightConnector1">
              <a:avLst/>
            </a:prstGeom>
            <a:noFill/>
            <a:ln cap="flat" cmpd="sng" w="19050">
              <a:solidFill>
                <a:srgbClr val="E9713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26" name="Google Shape;326;p17"/>
            <p:cNvCxnSpPr/>
            <p:nvPr/>
          </p:nvCxnSpPr>
          <p:spPr>
            <a:xfrm>
              <a:off x="2997140" y="897908"/>
              <a:ext cx="0" cy="164976"/>
            </a:xfrm>
            <a:prstGeom prst="straightConnector1">
              <a:avLst/>
            </a:prstGeom>
            <a:noFill/>
            <a:ln cap="flat" cmpd="sng" w="19050">
              <a:solidFill>
                <a:srgbClr val="15608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27" name="Google Shape;327;p17"/>
            <p:cNvCxnSpPr/>
            <p:nvPr/>
          </p:nvCxnSpPr>
          <p:spPr>
            <a:xfrm flipH="1">
              <a:off x="2989519" y="1428644"/>
              <a:ext cx="7621" cy="164379"/>
            </a:xfrm>
            <a:prstGeom prst="straightConnector1">
              <a:avLst/>
            </a:prstGeom>
            <a:noFill/>
            <a:ln cap="flat" cmpd="sng" w="19050">
              <a:solidFill>
                <a:srgbClr val="15608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28" name="Google Shape;328;p17"/>
            <p:cNvCxnSpPr/>
            <p:nvPr/>
          </p:nvCxnSpPr>
          <p:spPr>
            <a:xfrm>
              <a:off x="2989519" y="1958783"/>
              <a:ext cx="0" cy="160021"/>
            </a:xfrm>
            <a:prstGeom prst="straightConnector1">
              <a:avLst/>
            </a:prstGeom>
            <a:noFill/>
            <a:ln cap="flat" cmpd="sng" w="19050">
              <a:solidFill>
                <a:srgbClr val="15608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29" name="Google Shape;329;p17"/>
            <p:cNvCxnSpPr/>
            <p:nvPr/>
          </p:nvCxnSpPr>
          <p:spPr>
            <a:xfrm>
              <a:off x="5438685" y="1428644"/>
              <a:ext cx="0" cy="164379"/>
            </a:xfrm>
            <a:prstGeom prst="straightConnector1">
              <a:avLst/>
            </a:prstGeom>
            <a:noFill/>
            <a:ln cap="flat" cmpd="sng" w="19050">
              <a:solidFill>
                <a:srgbClr val="C58F63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30" name="Google Shape;330;p17"/>
            <p:cNvCxnSpPr/>
            <p:nvPr/>
          </p:nvCxnSpPr>
          <p:spPr>
            <a:xfrm>
              <a:off x="5438685" y="1958783"/>
              <a:ext cx="0" cy="160021"/>
            </a:xfrm>
            <a:prstGeom prst="straightConnector1">
              <a:avLst/>
            </a:prstGeom>
            <a:noFill/>
            <a:ln cap="flat" cmpd="sng" w="19050">
              <a:solidFill>
                <a:srgbClr val="C58F63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31" name="Google Shape;331;p17"/>
            <p:cNvCxnSpPr/>
            <p:nvPr/>
          </p:nvCxnSpPr>
          <p:spPr>
            <a:xfrm>
              <a:off x="5438685" y="2484564"/>
              <a:ext cx="0" cy="163413"/>
            </a:xfrm>
            <a:prstGeom prst="straightConnector1">
              <a:avLst/>
            </a:prstGeom>
            <a:noFill/>
            <a:ln cap="flat" cmpd="sng" w="19050">
              <a:solidFill>
                <a:srgbClr val="C58F63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32" name="Google Shape;332;p17"/>
            <p:cNvCxnSpPr/>
            <p:nvPr/>
          </p:nvCxnSpPr>
          <p:spPr>
            <a:xfrm>
              <a:off x="5438685" y="3013737"/>
              <a:ext cx="0" cy="160441"/>
            </a:xfrm>
            <a:prstGeom prst="straightConnector1">
              <a:avLst/>
            </a:prstGeom>
            <a:noFill/>
            <a:ln cap="flat" cmpd="sng" w="19050">
              <a:solidFill>
                <a:srgbClr val="C58F63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33" name="Google Shape;333;p17"/>
            <p:cNvCxnSpPr/>
            <p:nvPr/>
          </p:nvCxnSpPr>
          <p:spPr>
            <a:xfrm>
              <a:off x="5438685" y="3539938"/>
              <a:ext cx="0" cy="162090"/>
            </a:xfrm>
            <a:prstGeom prst="straightConnector1">
              <a:avLst/>
            </a:prstGeom>
            <a:noFill/>
            <a:ln cap="flat" cmpd="sng" w="19050">
              <a:solidFill>
                <a:srgbClr val="C58F63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34" name="Google Shape;334;p17"/>
            <p:cNvCxnSpPr/>
            <p:nvPr/>
          </p:nvCxnSpPr>
          <p:spPr>
            <a:xfrm flipH="1" rot="-5400000">
              <a:off x="5192430" y="816629"/>
              <a:ext cx="164976" cy="327534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C58F63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35" name="Google Shape;335;p17"/>
            <p:cNvCxnSpPr/>
            <p:nvPr/>
          </p:nvCxnSpPr>
          <p:spPr>
            <a:xfrm rot="5400000">
              <a:off x="2513502" y="2169473"/>
              <a:ext cx="160926" cy="791109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15608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36" name="Google Shape;336;p17"/>
            <p:cNvCxnSpPr/>
            <p:nvPr/>
          </p:nvCxnSpPr>
          <p:spPr>
            <a:xfrm flipH="1" rot="-5400000">
              <a:off x="3303369" y="2170714"/>
              <a:ext cx="163413" cy="791112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15608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37" name="Google Shape;337;p17"/>
            <p:cNvCxnSpPr/>
            <p:nvPr/>
          </p:nvCxnSpPr>
          <p:spPr>
            <a:xfrm rot="5400000">
              <a:off x="1729138" y="2720836"/>
              <a:ext cx="178859" cy="759686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12501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38" name="Google Shape;338;p17"/>
            <p:cNvCxnSpPr/>
            <p:nvPr/>
          </p:nvCxnSpPr>
          <p:spPr>
            <a:xfrm flipH="1" rot="-5400000">
              <a:off x="2508187" y="2701472"/>
              <a:ext cx="171554" cy="791109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12501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39" name="Google Shape;339;p17"/>
            <p:cNvCxnSpPr/>
            <p:nvPr/>
          </p:nvCxnSpPr>
          <p:spPr>
            <a:xfrm>
              <a:off x="1438724" y="3555869"/>
              <a:ext cx="0" cy="151507"/>
            </a:xfrm>
            <a:prstGeom prst="straightConnector1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40" name="Google Shape;340;p17"/>
            <p:cNvCxnSpPr/>
            <p:nvPr/>
          </p:nvCxnSpPr>
          <p:spPr>
            <a:xfrm>
              <a:off x="1438724" y="4073136"/>
              <a:ext cx="0" cy="141148"/>
            </a:xfrm>
            <a:prstGeom prst="straightConnector1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41" name="Google Shape;341;p17"/>
            <p:cNvCxnSpPr/>
            <p:nvPr/>
          </p:nvCxnSpPr>
          <p:spPr>
            <a:xfrm>
              <a:off x="1438724" y="4580044"/>
              <a:ext cx="0" cy="151188"/>
            </a:xfrm>
            <a:prstGeom prst="straightConnector1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42" name="Google Shape;342;p17"/>
            <p:cNvCxnSpPr/>
            <p:nvPr/>
          </p:nvCxnSpPr>
          <p:spPr>
            <a:xfrm>
              <a:off x="2989519" y="3548564"/>
              <a:ext cx="0" cy="153464"/>
            </a:xfrm>
            <a:prstGeom prst="straightConnector1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43" name="Google Shape;343;p17"/>
            <p:cNvCxnSpPr/>
            <p:nvPr/>
          </p:nvCxnSpPr>
          <p:spPr>
            <a:xfrm>
              <a:off x="2989519" y="4067788"/>
              <a:ext cx="7621" cy="149947"/>
            </a:xfrm>
            <a:prstGeom prst="straightConnector1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44" name="Google Shape;344;p17"/>
            <p:cNvCxnSpPr/>
            <p:nvPr/>
          </p:nvCxnSpPr>
          <p:spPr>
            <a:xfrm>
              <a:off x="2997140" y="4583495"/>
              <a:ext cx="0" cy="155150"/>
            </a:xfrm>
            <a:prstGeom prst="straightConnector1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45" name="Google Shape;345;p17"/>
            <p:cNvCxnSpPr/>
            <p:nvPr/>
          </p:nvCxnSpPr>
          <p:spPr>
            <a:xfrm>
              <a:off x="2997140" y="5104405"/>
              <a:ext cx="0" cy="155150"/>
            </a:xfrm>
            <a:prstGeom prst="straightConnector1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46" name="Google Shape;346;p17"/>
            <p:cNvCxnSpPr>
              <a:endCxn id="304" idx="0"/>
            </p:cNvCxnSpPr>
            <p:nvPr/>
          </p:nvCxnSpPr>
          <p:spPr>
            <a:xfrm>
              <a:off x="2198410" y="3011312"/>
              <a:ext cx="0" cy="2835600"/>
            </a:xfrm>
            <a:prstGeom prst="straightConnector1">
              <a:avLst/>
            </a:prstGeom>
            <a:noFill/>
            <a:ln cap="flat" cmpd="sng" w="19050">
              <a:solidFill>
                <a:srgbClr val="15608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47" name="Google Shape;347;p17"/>
            <p:cNvCxnSpPr/>
            <p:nvPr/>
          </p:nvCxnSpPr>
          <p:spPr>
            <a:xfrm rot="5400000">
              <a:off x="1729138" y="5869911"/>
              <a:ext cx="178859" cy="759686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12501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48" name="Google Shape;348;p17"/>
            <p:cNvCxnSpPr/>
            <p:nvPr/>
          </p:nvCxnSpPr>
          <p:spPr>
            <a:xfrm flipH="1" rot="-5400000">
              <a:off x="2508346" y="5850389"/>
              <a:ext cx="178859" cy="79873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12501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49" name="Google Shape;349;p17"/>
            <p:cNvCxnSpPr/>
            <p:nvPr/>
          </p:nvCxnSpPr>
          <p:spPr>
            <a:xfrm flipH="1" rot="-5400000">
              <a:off x="3289711" y="5069024"/>
              <a:ext cx="178859" cy="236146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12501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50" name="Google Shape;350;p17"/>
            <p:cNvCxnSpPr/>
            <p:nvPr/>
          </p:nvCxnSpPr>
          <p:spPr>
            <a:xfrm>
              <a:off x="2198410" y="6160325"/>
              <a:ext cx="0" cy="2656117"/>
            </a:xfrm>
            <a:prstGeom prst="straightConnector1">
              <a:avLst/>
            </a:prstGeom>
            <a:noFill/>
            <a:ln cap="flat" cmpd="sng" w="19050">
              <a:solidFill>
                <a:srgbClr val="15608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51" name="Google Shape;351;p17"/>
            <p:cNvSpPr/>
            <p:nvPr/>
          </p:nvSpPr>
          <p:spPr>
            <a:xfrm>
              <a:off x="830479" y="3100608"/>
              <a:ext cx="2774948" cy="2615805"/>
            </a:xfrm>
            <a:prstGeom prst="rect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352" name="Google Shape;352;p17"/>
            <p:cNvCxnSpPr/>
            <p:nvPr/>
          </p:nvCxnSpPr>
          <p:spPr>
            <a:xfrm>
              <a:off x="3605471" y="4384023"/>
              <a:ext cx="147935" cy="0"/>
            </a:xfrm>
            <a:prstGeom prst="straightConnector1">
              <a:avLst/>
            </a:prstGeom>
            <a:noFill/>
            <a:ln cap="flat" cmpd="sng" w="19050">
              <a:solidFill>
                <a:srgbClr val="15608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53" name="Google Shape;353;p17"/>
            <p:cNvCxnSpPr/>
            <p:nvPr/>
          </p:nvCxnSpPr>
          <p:spPr>
            <a:xfrm>
              <a:off x="1438724" y="6704944"/>
              <a:ext cx="0" cy="145541"/>
            </a:xfrm>
            <a:prstGeom prst="straightConnector1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54" name="Google Shape;354;p17"/>
            <p:cNvCxnSpPr/>
            <p:nvPr/>
          </p:nvCxnSpPr>
          <p:spPr>
            <a:xfrm>
              <a:off x="1438724" y="7216245"/>
              <a:ext cx="0" cy="156924"/>
            </a:xfrm>
            <a:prstGeom prst="straightConnector1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55" name="Google Shape;355;p17"/>
            <p:cNvCxnSpPr/>
            <p:nvPr/>
          </p:nvCxnSpPr>
          <p:spPr>
            <a:xfrm>
              <a:off x="1438724" y="7738929"/>
              <a:ext cx="0" cy="141378"/>
            </a:xfrm>
            <a:prstGeom prst="straightConnector1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56" name="Google Shape;356;p17"/>
            <p:cNvCxnSpPr/>
            <p:nvPr/>
          </p:nvCxnSpPr>
          <p:spPr>
            <a:xfrm>
              <a:off x="4559870" y="6704944"/>
              <a:ext cx="0" cy="145541"/>
            </a:xfrm>
            <a:prstGeom prst="straightConnector1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57" name="Google Shape;357;p17"/>
            <p:cNvCxnSpPr/>
            <p:nvPr/>
          </p:nvCxnSpPr>
          <p:spPr>
            <a:xfrm>
              <a:off x="4559870" y="7216245"/>
              <a:ext cx="0" cy="156924"/>
            </a:xfrm>
            <a:prstGeom prst="straightConnector1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58" name="Google Shape;358;p17"/>
            <p:cNvCxnSpPr/>
            <p:nvPr/>
          </p:nvCxnSpPr>
          <p:spPr>
            <a:xfrm>
              <a:off x="4559870" y="7738929"/>
              <a:ext cx="0" cy="141378"/>
            </a:xfrm>
            <a:prstGeom prst="straightConnector1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59" name="Google Shape;359;p17"/>
            <p:cNvCxnSpPr/>
            <p:nvPr/>
          </p:nvCxnSpPr>
          <p:spPr>
            <a:xfrm>
              <a:off x="4559870" y="8246067"/>
              <a:ext cx="0" cy="141378"/>
            </a:xfrm>
            <a:prstGeom prst="straightConnector1">
              <a:avLst/>
            </a:prstGeom>
            <a:noFill/>
            <a:ln cap="flat" cmpd="sng" w="19050">
              <a:solidFill>
                <a:srgbClr val="78206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/>
          <p:nvPr>
            <p:ph idx="1" type="body"/>
          </p:nvPr>
        </p:nvSpPr>
        <p:spPr>
          <a:xfrm>
            <a:off x="7085012" y="4572000"/>
            <a:ext cx="5029200" cy="175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/>
              <a:t>Data protection implementation </a:t>
            </a:r>
            <a:endParaRPr/>
          </a:p>
        </p:txBody>
      </p:sp>
      <p:sp>
        <p:nvSpPr>
          <p:cNvPr id="365" name="Google Shape;365;p18"/>
          <p:cNvSpPr/>
          <p:nvPr/>
        </p:nvSpPr>
        <p:spPr>
          <a:xfrm>
            <a:off x="0" y="5069681"/>
            <a:ext cx="12188825" cy="264319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"/>
          <p:cNvSpPr txBox="1"/>
          <p:nvPr>
            <p:ph type="title"/>
          </p:nvPr>
        </p:nvSpPr>
        <p:spPr>
          <a:xfrm>
            <a:off x="760412" y="381000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99"/>
              <a:buFont typeface="Arial"/>
              <a:buNone/>
            </a:pPr>
            <a:r>
              <a:rPr b="1" lang="en-US" sz="3599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Cybersecurity and Data Protection: Two Sides of the Same Coin</a:t>
            </a:r>
            <a:endParaRPr b="1" sz="3599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9"/>
          <p:cNvSpPr txBox="1"/>
          <p:nvPr>
            <p:ph idx="1" type="body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31" lvl="0" marL="22853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en-US"/>
              <a:t>Cybersecurity</a:t>
            </a:r>
            <a:r>
              <a:rPr lang="en-US"/>
              <a:t> protects:</a:t>
            </a:r>
            <a:endParaRPr/>
          </a:p>
          <a:p>
            <a:pPr indent="-228531" lvl="1" marL="685594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/>
              <a:t>Systems</a:t>
            </a:r>
            <a:endParaRPr/>
          </a:p>
          <a:p>
            <a:pPr indent="-228531" lvl="1" marL="685594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/>
              <a:t>Networks</a:t>
            </a:r>
            <a:endParaRPr/>
          </a:p>
          <a:p>
            <a:pPr indent="-228531" lvl="1" marL="685594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/>
              <a:t>Data integrity &amp; availability</a:t>
            </a:r>
            <a:endParaRPr/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en-US"/>
              <a:t>Data Protection</a:t>
            </a:r>
            <a:r>
              <a:rPr lang="en-US"/>
              <a:t> safeguards:</a:t>
            </a:r>
            <a:endParaRPr/>
          </a:p>
          <a:p>
            <a:pPr indent="-228531" lvl="1" marL="685594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/>
              <a:t>Privacy</a:t>
            </a:r>
            <a:endParaRPr/>
          </a:p>
          <a:p>
            <a:pPr indent="-228531" lvl="1" marL="685594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/>
              <a:t>Lawful and fair processing</a:t>
            </a:r>
            <a:endParaRPr/>
          </a:p>
          <a:p>
            <a:pPr indent="-228531" lvl="1" marL="685594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/>
              <a:t>Data minimisation &amp; rights</a:t>
            </a:r>
            <a:endParaRPr/>
          </a:p>
          <a:p>
            <a:pPr indent="-50794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5096227" y="762001"/>
            <a:ext cx="6941785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131" lvl="0" marL="22853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3B5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531" lvl="0" marL="22853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Introductory remarks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current Threat Landscape</a:t>
            </a:r>
            <a:endParaRPr/>
          </a:p>
          <a:p>
            <a:pPr indent="-101531" lvl="0" marL="22853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3B58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531" lvl="0" marL="22853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CS legislation and requirements</a:t>
            </a:r>
            <a:endParaRPr/>
          </a:p>
          <a:p>
            <a:pPr indent="-76131" lvl="0" marL="22853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3B58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Protection implementation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3B58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Cooperation as a pillar of trust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3B58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531" lvl="0" marL="22853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Concluding remarks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0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99"/>
              <a:buFont typeface="Arial"/>
              <a:buNone/>
            </a:pPr>
            <a:r>
              <a:rPr b="1" lang="en-US" sz="3599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4 Pillars for Data protection by EDPB</a:t>
            </a:r>
            <a:endParaRPr/>
          </a:p>
        </p:txBody>
      </p:sp>
      <p:sp>
        <p:nvSpPr>
          <p:cNvPr id="377" name="Google Shape;377;p20"/>
          <p:cNvSpPr txBox="1"/>
          <p:nvPr>
            <p:ph idx="1" type="body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31" lvl="0" marL="22853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/>
              <a:t>Enhancing harmonization and promoting compliance</a:t>
            </a:r>
            <a:endParaRPr/>
          </a:p>
          <a:p>
            <a:pPr indent="-50794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</a:pPr>
            <a:r>
              <a:t/>
            </a:r>
            <a:endParaRPr/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0A0A"/>
              </a:buClr>
              <a:buSzPts val="2700"/>
              <a:buChar char="•"/>
            </a:pPr>
            <a:r>
              <a:rPr i="0" lang="en-US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 Reinforcing a common enforcement culture and effective cooperation</a:t>
            </a:r>
            <a:endParaRPr/>
          </a:p>
          <a:p>
            <a:pPr indent="-50794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</a:pPr>
            <a:r>
              <a:t/>
            </a:r>
            <a:endParaRPr i="0">
              <a:solidFill>
                <a:srgbClr val="0A0A0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0A0A"/>
              </a:buClr>
              <a:buSzPts val="2700"/>
              <a:buChar char="•"/>
            </a:pPr>
            <a:r>
              <a:rPr i="0" lang="en-US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Safeguarding data protection in the developing digital and cross-regulatory landscape</a:t>
            </a:r>
            <a:endParaRPr/>
          </a:p>
          <a:p>
            <a:pPr indent="-50794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</a:pPr>
            <a:r>
              <a:t/>
            </a:r>
            <a:endParaRPr>
              <a:solidFill>
                <a:srgbClr val="0A0A0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0A0A"/>
              </a:buClr>
              <a:buSzPts val="2700"/>
              <a:buChar char="•"/>
            </a:pPr>
            <a:r>
              <a:rPr i="0" lang="en-US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Contributing to the global dialogue on data protection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1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99"/>
              <a:buFont typeface="Arial"/>
              <a:buNone/>
            </a:pPr>
            <a:r>
              <a:rPr b="1" lang="en-US" sz="3599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Data Protection Principles</a:t>
            </a:r>
            <a:endParaRPr b="1" sz="3599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21"/>
          <p:cNvGrpSpPr/>
          <p:nvPr/>
        </p:nvGrpSpPr>
        <p:grpSpPr>
          <a:xfrm>
            <a:off x="2475287" y="1828171"/>
            <a:ext cx="7238251" cy="4346244"/>
            <a:chOff x="1637305" y="2546"/>
            <a:chExt cx="7238251" cy="4346244"/>
          </a:xfrm>
        </p:grpSpPr>
        <p:sp>
          <p:nvSpPr>
            <p:cNvPr id="384" name="Google Shape;384;p21"/>
            <p:cNvSpPr/>
            <p:nvPr/>
          </p:nvSpPr>
          <p:spPr>
            <a:xfrm rot="10800000">
              <a:off x="1884503" y="2546"/>
              <a:ext cx="6991053" cy="494394"/>
            </a:xfrm>
            <a:prstGeom prst="homePlate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1"/>
            <p:cNvSpPr txBox="1"/>
            <p:nvPr/>
          </p:nvSpPr>
          <p:spPr>
            <a:xfrm>
              <a:off x="2008101" y="2546"/>
              <a:ext cx="6867455" cy="494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18000" spcFirstLastPara="1" rIns="15645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orbel"/>
                <a:buNone/>
              </a:pPr>
              <a:r>
                <a:rPr b="1" i="0" lang="en-US" sz="22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Lawfulness, Fairness, and Transparency</a:t>
              </a:r>
              <a:endPara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1637305" y="2546"/>
              <a:ext cx="494394" cy="49439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 rot="10800000">
              <a:off x="1884503" y="644521"/>
              <a:ext cx="6991053" cy="494394"/>
            </a:xfrm>
            <a:prstGeom prst="homePlate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2008101" y="644521"/>
              <a:ext cx="6867455" cy="494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18000" spcFirstLastPara="1" rIns="15645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orbel"/>
                <a:buNone/>
              </a:pPr>
              <a:r>
                <a:rPr b="1" i="0" lang="en-US" sz="22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Purpose Limitation</a:t>
              </a:r>
              <a:endPara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1637305" y="644521"/>
              <a:ext cx="494394" cy="49439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 rot="10800000">
              <a:off x="1884503" y="1286496"/>
              <a:ext cx="6991053" cy="494394"/>
            </a:xfrm>
            <a:prstGeom prst="homePlate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1"/>
            <p:cNvSpPr txBox="1"/>
            <p:nvPr/>
          </p:nvSpPr>
          <p:spPr>
            <a:xfrm>
              <a:off x="2008101" y="1286496"/>
              <a:ext cx="6867455" cy="494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18000" spcFirstLastPara="1" rIns="15645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orbel"/>
                <a:buNone/>
              </a:pPr>
              <a:r>
                <a:rPr b="1" i="0" lang="en-US" sz="22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Data Minimisation</a:t>
              </a:r>
              <a:endPara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1637305" y="1286496"/>
              <a:ext cx="494394" cy="49439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 rot="10800000">
              <a:off x="1884503" y="1928471"/>
              <a:ext cx="6991053" cy="494394"/>
            </a:xfrm>
            <a:prstGeom prst="homePlate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1"/>
            <p:cNvSpPr txBox="1"/>
            <p:nvPr/>
          </p:nvSpPr>
          <p:spPr>
            <a:xfrm>
              <a:off x="2008101" y="1928471"/>
              <a:ext cx="6867455" cy="494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18000" spcFirstLastPara="1" rIns="15645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orbel"/>
                <a:buNone/>
              </a:pPr>
              <a:r>
                <a:rPr b="1" i="0" lang="en-US" sz="22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Accuracy</a:t>
              </a:r>
              <a:endPara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1637305" y="1928471"/>
              <a:ext cx="494394" cy="49439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 rot="10800000">
              <a:off x="1884503" y="2570446"/>
              <a:ext cx="6991053" cy="494394"/>
            </a:xfrm>
            <a:prstGeom prst="homePlate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1"/>
            <p:cNvSpPr txBox="1"/>
            <p:nvPr/>
          </p:nvSpPr>
          <p:spPr>
            <a:xfrm>
              <a:off x="2008101" y="2570446"/>
              <a:ext cx="6867455" cy="494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18000" spcFirstLastPara="1" rIns="15645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orbel"/>
                <a:buNone/>
              </a:pPr>
              <a:r>
                <a:rPr b="1" i="0" lang="en-US" sz="22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Storage Limitation</a:t>
              </a:r>
              <a:endPara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1637305" y="2570446"/>
              <a:ext cx="494394" cy="49439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 rot="10800000">
              <a:off x="1884503" y="3212421"/>
              <a:ext cx="6991053" cy="494394"/>
            </a:xfrm>
            <a:prstGeom prst="homePlate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1"/>
            <p:cNvSpPr txBox="1"/>
            <p:nvPr/>
          </p:nvSpPr>
          <p:spPr>
            <a:xfrm>
              <a:off x="2008101" y="3212421"/>
              <a:ext cx="6867455" cy="494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18000" spcFirstLastPara="1" rIns="15645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orbel"/>
                <a:buNone/>
              </a:pPr>
              <a:r>
                <a:rPr b="1" i="0" lang="en-US" sz="22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Integrity and Confidentiality (Security)</a:t>
              </a:r>
              <a:endPara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1637305" y="3212421"/>
              <a:ext cx="494394" cy="49439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 rot="10800000">
              <a:off x="1884503" y="3854396"/>
              <a:ext cx="6991053" cy="494394"/>
            </a:xfrm>
            <a:prstGeom prst="homePlate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1"/>
            <p:cNvSpPr txBox="1"/>
            <p:nvPr/>
          </p:nvSpPr>
          <p:spPr>
            <a:xfrm>
              <a:off x="2008101" y="3854396"/>
              <a:ext cx="6867455" cy="494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218000" spcFirstLastPara="1" rIns="15645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orbel"/>
                <a:buNone/>
              </a:pPr>
              <a:r>
                <a:rPr b="1" i="0" lang="en-US" sz="22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Accountability</a:t>
              </a:r>
              <a:endPara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1637305" y="3854396"/>
              <a:ext cx="494394" cy="49439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2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The accountability principle</a:t>
            </a:r>
            <a:endParaRPr/>
          </a:p>
        </p:txBody>
      </p:sp>
      <p:sp>
        <p:nvSpPr>
          <p:cNvPr id="410" name="Google Shape;410;p22"/>
          <p:cNvSpPr txBox="1"/>
          <p:nvPr>
            <p:ph idx="1" type="body"/>
          </p:nvPr>
        </p:nvSpPr>
        <p:spPr>
          <a:xfrm>
            <a:off x="837981" y="1690689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531" lvl="0" marL="22853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700"/>
              <a:buChar char="•"/>
            </a:pPr>
            <a:r>
              <a:rPr b="1" i="0" lang="en-US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You must be able to </a:t>
            </a:r>
            <a:r>
              <a:rPr b="1" i="1" lang="en-US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prove</a:t>
            </a:r>
            <a:r>
              <a:rPr b="1" i="0" lang="en-US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 compliance.</a:t>
            </a:r>
            <a:endParaRPr/>
          </a:p>
          <a:p>
            <a:pPr indent="-50794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</a:pPr>
            <a:r>
              <a:t/>
            </a:r>
            <a:endParaRPr b="1">
              <a:solidFill>
                <a:srgbClr val="444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700"/>
              <a:buFont typeface="Arial"/>
              <a:buChar char="•"/>
            </a:pPr>
            <a:r>
              <a:rPr b="0" i="0" lang="en-US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Managing your risks better – not just to your data subjects (customers, employees, etc.), but also to your organisation;</a:t>
            </a:r>
            <a:endParaRPr/>
          </a:p>
          <a:p>
            <a:pPr indent="-50794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None/>
            </a:pPr>
            <a:r>
              <a:t/>
            </a:r>
            <a:endParaRPr b="0" i="0">
              <a:solidFill>
                <a:srgbClr val="444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700"/>
              <a:buFont typeface="Arial"/>
              <a:buChar char="•"/>
            </a:pPr>
            <a:r>
              <a:rPr b="0" i="0" lang="en-US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Keeping track of what data you’re collecting and why, and destroying data you’re not using or no longer need; and</a:t>
            </a:r>
            <a:endParaRPr/>
          </a:p>
          <a:p>
            <a:pPr indent="-50794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None/>
            </a:pPr>
            <a:r>
              <a:t/>
            </a:r>
            <a:endParaRPr b="0" i="0">
              <a:solidFill>
                <a:srgbClr val="444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700"/>
              <a:buFont typeface="Arial"/>
              <a:buChar char="•"/>
            </a:pPr>
            <a:r>
              <a:rPr b="0" i="0" lang="en-US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Making your processes more efficient and have more confidence in your data.</a:t>
            </a:r>
            <a:endParaRPr/>
          </a:p>
          <a:p>
            <a:pPr indent="-50794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99"/>
              <a:buFont typeface="Arial"/>
              <a:buNone/>
            </a:pPr>
            <a:r>
              <a:rPr b="1" lang="en-US" sz="3599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The principle of by design</a:t>
            </a:r>
            <a:endParaRPr/>
          </a:p>
        </p:txBody>
      </p:sp>
      <p:grpSp>
        <p:nvGrpSpPr>
          <p:cNvPr id="416" name="Google Shape;416;p23"/>
          <p:cNvGrpSpPr/>
          <p:nvPr/>
        </p:nvGrpSpPr>
        <p:grpSpPr>
          <a:xfrm>
            <a:off x="837982" y="1825625"/>
            <a:ext cx="10512862" cy="4351337"/>
            <a:chOff x="0" y="0"/>
            <a:chExt cx="10512862" cy="4351337"/>
          </a:xfrm>
        </p:grpSpPr>
        <p:sp>
          <p:nvSpPr>
            <p:cNvPr id="417" name="Google Shape;417;p23"/>
            <p:cNvSpPr/>
            <p:nvPr/>
          </p:nvSpPr>
          <p:spPr>
            <a:xfrm>
              <a:off x="0" y="1305401"/>
              <a:ext cx="10512862" cy="1740535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4619" y="0"/>
              <a:ext cx="3049140" cy="1740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3"/>
            <p:cNvSpPr txBox="1"/>
            <p:nvPr/>
          </p:nvSpPr>
          <p:spPr>
            <a:xfrm>
              <a:off x="4619" y="0"/>
              <a:ext cx="3049140" cy="1740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Security by design: integration of secure architectures.</a:t>
              </a: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1311623" y="1958102"/>
              <a:ext cx="435133" cy="435133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3206217" y="2610802"/>
              <a:ext cx="3049140" cy="1740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3"/>
            <p:cNvSpPr txBox="1"/>
            <p:nvPr/>
          </p:nvSpPr>
          <p:spPr>
            <a:xfrm>
              <a:off x="3206217" y="2610802"/>
              <a:ext cx="3049140" cy="1740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Privacy by design: data minimization and role-based access.</a:t>
              </a: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4513221" y="1958102"/>
              <a:ext cx="435133" cy="435133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6407815" y="0"/>
              <a:ext cx="3049140" cy="1740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3"/>
            <p:cNvSpPr txBox="1"/>
            <p:nvPr/>
          </p:nvSpPr>
          <p:spPr>
            <a:xfrm>
              <a:off x="6407815" y="0"/>
              <a:ext cx="3049140" cy="1740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Penetration testing, auditing, encryption, and authentication policies.</a:t>
              </a: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7714818" y="1958102"/>
              <a:ext cx="435133" cy="435133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99"/>
              <a:buFont typeface="Arial"/>
              <a:buNone/>
            </a:pPr>
            <a:r>
              <a:rPr b="1" lang="en-US" sz="3599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 synergetic relationship of principles</a:t>
            </a:r>
            <a:endParaRPr/>
          </a:p>
        </p:txBody>
      </p:sp>
      <p:grpSp>
        <p:nvGrpSpPr>
          <p:cNvPr id="432" name="Google Shape;432;p24"/>
          <p:cNvGrpSpPr/>
          <p:nvPr/>
        </p:nvGrpSpPr>
        <p:grpSpPr>
          <a:xfrm>
            <a:off x="837982" y="1825625"/>
            <a:ext cx="10512862" cy="4351338"/>
            <a:chOff x="0" y="0"/>
            <a:chExt cx="10512862" cy="4351338"/>
          </a:xfrm>
        </p:grpSpPr>
        <p:sp>
          <p:nvSpPr>
            <p:cNvPr id="433" name="Google Shape;433;p24"/>
            <p:cNvSpPr/>
            <p:nvPr/>
          </p:nvSpPr>
          <p:spPr>
            <a:xfrm>
              <a:off x="0" y="0"/>
              <a:ext cx="4351338" cy="4351338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2175669" y="0"/>
              <a:ext cx="8337193" cy="435133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4"/>
            <p:cNvSpPr txBox="1"/>
            <p:nvPr/>
          </p:nvSpPr>
          <p:spPr>
            <a:xfrm>
              <a:off x="2175669" y="0"/>
              <a:ext cx="8337193" cy="1305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orbel"/>
                <a:buNone/>
              </a:pPr>
              <a:r>
                <a:rPr lang="en-US" sz="3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Accountability demands compliance</a:t>
              </a: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761485" y="1305404"/>
              <a:ext cx="2828366" cy="2828366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2175669" y="1305404"/>
              <a:ext cx="8337193" cy="282836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4"/>
            <p:cNvSpPr txBox="1"/>
            <p:nvPr/>
          </p:nvSpPr>
          <p:spPr>
            <a:xfrm>
              <a:off x="2175669" y="1305404"/>
              <a:ext cx="8337193" cy="1305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orbel"/>
                <a:buNone/>
              </a:pPr>
              <a:r>
                <a:rPr lang="en-US" sz="3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By design embeds compliance and provides evidence</a:t>
              </a: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1522968" y="2610804"/>
              <a:ext cx="1305400" cy="1305400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2175669" y="2610804"/>
              <a:ext cx="8337193" cy="1305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4"/>
            <p:cNvSpPr txBox="1"/>
            <p:nvPr/>
          </p:nvSpPr>
          <p:spPr>
            <a:xfrm>
              <a:off x="2175669" y="2610804"/>
              <a:ext cx="8337193" cy="1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orbel"/>
                <a:buNone/>
              </a:pPr>
              <a:r>
                <a:rPr b="1" lang="en-US" sz="3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 reinforcing cycle: design → operate → prove → improve.</a:t>
              </a:r>
              <a:endParaRPr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5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99"/>
              <a:buFont typeface="Arial"/>
              <a:buNone/>
            </a:pPr>
            <a:r>
              <a:rPr b="1" lang="en-US" sz="3599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Best Practices for Privacy Compliance</a:t>
            </a:r>
            <a:endParaRPr/>
          </a:p>
        </p:txBody>
      </p:sp>
      <p:sp>
        <p:nvSpPr>
          <p:cNvPr id="447" name="Google Shape;447;p25"/>
          <p:cNvSpPr txBox="1"/>
          <p:nvPr>
            <p:ph idx="1" type="body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562" lvl="0" marL="22853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Map data flows involving incident management and reporting.</a:t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562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Integrate GDPR and NIS2 compliance into your incident response plan.</a:t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562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Conduct Data Protection Impact Assessments (DPIAs) where relevant.</a:t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562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Train teams on data protection in cybersecurity contexts.</a:t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562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Coordinate with DPOs and Information Security Officers.</a:t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6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99"/>
              <a:buFont typeface="Arial"/>
              <a:buNone/>
            </a:pPr>
            <a:r>
              <a:rPr b="1" lang="en-US" sz="3599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Documentation Requirements for an incident</a:t>
            </a:r>
            <a:endParaRPr/>
          </a:p>
        </p:txBody>
      </p:sp>
      <p:sp>
        <p:nvSpPr>
          <p:cNvPr id="453" name="Google Shape;453;p26"/>
          <p:cNvSpPr txBox="1"/>
          <p:nvPr>
            <p:ph idx="1" type="body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31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63"/>
              <a:buFont typeface="Arial"/>
              <a:buChar char="•"/>
            </a:pPr>
            <a:r>
              <a:rPr lang="en-US"/>
              <a:t>Description of incident: nature, scope, affected services / systems</a:t>
            </a:r>
            <a:endParaRPr/>
          </a:p>
          <a:p>
            <a:pPr indent="-342931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Font typeface="Arial"/>
              <a:buChar char="•"/>
            </a:pPr>
            <a:r>
              <a:rPr lang="en-US"/>
              <a:t>Severity &amp; impact (operational disruption, downtime, number of affected users, collateral damage)</a:t>
            </a:r>
            <a:endParaRPr/>
          </a:p>
          <a:p>
            <a:pPr indent="-342931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Font typeface="Arial"/>
              <a:buChar char="•"/>
            </a:pPr>
            <a:r>
              <a:rPr lang="en-US"/>
              <a:t>Indicators of compromise </a:t>
            </a:r>
            <a:endParaRPr/>
          </a:p>
          <a:p>
            <a:pPr indent="-342931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Font typeface="Arial"/>
              <a:buChar char="•"/>
            </a:pPr>
            <a:r>
              <a:rPr lang="en-US"/>
              <a:t>Likely root cause or threat type (e.g. ransomware, external attack, insider, misconfiguration)</a:t>
            </a:r>
            <a:endParaRPr/>
          </a:p>
          <a:p>
            <a:pPr indent="-342931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Font typeface="Arial"/>
              <a:buChar char="•"/>
            </a:pPr>
            <a:r>
              <a:rPr lang="en-US"/>
              <a:t>Measures already taken (containment, mitigation) and ongoing remediation</a:t>
            </a:r>
            <a:endParaRPr/>
          </a:p>
          <a:p>
            <a:pPr indent="-342931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Font typeface="Arial"/>
              <a:buChar char="•"/>
            </a:pPr>
            <a:r>
              <a:rPr lang="en-US"/>
              <a:t>Cross-border or cross-entity impacts (if applicable)</a:t>
            </a:r>
            <a:endParaRPr/>
          </a:p>
          <a:p>
            <a:pPr indent="-342931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Font typeface="Arial"/>
              <a:buChar char="•"/>
            </a:pPr>
            <a:r>
              <a:rPr lang="en-US"/>
              <a:t>Contact information for responsible persons / incident management team</a:t>
            </a:r>
            <a:endParaRPr/>
          </a:p>
          <a:p>
            <a:pPr indent="-178498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Documentation Requirements for an incident</a:t>
            </a:r>
            <a:endParaRPr sz="3600"/>
          </a:p>
        </p:txBody>
      </p:sp>
      <p:sp>
        <p:nvSpPr>
          <p:cNvPr id="459" name="Google Shape;459;p27"/>
          <p:cNvSpPr txBox="1"/>
          <p:nvPr>
            <p:ph idx="1" type="body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562" lvl="0" marL="22853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Nature of the breach (unauthorised access, data leak, theft, accidental disclosure, etc.)</a:t>
            </a:r>
            <a:endParaRPr/>
          </a:p>
          <a:p>
            <a:pPr indent="-228562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Categories and approximate number of data subjects affected</a:t>
            </a:r>
            <a:endParaRPr/>
          </a:p>
          <a:p>
            <a:pPr indent="-228562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Categories and approximate number of data records (personal data records) affected</a:t>
            </a:r>
            <a:endParaRPr/>
          </a:p>
          <a:p>
            <a:pPr indent="-228562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Likely consequences / risks to data subjects (e.g. identity theft, loss of confidentiality)</a:t>
            </a:r>
            <a:endParaRPr/>
          </a:p>
          <a:p>
            <a:pPr indent="-228562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Measures taken or proposed to address / mitigate the breach (containment, recovery, prevention)</a:t>
            </a:r>
            <a:endParaRPr/>
          </a:p>
          <a:p>
            <a:pPr indent="-228562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Contact information of the data protection officer or other responsible entity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8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What is next?</a:t>
            </a:r>
            <a:endParaRPr/>
          </a:p>
        </p:txBody>
      </p:sp>
      <p:grpSp>
        <p:nvGrpSpPr>
          <p:cNvPr id="465" name="Google Shape;465;p28"/>
          <p:cNvGrpSpPr/>
          <p:nvPr/>
        </p:nvGrpSpPr>
        <p:grpSpPr>
          <a:xfrm>
            <a:off x="839265" y="2833483"/>
            <a:ext cx="10510295" cy="2335621"/>
            <a:chOff x="1283" y="1007858"/>
            <a:chExt cx="10510295" cy="2335621"/>
          </a:xfrm>
        </p:grpSpPr>
        <p:sp>
          <p:nvSpPr>
            <p:cNvPr id="466" name="Google Shape;466;p28"/>
            <p:cNvSpPr/>
            <p:nvPr/>
          </p:nvSpPr>
          <p:spPr>
            <a:xfrm>
              <a:off x="1283" y="1007858"/>
              <a:ext cx="4671242" cy="2335621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8"/>
            <p:cNvSpPr txBox="1"/>
            <p:nvPr/>
          </p:nvSpPr>
          <p:spPr>
            <a:xfrm>
              <a:off x="69691" y="1076266"/>
              <a:ext cx="4534426" cy="2198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97150" spcFirstLastPara="1" rIns="971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orbel"/>
                <a:buNone/>
              </a:pPr>
              <a:r>
                <a:rPr lang="en-US" sz="5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Recovery Plan</a:t>
              </a: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5840336" y="1007858"/>
              <a:ext cx="4671242" cy="2335621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8"/>
            <p:cNvSpPr txBox="1"/>
            <p:nvPr/>
          </p:nvSpPr>
          <p:spPr>
            <a:xfrm>
              <a:off x="5908744" y="1076266"/>
              <a:ext cx="4534426" cy="2198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97150" spcFirstLastPara="1" rIns="971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orbel"/>
                <a:buNone/>
              </a:pPr>
              <a:r>
                <a:rPr lang="en-US" sz="5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Lessons Learned &amp; Follow-up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9"/>
          <p:cNvSpPr txBox="1"/>
          <p:nvPr>
            <p:ph type="title"/>
          </p:nvPr>
        </p:nvSpPr>
        <p:spPr>
          <a:xfrm>
            <a:off x="6780212" y="4267200"/>
            <a:ext cx="478703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Cooperation as a pillar of trust</a:t>
            </a:r>
            <a:endParaRPr/>
          </a:p>
        </p:txBody>
      </p:sp>
      <p:sp>
        <p:nvSpPr>
          <p:cNvPr id="475" name="Google Shape;475;p29"/>
          <p:cNvSpPr/>
          <p:nvPr/>
        </p:nvSpPr>
        <p:spPr>
          <a:xfrm>
            <a:off x="0" y="5069681"/>
            <a:ext cx="12188825" cy="264319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6094412" y="4876800"/>
            <a:ext cx="6096219" cy="175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/>
              <a:t>Introductory remarks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/>
              <a:t>Current Threat Landscape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1" i="0" sz="4000" u="none" cap="none" strike="noStrike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i="0" sz="2800" u="none" cap="none" strike="noStrike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</a:pPr>
            <a:r>
              <a:t/>
            </a:r>
            <a:endParaRPr/>
          </a:p>
        </p:txBody>
      </p:sp>
      <p:pic>
        <p:nvPicPr>
          <p:cNvPr descr="Cybersecurity, Privacy, and AI | NIST"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"/>
            <a:ext cx="12188825" cy="441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0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99"/>
              <a:buFont typeface="Arial"/>
              <a:buNone/>
            </a:pPr>
            <a:r>
              <a:rPr b="1" lang="en-US" sz="3599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Why Cooperation is important?</a:t>
            </a:r>
            <a:endParaRPr/>
          </a:p>
        </p:txBody>
      </p:sp>
      <p:sp>
        <p:nvSpPr>
          <p:cNvPr id="481" name="Google Shape;481;p30"/>
          <p:cNvSpPr txBox="1"/>
          <p:nvPr>
            <p:ph idx="1" type="body"/>
          </p:nvPr>
        </p:nvSpPr>
        <p:spPr>
          <a:xfrm>
            <a:off x="684212" y="1690689"/>
            <a:ext cx="10666632" cy="4486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31" lvl="0" marL="22853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/>
              <a:t>Siloed teams (IT Security vs DPO) create more risk gaps.</a:t>
            </a:r>
            <a:endParaRPr/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/>
              <a:t>Compliance alone does not equal security.</a:t>
            </a:r>
            <a:endParaRPr/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/>
              <a:t>The CISO implements controls that the DPO relies on for GDPR compliance</a:t>
            </a:r>
            <a:endParaRPr/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/>
              <a:t>NIS2, GDPR demand integrated reporting &amp; governance</a:t>
            </a:r>
            <a:endParaRPr/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/>
              <a:t>In a breach incident they must cooperate in order to be on time with the timeline requirements</a:t>
            </a:r>
            <a:endParaRPr/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/>
              <a:t>Duplicated documentation leads to unnecessary complexity, inconsistencies, and operational chaos.</a:t>
            </a:r>
            <a:endParaRPr/>
          </a:p>
          <a:p>
            <a:pPr indent="-50794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</a:pPr>
            <a:r>
              <a:t/>
            </a:r>
            <a:endParaRPr/>
          </a:p>
          <a:p>
            <a:pPr indent="-50794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1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en-US"/>
              <a:t>CS &amp; Privacy Responsibilities keep growing</a:t>
            </a:r>
            <a:endParaRPr/>
          </a:p>
        </p:txBody>
      </p:sp>
      <p:sp>
        <p:nvSpPr>
          <p:cNvPr id="487" name="Google Shape;487;p31"/>
          <p:cNvSpPr txBox="1"/>
          <p:nvPr>
            <p:ph idx="1" type="body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562" lvl="0" marL="22853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The landscape of regulation and compliance is ever changing.</a:t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562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Cyberattacks have become more frequent and target data, not just infrastructure</a:t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562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Digitalisation creates more data and more attack surface</a:t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562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Privacy impacts CISO’s role</a:t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562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463"/>
              <a:buChar char="•"/>
            </a:pPr>
            <a:r>
              <a:rPr lang="en-US"/>
              <a:t>Organisational Complexity Is Increasing (Hybrid cloud, Third-party vendors, Outsourcing, APIs, interoperability)</a:t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32"/>
          <p:cNvGrpSpPr/>
          <p:nvPr/>
        </p:nvGrpSpPr>
        <p:grpSpPr>
          <a:xfrm>
            <a:off x="250668" y="2042267"/>
            <a:ext cx="11687488" cy="3172786"/>
            <a:chOff x="4733" y="0"/>
            <a:chExt cx="11687488" cy="3172786"/>
          </a:xfrm>
        </p:grpSpPr>
        <p:sp>
          <p:nvSpPr>
            <p:cNvPr id="494" name="Google Shape;494;p32"/>
            <p:cNvSpPr/>
            <p:nvPr/>
          </p:nvSpPr>
          <p:spPr>
            <a:xfrm>
              <a:off x="4733" y="0"/>
              <a:ext cx="1423567" cy="3172786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2"/>
            <p:cNvSpPr txBox="1"/>
            <p:nvPr/>
          </p:nvSpPr>
          <p:spPr>
            <a:xfrm>
              <a:off x="4733" y="1269114"/>
              <a:ext cx="1423567" cy="126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rbel"/>
                <a:buNone/>
              </a:pPr>
              <a:r>
                <a:rPr lang="en-US" sz="17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Coordination</a:t>
              </a: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188248" y="190367"/>
              <a:ext cx="1056537" cy="1056537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1471007" y="0"/>
              <a:ext cx="1423567" cy="3172786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2"/>
            <p:cNvSpPr txBox="1"/>
            <p:nvPr/>
          </p:nvSpPr>
          <p:spPr>
            <a:xfrm>
              <a:off x="1471007" y="1269114"/>
              <a:ext cx="1423567" cy="126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rbel"/>
                <a:buNone/>
              </a:pPr>
              <a:r>
                <a:rPr lang="en-US" sz="17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Shared responsibility </a:t>
              </a: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1654522" y="190367"/>
              <a:ext cx="1056537" cy="105653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2937282" y="0"/>
              <a:ext cx="1423567" cy="3172786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2"/>
            <p:cNvSpPr txBox="1"/>
            <p:nvPr/>
          </p:nvSpPr>
          <p:spPr>
            <a:xfrm>
              <a:off x="2937282" y="1269114"/>
              <a:ext cx="1423567" cy="126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rbel"/>
                <a:buNone/>
              </a:pPr>
              <a:r>
                <a:rPr lang="en-US" sz="17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Common standards and  Policies</a:t>
              </a: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3120796" y="190367"/>
              <a:ext cx="1056537" cy="1056537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4403556" y="0"/>
              <a:ext cx="1423567" cy="3172786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2"/>
            <p:cNvSpPr txBox="1"/>
            <p:nvPr/>
          </p:nvSpPr>
          <p:spPr>
            <a:xfrm>
              <a:off x="4403556" y="1269114"/>
              <a:ext cx="1423567" cy="126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rbel"/>
                <a:buNone/>
              </a:pPr>
              <a:r>
                <a:rPr lang="en-US" sz="17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Resource Sharing</a:t>
              </a: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4587071" y="190367"/>
              <a:ext cx="1056537" cy="1056537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5869831" y="0"/>
              <a:ext cx="1423567" cy="3172786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2"/>
            <p:cNvSpPr txBox="1"/>
            <p:nvPr/>
          </p:nvSpPr>
          <p:spPr>
            <a:xfrm>
              <a:off x="5869831" y="1269114"/>
              <a:ext cx="1423567" cy="126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rbel"/>
                <a:buNone/>
              </a:pPr>
              <a:r>
                <a:rPr lang="en-US" sz="17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Cross-Agency Training and Awareness</a:t>
              </a: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6053345" y="190367"/>
              <a:ext cx="1056537" cy="1056537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7336105" y="0"/>
              <a:ext cx="1423567" cy="3172786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2"/>
            <p:cNvSpPr txBox="1"/>
            <p:nvPr/>
          </p:nvSpPr>
          <p:spPr>
            <a:xfrm>
              <a:off x="7336105" y="1269114"/>
              <a:ext cx="1423567" cy="126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rbel"/>
                <a:buNone/>
              </a:pPr>
              <a:r>
                <a:rPr lang="en-US" sz="17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Incident Response Coordination</a:t>
              </a: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7519620" y="190367"/>
              <a:ext cx="1056537" cy="1056537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802379" y="0"/>
              <a:ext cx="1423567" cy="3172786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2"/>
            <p:cNvSpPr txBox="1"/>
            <p:nvPr/>
          </p:nvSpPr>
          <p:spPr>
            <a:xfrm>
              <a:off x="8802379" y="1269114"/>
              <a:ext cx="1423567" cy="126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rbel"/>
                <a:buNone/>
              </a:pPr>
              <a:r>
                <a:rPr lang="en-US" sz="17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Policy Alignment</a:t>
              </a: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985894" y="190367"/>
              <a:ext cx="1056537" cy="1056537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10268654" y="0"/>
              <a:ext cx="1423567" cy="3172786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2"/>
            <p:cNvSpPr txBox="1"/>
            <p:nvPr/>
          </p:nvSpPr>
          <p:spPr>
            <a:xfrm>
              <a:off x="10268654" y="1269114"/>
              <a:ext cx="1423567" cy="126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rbel"/>
                <a:buNone/>
              </a:pPr>
              <a:r>
                <a:rPr lang="en-US" sz="17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Engagement with External Stakeholders</a:t>
              </a: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10452169" y="190367"/>
              <a:ext cx="1056537" cy="1056537"/>
            </a:xfrm>
            <a:prstGeom prst="ellipse">
              <a:avLst/>
            </a:prstGeom>
            <a:blipFill rotWithShape="1">
              <a:blip r:embed="rId10">
                <a:alphaModFix/>
              </a:blip>
              <a:stretch>
                <a:fillRect b="0" l="-22999" r="-22999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67878" y="2538228"/>
              <a:ext cx="10761198" cy="475917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ABBAD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9" name="Google Shape;519;p32"/>
          <p:cNvSpPr txBox="1"/>
          <p:nvPr>
            <p:ph type="title"/>
          </p:nvPr>
        </p:nvSpPr>
        <p:spPr>
          <a:xfrm>
            <a:off x="74613" y="76200"/>
            <a:ext cx="12114212" cy="1238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99"/>
              <a:buFont typeface="Arial"/>
              <a:buNone/>
            </a:pPr>
            <a:r>
              <a:rPr b="1" lang="en-US" sz="3599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Holistic approach in GDPR and CS legislation implementation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3"/>
          <p:cNvSpPr txBox="1"/>
          <p:nvPr>
            <p:ph idx="1" type="body"/>
          </p:nvPr>
        </p:nvSpPr>
        <p:spPr>
          <a:xfrm>
            <a:off x="6932394" y="4648200"/>
            <a:ext cx="5256431" cy="175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/>
              <a:t>Concluding remarks</a:t>
            </a:r>
            <a:endParaRPr/>
          </a:p>
        </p:txBody>
      </p:sp>
      <p:sp>
        <p:nvSpPr>
          <p:cNvPr id="525" name="Google Shape;525;p33"/>
          <p:cNvSpPr/>
          <p:nvPr/>
        </p:nvSpPr>
        <p:spPr>
          <a:xfrm>
            <a:off x="0" y="5069681"/>
            <a:ext cx="12188825" cy="264319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 txBox="1"/>
          <p:nvPr>
            <p:ph type="title"/>
          </p:nvPr>
        </p:nvSpPr>
        <p:spPr>
          <a:xfrm>
            <a:off x="990338" y="381797"/>
            <a:ext cx="10208144" cy="761798"/>
          </a:xfrm>
          <a:prstGeom prst="rect">
            <a:avLst/>
          </a:prstGeom>
          <a:noFill/>
          <a:ln>
            <a:noFill/>
          </a:ln>
        </p:spPr>
        <p:txBody>
          <a:bodyPr anchorCtr="1" anchor="b" bIns="45675" lIns="91375" spcFirstLastPara="1" rIns="91375" wrap="square" tIns="456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en-US"/>
              <a:t>Concluding remarks</a:t>
            </a:r>
            <a:endParaRPr/>
          </a:p>
        </p:txBody>
      </p:sp>
      <p:sp>
        <p:nvSpPr>
          <p:cNvPr id="531" name="Google Shape;531;p34"/>
          <p:cNvSpPr txBox="1"/>
          <p:nvPr>
            <p:ph idx="1" type="body"/>
          </p:nvPr>
        </p:nvSpPr>
        <p:spPr>
          <a:xfrm>
            <a:off x="990348" y="1448312"/>
            <a:ext cx="10208144" cy="4723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531" lvl="0" marL="22853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CS legislation aims at protecting the organization whereas privacy legislation aims at protecting the individual</a:t>
            </a:r>
            <a:endParaRPr/>
          </a:p>
          <a:p>
            <a:pPr indent="-228531" lvl="0" marL="228531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Common elements: risk based approach, aligned technical and organisational measures, common “by design” principles and incident reporting obligations.</a:t>
            </a:r>
            <a:endParaRPr/>
          </a:p>
          <a:p>
            <a:pPr indent="-228531" lvl="0" marL="228531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organizations in scope need to apply both regulatory regimes</a:t>
            </a:r>
            <a:endParaRPr sz="2400"/>
          </a:p>
          <a:p>
            <a:pPr indent="-228531" lvl="0" marL="228531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Alignment at organizational level is a prerequisite, not an option! </a:t>
            </a:r>
            <a:endParaRPr sz="2199"/>
          </a:p>
          <a:p>
            <a:pPr indent="-228531" lvl="0" marL="228531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</a:pPr>
            <a:r>
              <a:rPr lang="en-US" sz="2199"/>
              <a:t>Regulation is crucial; however NOT a mere compliance exercise: we need to focus on (and leave room for…) effective implementation</a:t>
            </a:r>
            <a:endParaRPr/>
          </a:p>
        </p:txBody>
      </p:sp>
      <p:sp>
        <p:nvSpPr>
          <p:cNvPr id="532" name="Google Shape;532;p34"/>
          <p:cNvSpPr txBox="1"/>
          <p:nvPr/>
        </p:nvSpPr>
        <p:spPr>
          <a:xfrm>
            <a:off x="11122306" y="6384157"/>
            <a:ext cx="837985" cy="276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1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ικόνα που περιέχει πανοπλία, ρουχισμός, Πανοπλία, εξωτερικός χώρος/ύπαιθρος" id="537" name="Google Shape;53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1212" y="685800"/>
            <a:ext cx="4478537" cy="5967236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5"/>
          <p:cNvSpPr txBox="1"/>
          <p:nvPr>
            <p:ph idx="1" type="body"/>
          </p:nvPr>
        </p:nvSpPr>
        <p:spPr>
          <a:xfrm>
            <a:off x="549076" y="647700"/>
            <a:ext cx="6078736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531" lvl="0" marL="22853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/>
              <a:t>Trust requires demonstrated cooperation.</a:t>
            </a:r>
            <a:endParaRPr/>
          </a:p>
          <a:p>
            <a:pPr indent="-4057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/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/>
              <a:t>DPO–CISO coordination strengthens resilience.</a:t>
            </a:r>
            <a:endParaRPr/>
          </a:p>
          <a:p>
            <a:pPr indent="-4057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/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/>
              <a:t>Security chain: as strong as the weakest link</a:t>
            </a:r>
            <a:endParaRPr/>
          </a:p>
          <a:p>
            <a:pPr indent="-4057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/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/>
              <a:t>Human error</a:t>
            </a:r>
            <a:endParaRPr/>
          </a:p>
          <a:p>
            <a:pPr indent="-4057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/>
          </a:p>
          <a:p>
            <a:pPr indent="-228531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/>
              <a:t>Education – awareness</a:t>
            </a:r>
            <a:endParaRPr/>
          </a:p>
          <a:p>
            <a:pPr indent="-64129" lvl="0" marL="22853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6"/>
          <p:cNvSpPr txBox="1"/>
          <p:nvPr>
            <p:ph type="ctrTitle"/>
          </p:nvPr>
        </p:nvSpPr>
        <p:spPr>
          <a:xfrm>
            <a:off x="1223963" y="182707"/>
            <a:ext cx="9524998" cy="15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</a:rPr>
              <a:t>Thank you for your attention!</a:t>
            </a:r>
            <a:endParaRPr sz="4400">
              <a:solidFill>
                <a:schemeClr val="dk1"/>
              </a:solidFill>
            </a:endParaRPr>
          </a:p>
        </p:txBody>
      </p:sp>
      <p:grpSp>
        <p:nvGrpSpPr>
          <p:cNvPr id="544" name="Google Shape;544;p36"/>
          <p:cNvGrpSpPr/>
          <p:nvPr/>
        </p:nvGrpSpPr>
        <p:grpSpPr>
          <a:xfrm>
            <a:off x="4646612" y="2068833"/>
            <a:ext cx="6518275" cy="2268537"/>
            <a:chOff x="1851" y="2727"/>
            <a:chExt cx="4106" cy="1429"/>
          </a:xfrm>
        </p:grpSpPr>
        <p:sp>
          <p:nvSpPr>
            <p:cNvPr id="545" name="Google Shape;545;p36"/>
            <p:cNvSpPr/>
            <p:nvPr/>
          </p:nvSpPr>
          <p:spPr>
            <a:xfrm>
              <a:off x="1851" y="2727"/>
              <a:ext cx="3978" cy="1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2951" y="3738"/>
              <a:ext cx="7" cy="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rPr b="0" i="0" lang="en-US" sz="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3076" y="2727"/>
              <a:ext cx="1013" cy="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rgbClr val="4472C4"/>
                  </a:solidFill>
                  <a:latin typeface="Arial"/>
                  <a:ea typeface="Arial"/>
                  <a:cs typeface="Arial"/>
                  <a:sym typeface="Arial"/>
                </a:rPr>
                <a:t>Ioannis Alexakis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4565" y="2727"/>
              <a:ext cx="111" cy="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rgbClr val="4472C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3077" y="2781"/>
              <a:ext cx="812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Director General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4127" y="2894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3076" y="2892"/>
              <a:ext cx="2665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General Directorate of </a:t>
              </a:r>
              <a:r>
                <a:rPr b="1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Strategic Planning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5574" y="2894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5595" y="2894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3076" y="3026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3076" y="3152"/>
              <a:ext cx="1232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National Cybersecurity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4161" y="3152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4189" y="3152"/>
              <a:ext cx="1768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Authority of the Hellenic Republic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5790" y="3152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3076" y="3278"/>
              <a:ext cx="42" cy="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3229" y="3354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4472C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3452" y="3354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4078" y="3354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4266" y="3354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4843" y="3354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4864" y="3354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3340" y="3480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3075" y="3456"/>
              <a:ext cx="1052" cy="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7886"/>
                </a:buClr>
                <a:buSzPts val="1300"/>
                <a:buFont typeface="Arial"/>
                <a:buNone/>
              </a:pPr>
              <a:r>
                <a:rPr lang="en-US" sz="1300">
                  <a:solidFill>
                    <a:srgbClr val="467886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1300" u="none" cap="none" strike="noStrike">
                  <a:solidFill>
                    <a:srgbClr val="467886"/>
                  </a:solidFill>
                  <a:latin typeface="Arial"/>
                  <a:ea typeface="Arial"/>
                  <a:cs typeface="Arial"/>
                  <a:sym typeface="Arial"/>
                </a:rPr>
                <a:t>.alexakis@cyber.gov.gr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3076" y="3599"/>
              <a:ext cx="867" cy="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7886"/>
                </a:buClr>
                <a:buSzPts val="1300"/>
                <a:buFont typeface="Arial"/>
                <a:buNone/>
              </a:pPr>
              <a:r>
                <a:rPr lang="en-US" sz="1300">
                  <a:solidFill>
                    <a:srgbClr val="467886"/>
                  </a:solidFill>
                  <a:latin typeface="Arial"/>
                  <a:ea typeface="Arial"/>
                  <a:cs typeface="Arial"/>
                  <a:sym typeface="Arial"/>
                </a:rPr>
                <a:t>https://cyber.gov.g</a:t>
              </a:r>
              <a:r>
                <a:rPr b="0" i="0" lang="en-US" sz="1300" u="none" cap="none" strike="noStrike">
                  <a:solidFill>
                    <a:srgbClr val="467886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3514" y="3605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3605" y="3605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5059" y="3605"/>
              <a:ext cx="84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3076" y="3724"/>
              <a:ext cx="42" cy="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3076" y="3787"/>
              <a:ext cx="42" cy="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3083" y="3787"/>
              <a:ext cx="42" cy="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3097" y="3787"/>
              <a:ext cx="42" cy="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3076" y="3849"/>
              <a:ext cx="77" cy="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1851" y="3961"/>
              <a:ext cx="97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blue and white logo&#10;&#10;AI-generated content may be incorrect." id="578" name="Google Shape;57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6163" y="1790690"/>
            <a:ext cx="2412128" cy="1992627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36"/>
          <p:cNvSpPr/>
          <p:nvPr/>
        </p:nvSpPr>
        <p:spPr>
          <a:xfrm>
            <a:off x="6589712" y="3683290"/>
            <a:ext cx="138717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7886"/>
              </a:buClr>
              <a:buSzPts val="1300"/>
              <a:buFont typeface="Arial"/>
              <a:buNone/>
            </a:pPr>
            <a:r>
              <a:rPr lang="en-US" sz="130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</a:rPr>
              <a:t>gdsp@cyber.gov.gr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0" name="Google Shape;58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8212" y="4338586"/>
            <a:ext cx="4038600" cy="123444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36"/>
          <p:cNvSpPr txBox="1"/>
          <p:nvPr/>
        </p:nvSpPr>
        <p:spPr>
          <a:xfrm>
            <a:off x="6602412" y="4508819"/>
            <a:ext cx="3704660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Vicky Konstantinopoulou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Deputy Data Protection Officer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GRNET S.A.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</a:rPr>
              <a:t>vickyk@admin.grnet.gr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</a:rPr>
              <a:t>dpo@admin.grnet.gr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455612" y="1066801"/>
            <a:ext cx="11582400" cy="5591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531" lvl="0" marL="228531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Rapidly changing European security environment</a:t>
            </a:r>
            <a:endParaRPr/>
          </a:p>
          <a:p>
            <a:pPr indent="0" lvl="1" marL="231775" rtl="0" algn="l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400">
                <a:latin typeface="Montserrat Medium"/>
                <a:ea typeface="Montserrat Medium"/>
                <a:cs typeface="Montserrat Medium"/>
                <a:sym typeface="Montserrat Medium"/>
              </a:rPr>
              <a:t> COM(2020) 605 final "on the EU Security Union Strategy": In 28 pages the term "cybersecurity" is repeated 45 times</a:t>
            </a:r>
            <a:endParaRPr/>
          </a:p>
          <a:p>
            <a:pPr indent="-228531" lvl="0" marL="228531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Impact of cyber-attacks</a:t>
            </a: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:  The provision </a:t>
            </a:r>
            <a:r>
              <a:rPr b="1"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of critical services </a:t>
            </a: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such as energy, transport, health, financial sector depends on both physical and digital infrastructure,  which increases vulnerabilities and the possibility of service delivery disruption.</a:t>
            </a:r>
            <a:endParaRPr/>
          </a:p>
          <a:p>
            <a:pPr indent="-228531" lvl="0" marL="228531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ICT Penetration and ICT Benefits in Our Economic and Social Life: Making Cybersecurity a matter of </a:t>
            </a:r>
            <a:r>
              <a:rPr b="1"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Strategic importance</a:t>
            </a:r>
            <a:endParaRPr/>
          </a:p>
          <a:p>
            <a:pPr indent="-228531" lvl="0" marL="228531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Great power competition – an issue of </a:t>
            </a:r>
            <a:r>
              <a:rPr b="1"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geopolitical importance </a:t>
            </a: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and a field/arena of conflict and influence</a:t>
            </a:r>
            <a:endParaRPr/>
          </a:p>
          <a:p>
            <a:pPr indent="-228531" lvl="0" marL="228531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Protection of </a:t>
            </a:r>
            <a:r>
              <a:rPr b="1"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privacy and human rights </a:t>
            </a: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in the digital world, emerging threats and building </a:t>
            </a:r>
            <a:r>
              <a:rPr b="1"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public trust</a:t>
            </a:r>
            <a:endParaRPr/>
          </a:p>
          <a:p>
            <a:pPr indent="-228531" lvl="0" marL="228531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Internet backbone infrasture: Cyber-espionage, APTs and hybrid threats </a:t>
            </a:r>
            <a:endParaRPr b="1" sz="1800"/>
          </a:p>
        </p:txBody>
      </p:sp>
      <p:sp>
        <p:nvSpPr>
          <p:cNvPr id="116" name="Google Shape;116;p4"/>
          <p:cNvSpPr txBox="1"/>
          <p:nvPr>
            <p:ph type="title"/>
          </p:nvPr>
        </p:nvSpPr>
        <p:spPr>
          <a:xfrm>
            <a:off x="1102069" y="199357"/>
            <a:ext cx="10278998" cy="943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l"/>
              <a:buNone/>
            </a:pPr>
            <a:r>
              <a:rPr lang="en-US" sz="3600">
                <a:latin typeface="Corbel"/>
                <a:ea typeface="Corbel"/>
                <a:cs typeface="Corbel"/>
                <a:sym typeface="Corbel"/>
              </a:rPr>
              <a:t>Why cybersecurity matters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idx="4294967295" type="body"/>
          </p:nvPr>
        </p:nvSpPr>
        <p:spPr>
          <a:xfrm>
            <a:off x="544462" y="631112"/>
            <a:ext cx="10206462" cy="471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>
                <a:latin typeface="Corbel"/>
                <a:ea typeface="Corbel"/>
                <a:cs typeface="Corbel"/>
                <a:sym typeface="Corbel"/>
              </a:rPr>
              <a:t>The problem: Cybercrime as a Service (CaaS)</a:t>
            </a:r>
            <a:endParaRPr sz="36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666935" y="1412875"/>
            <a:ext cx="11146016" cy="507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4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99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Annual global cost of cybercrime: 2021 : $5.5 trillion – 2023-2025: $10 trillion – expected at $20 trillion soon: A key asset for the EU, critical to protecting our economies and societies</a:t>
            </a:r>
            <a:endParaRPr/>
          </a:p>
          <a:p>
            <a:pPr indent="-228604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99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More profitable than drug smuggling. The 3rd largest "economy" worldwide.</a:t>
            </a:r>
            <a:endParaRPr/>
          </a:p>
          <a:p>
            <a:pPr indent="-228604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99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CaaS: business model for organized cybercrime, where cybercriminals offer their tools/services for purchase/rental to anyone with malicious intent. No expertise is required from the attacker.</a:t>
            </a:r>
            <a:endParaRPr/>
          </a:p>
          <a:p>
            <a:pPr indent="-228604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99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</a:t>
            </a:r>
            <a:r>
              <a:rPr lang="en-US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professionalised and resilient criminal ecosystem</a:t>
            </a:r>
            <a:endParaRPr sz="1999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28604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 to law enforcement actions </a:t>
            </a:r>
            <a:endParaRPr/>
          </a:p>
          <a:p>
            <a:pPr indent="-228604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Taking advantage of regulatory gaps</a:t>
            </a:r>
            <a:endParaRPr/>
          </a:p>
          <a:p>
            <a:pPr indent="-228604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RaaS models have further lowered barriers to entry</a:t>
            </a:r>
            <a:endParaRPr/>
          </a:p>
          <a:p>
            <a:pPr indent="-228604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99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Artificial intelligence has become a defining element, esp. AI-supported phishing campaigns, with adversaries enhancing their operational effectiveness. </a:t>
            </a:r>
            <a:endParaRPr sz="1999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Cybercrime-as-a-service (CaaS): Deffinition, Types and Threaths?"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0812" y="3592248"/>
            <a:ext cx="3275707" cy="1877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51713" t="0"/>
          <a:stretch/>
        </p:blipFill>
        <p:spPr>
          <a:xfrm>
            <a:off x="1411417" y="1691141"/>
            <a:ext cx="4229157" cy="506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>
            <p:ph type="title"/>
          </p:nvPr>
        </p:nvSpPr>
        <p:spPr>
          <a:xfrm>
            <a:off x="837981" y="365923"/>
            <a:ext cx="10512862" cy="1325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300"/>
              <a:buFont typeface="Calibri"/>
              <a:buNone/>
            </a:pPr>
            <a:r>
              <a:rPr b="1" lang="en-US">
                <a:solidFill>
                  <a:srgbClr val="1F3864"/>
                </a:solidFill>
              </a:rPr>
              <a:t>EU Level sectors affected</a:t>
            </a:r>
            <a:endParaRPr b="1">
              <a:solidFill>
                <a:srgbClr val="1F3864"/>
              </a:solidFill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54180" l="48768" r="0" t="0"/>
          <a:stretch/>
        </p:blipFill>
        <p:spPr>
          <a:xfrm>
            <a:off x="5640574" y="1691141"/>
            <a:ext cx="4487092" cy="2321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 b="27122" l="48768" r="0" t="44816"/>
          <a:stretch/>
        </p:blipFill>
        <p:spPr>
          <a:xfrm>
            <a:off x="5640574" y="4013048"/>
            <a:ext cx="4487092" cy="1422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48768" r="0" t="73849"/>
          <a:stretch/>
        </p:blipFill>
        <p:spPr>
          <a:xfrm>
            <a:off x="5640574" y="5432765"/>
            <a:ext cx="4487092" cy="132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411417" y="2843331"/>
            <a:ext cx="4378195" cy="736448"/>
          </a:xfrm>
          <a:prstGeom prst="ellipse">
            <a:avLst/>
          </a:prstGeom>
          <a:noFill/>
          <a:ln cap="flat" cmpd="sng" w="349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1446212" y="4330792"/>
            <a:ext cx="4378195" cy="736448"/>
          </a:xfrm>
          <a:prstGeom prst="ellipse">
            <a:avLst/>
          </a:prstGeom>
          <a:noFill/>
          <a:ln cap="flat" cmpd="sng" w="349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50767" t="9772"/>
          <a:stretch/>
        </p:blipFill>
        <p:spPr>
          <a:xfrm>
            <a:off x="1412507" y="1518553"/>
            <a:ext cx="4392814" cy="510738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/>
          <p:nvPr/>
        </p:nvSpPr>
        <p:spPr>
          <a:xfrm rot="-3199806">
            <a:off x="4486043" y="1584068"/>
            <a:ext cx="1599783" cy="9851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 txBox="1"/>
          <p:nvPr>
            <p:ph type="title"/>
          </p:nvPr>
        </p:nvSpPr>
        <p:spPr>
          <a:xfrm>
            <a:off x="837981" y="365923"/>
            <a:ext cx="10512862" cy="1325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300"/>
              <a:buFont typeface="Calibri"/>
              <a:buNone/>
            </a:pPr>
            <a:r>
              <a:rPr b="1" lang="en-US">
                <a:solidFill>
                  <a:srgbClr val="1F3864"/>
                </a:solidFill>
              </a:rPr>
              <a:t>EU Level</a:t>
            </a:r>
            <a:br>
              <a:rPr b="1" lang="en-US">
                <a:solidFill>
                  <a:srgbClr val="1F3864"/>
                </a:solidFill>
              </a:rPr>
            </a:br>
            <a:r>
              <a:rPr b="1" lang="en-US" sz="3599">
                <a:solidFill>
                  <a:srgbClr val="1F3864"/>
                </a:solidFill>
              </a:rPr>
              <a:t>Tactics, Techniques and Procedures overview</a:t>
            </a:r>
            <a:endParaRPr b="1">
              <a:solidFill>
                <a:srgbClr val="1F3864"/>
              </a:solidFill>
            </a:endParaRPr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 b="49257" l="50766" r="0" t="9773"/>
          <a:stretch/>
        </p:blipFill>
        <p:spPr>
          <a:xfrm>
            <a:off x="5805321" y="1518554"/>
            <a:ext cx="4392814" cy="231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b="23955" l="50766" r="0" t="50521"/>
          <a:stretch/>
        </p:blipFill>
        <p:spPr>
          <a:xfrm>
            <a:off x="5805321" y="3938181"/>
            <a:ext cx="4392814" cy="144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50766" r="0" t="74477"/>
          <a:stretch/>
        </p:blipFill>
        <p:spPr>
          <a:xfrm>
            <a:off x="5805321" y="5339446"/>
            <a:ext cx="4392814" cy="144479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/>
          <p:nvPr/>
        </p:nvSpPr>
        <p:spPr>
          <a:xfrm>
            <a:off x="1598611" y="4980660"/>
            <a:ext cx="1371601" cy="736448"/>
          </a:xfrm>
          <a:prstGeom prst="ellipse">
            <a:avLst/>
          </a:prstGeom>
          <a:noFill/>
          <a:ln cap="flat" cmpd="sng" w="349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ικόνα που περιέχει κείμενο, στιγμιότυπο οθόνης, πολυχρωμία, διάγραμμα&#10;&#10;Περιγραφή που δημιουργήθηκε αυτόματα" id="152" name="Google Shape;152;p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5865" l="79532" r="1202" t="3684"/>
          <a:stretch/>
        </p:blipFill>
        <p:spPr>
          <a:xfrm>
            <a:off x="10150651" y="2101383"/>
            <a:ext cx="1865939" cy="3969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κείμενο, στιγμιότυπο οθόνης, πολυχρωμία, διάγραμμα&#10;&#10;Περιγραφή που δημιουργήθηκε αυτόματα" id="153" name="Google Shape;153;p8"/>
          <p:cNvPicPr preferRelativeResize="0"/>
          <p:nvPr/>
        </p:nvPicPr>
        <p:blipFill rotWithShape="1">
          <a:blip r:embed="rId3">
            <a:alphaModFix/>
          </a:blip>
          <a:srcRect b="5865" l="18379" r="38512" t="3684"/>
          <a:stretch/>
        </p:blipFill>
        <p:spPr>
          <a:xfrm>
            <a:off x="5955302" y="1893251"/>
            <a:ext cx="4309148" cy="4096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στιγμιότυπο οθόνης, κείμενο, διάγραμμα, πολυχρωμία&#10;&#10;Περιγραφή που δημιουργήθηκε αυτόματα" id="154" name="Google Shape;154;p8"/>
          <p:cNvPicPr preferRelativeResize="0"/>
          <p:nvPr/>
        </p:nvPicPr>
        <p:blipFill rotWithShape="1">
          <a:blip r:embed="rId4">
            <a:alphaModFix/>
          </a:blip>
          <a:srcRect b="4269" l="87063" r="1040" t="6859"/>
          <a:stretch/>
        </p:blipFill>
        <p:spPr>
          <a:xfrm>
            <a:off x="4560876" y="1893251"/>
            <a:ext cx="1460671" cy="46046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300"/>
              <a:buFont typeface="Calibri"/>
              <a:buNone/>
            </a:pPr>
            <a:r>
              <a:rPr b="1" lang="en-US">
                <a:solidFill>
                  <a:srgbClr val="1F3864"/>
                </a:solidFill>
              </a:rPr>
              <a:t>National level: reported incidents (2025)</a:t>
            </a:r>
            <a:endParaRPr>
              <a:solidFill>
                <a:srgbClr val="1F3864"/>
              </a:solidFill>
            </a:endParaRPr>
          </a:p>
        </p:txBody>
      </p:sp>
      <p:pic>
        <p:nvPicPr>
          <p:cNvPr descr="Εικόνα που περιέχει στιγμιότυπο οθόνης, κείμενο, διάγραμμα, πολυχρωμία&#10;&#10;Περιγραφή που δημιουργήθηκε αυτόματα" id="156" name="Google Shape;156;p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4269" l="22011" r="35381" t="6859"/>
          <a:stretch/>
        </p:blipFill>
        <p:spPr>
          <a:xfrm>
            <a:off x="33125" y="2008401"/>
            <a:ext cx="4527751" cy="398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>
            <p:ph idx="12" type="sldNum"/>
          </p:nvPr>
        </p:nvSpPr>
        <p:spPr>
          <a:xfrm>
            <a:off x="11120715" y="6383701"/>
            <a:ext cx="837983" cy="276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4484204" y="2129177"/>
            <a:ext cx="1029334" cy="799892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10191547" y="2310104"/>
            <a:ext cx="1593523" cy="618965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4451245" y="1840353"/>
            <a:ext cx="1171925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Incident type</a:t>
            </a:r>
            <a:endParaRPr b="1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24996" y="2014149"/>
            <a:ext cx="1048603" cy="28906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839569" y="365127"/>
            <a:ext cx="10512862" cy="1006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en-US" sz="5100"/>
              <a:t>Threat Landscape Overview</a:t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39570" y="1681163"/>
            <a:ext cx="515644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-US"/>
              <a:t>Eu level</a:t>
            </a:r>
            <a:endParaRPr/>
          </a:p>
        </p:txBody>
      </p:sp>
      <p:pic>
        <p:nvPicPr>
          <p:cNvPr id="168" name="Google Shape;168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88" y="2936261"/>
            <a:ext cx="5156200" cy="282221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>
            <p:ph idx="3" type="body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-US"/>
              <a:t>National level</a:t>
            </a:r>
            <a:endParaRPr/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0894" y="3232435"/>
            <a:ext cx="5826744" cy="279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/>
          <p:nvPr/>
        </p:nvSpPr>
        <p:spPr>
          <a:xfrm>
            <a:off x="6780212" y="3414409"/>
            <a:ext cx="1600200" cy="700391"/>
          </a:xfrm>
          <a:prstGeom prst="ellipse">
            <a:avLst/>
          </a:prstGeom>
          <a:noFill/>
          <a:ln cap="flat" cmpd="sng" w="349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Ψηφιακό μπλε τούνελ 16x9">
  <a:themeElements>
    <a:clrScheme name="Digital Blue Tunnel">
      <a:dk1>
        <a:srgbClr val="000000"/>
      </a:dk1>
      <a:lt1>
        <a:srgbClr val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Θέμα του Office">
  <a:themeElements>
    <a:clrScheme name="Digital Blue Tunnel">
      <a:dk1>
        <a:srgbClr val="000000"/>
      </a:dk1>
      <a:lt1>
        <a:srgbClr val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2022-03-17T13:02:52Z</dcterms:created>
  <dc:creator>a.diakidou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