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2.xml" ContentType="application/vnd.openxmlformats-officedocument.drawingml.chart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BBD4B93-B916-4018-99B7-AE33277B6B2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Untitled Section" id="{D5F9B8A1-01E6-4EE2-84CF-19FA2983B1BE}">
          <p14:sldIdLst>
            <p14:sldId id="264"/>
            <p14:sldId id="266"/>
            <p14:sldId id="265"/>
            <p14:sldId id="267"/>
            <p14:sldId id="268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82930" autoAdjust="0"/>
  </p:normalViewPr>
  <p:slideViewPr>
    <p:cSldViewPr snapToGrid="0" snapToObjects="1">
      <p:cViewPr varScale="1">
        <p:scale>
          <a:sx n="121" d="100"/>
          <a:sy n="121" d="100"/>
        </p:scale>
        <p:origin x="131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436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Max validity (days)</c:v>
                </c:pt>
              </c:strCache>
            </c:strRef>
          </c:tx>
          <c:spPr>
            <a:ln w="38100" cap="flat">
              <a:solidFill>
                <a:srgbClr val="4B9FE0"/>
              </a:solidFill>
              <a:prstDash val="solid"/>
              <a:round/>
            </a:ln>
            <a:effectLst/>
          </c:spPr>
          <c:marker>
            <c:symbol val="circle"/>
            <c:size val="9"/>
            <c:spPr>
              <a:solidFill>
                <a:srgbClr val="4B9FE0"/>
              </a:solidFill>
              <a:ln w="9525" cap="flat">
                <a:solidFill>
                  <a:srgbClr val="4B9FE0"/>
                </a:solidFill>
                <a:prstDash val="solid"/>
                <a:round/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 i="0" u="none" strike="noStrike">
                    <a:solidFill>
                      <a:srgbClr val="1F3D5C"/>
                    </a:solidFill>
                    <a:latin typeface="Arial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2015</c:v>
                </c:pt>
                <c:pt idx="1">
                  <c:v>2018</c:v>
                </c:pt>
                <c:pt idx="2">
                  <c:v>2020</c:v>
                </c:pt>
                <c:pt idx="3">
                  <c:v>2026</c:v>
                </c:pt>
                <c:pt idx="4">
                  <c:v>2027</c:v>
                </c:pt>
                <c:pt idx="5">
                  <c:v>2029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1190</c:v>
                </c:pt>
                <c:pt idx="1">
                  <c:v>825</c:v>
                </c:pt>
                <c:pt idx="2">
                  <c:v>398</c:v>
                </c:pt>
                <c:pt idx="3">
                  <c:v>200</c:v>
                </c:pt>
                <c:pt idx="4">
                  <c:v>100</c:v>
                </c:pt>
                <c:pt idx="5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B6-40EB-B459-A4686DABE66C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C667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solidFill>
          <a:srgbClr val="F6FAFD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F6FAFD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Relative size</c:v>
                </c:pt>
              </c:strCache>
            </c:strRef>
          </c:tx>
          <c:spPr>
            <a:solidFill>
              <a:srgbClr val="4B9FE0"/>
            </a:solidFill>
            <a:effectLst/>
          </c:spPr>
          <c:invertIfNegative val="0"/>
          <c:dLbls>
            <c:numFmt formatCode="0.0&quot;×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 i="0" u="none" strike="noStrike">
                    <a:solidFill>
                      <a:srgbClr val="1F3D5C"/>
                    </a:solidFill>
                    <a:latin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ECDSA P-256</c:v>
                </c:pt>
                <c:pt idx="1">
                  <c:v>RSA 2048</c:v>
                </c:pt>
                <c:pt idx="2">
                  <c:v>MTC Relative
(landmark)</c:v>
                </c:pt>
                <c:pt idx="3">
                  <c:v>MTC Standalone</c:v>
                </c:pt>
                <c:pt idx="4">
                  <c:v>ML-DSA-44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1.6</c:v>
                </c:pt>
                <c:pt idx="2">
                  <c:v>3.9</c:v>
                </c:pt>
                <c:pt idx="3">
                  <c:v>6.1</c:v>
                </c:pt>
                <c:pt idx="4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CCC-414E-8B51-2D4CB2084F8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5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50" b="0" i="0" u="none" strike="noStrike">
                <a:solidFill>
                  <a:srgbClr val="5C667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solidFill>
          <a:srgbClr val="F6FAFD"/>
        </a:solidFill>
        <a:ln>
          <a:noFill/>
        </a:ln>
        <a:effectLst/>
      </c:spPr>
    </c:plotArea>
    <c:plotVisOnly val="1"/>
    <c:dispBlanksAs val="span"/>
    <c:showDLblsOverMax val="1"/>
  </c:chart>
  <c:spPr>
    <a:solidFill>
      <a:srgbClr val="F6FAFD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530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MTC Landmark-Relative</a:t>
            </a:r>
            <a:r>
              <a:rPr lang="en-US" dirty="0"/>
              <a:t>:</a:t>
            </a:r>
          </a:p>
          <a:p>
            <a:pPr marL="171450" indent="-171450">
              <a:buFontTx/>
              <a:buChar char="-"/>
            </a:pPr>
            <a:r>
              <a:rPr lang="en-US" dirty="0"/>
              <a:t>No Signatures: No issuer signatures are included</a:t>
            </a:r>
          </a:p>
          <a:p>
            <a:pPr marL="171450" indent="-171450">
              <a:buFontTx/>
              <a:buChar char="-"/>
            </a:pPr>
            <a:r>
              <a:rPr lang="en-US" dirty="0"/>
              <a:t>Instead of signatures it contains a Merkle inclusion proof that maps the certificate directly to a recent, trusted “landmark” (tree head)</a:t>
            </a:r>
          </a:p>
          <a:p>
            <a:pPr marL="171450" indent="-171450">
              <a:buFontTx/>
              <a:buChar char="-"/>
            </a:pPr>
            <a:r>
              <a:rPr lang="en-US" dirty="0"/>
              <a:t>Out-of-Band Trust: Verifies must pre-distribute or cache the landmark tree state (highly efficient but there is a delay for distribution)</a:t>
            </a:r>
          </a:p>
          <a:p>
            <a:pPr marL="171450" indent="-171450">
              <a:buFontTx/>
              <a:buChar char="-"/>
            </a:pPr>
            <a:r>
              <a:rPr lang="en-US" dirty="0"/>
              <a:t>Fallback to MTC standalone: Servers deploy a standalone MTC alongside the landmark certificate as a fallback mechanism</a:t>
            </a:r>
          </a:p>
          <a:p>
            <a:pPr marL="0" indent="0">
              <a:buFontTx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github.com/ietf-plants-wg/merkle-tree-certs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hyperlink" Target="https://datatracker.ietf.org/wg/plants/about/" TargetMode="External"/><Relationship Id="rId10" Type="http://schemas.openxmlformats.org/officeDocument/2006/relationships/image" Target="../media/image7.png"/><Relationship Id="rId4" Type="http://schemas.openxmlformats.org/officeDocument/2006/relationships/image" Target="../media/image16.png"/><Relationship Id="rId9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hyperlink" Target="https://datatracker.ietf.org/doc/html/rfc4035#section-4.3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5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hyperlink" Target="https://github.com/cabforum/servercert/blob/main/docs/BR.md#322422-dns-txt-record-with-persistent-value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hyperlink" Target="https://datatracker.ietf.org/doc/rfc9773/" TargetMode="Externa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7.png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D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726180"/>
            <a:ext cx="9144000" cy="1417320"/>
          </a:xfrm>
          <a:prstGeom prst="rect">
            <a:avLst/>
          </a:prstGeom>
          <a:solidFill>
            <a:srgbClr val="15314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/home/claude/assets/logo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57200"/>
            <a:ext cx="2148840" cy="39319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02920" y="1554480"/>
            <a:ext cx="77724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WebPKI, automation</a:t>
            </a:r>
            <a:endParaRPr lang="en-US" sz="4000" dirty="0"/>
          </a:p>
          <a:p>
            <a:pPr marL="0" indent="0" algn="l">
              <a:lnSpc>
                <a:spcPct val="102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the push for </a:t>
            </a:r>
            <a:r>
              <a:rPr lang="en-US" sz="4000" b="1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agility</a:t>
            </a:r>
            <a:endParaRPr lang="en-US" sz="4000" dirty="0"/>
          </a:p>
        </p:txBody>
      </p:sp>
      <p:sp>
        <p:nvSpPr>
          <p:cNvPr id="5" name="Text 2"/>
          <p:cNvSpPr/>
          <p:nvPr/>
        </p:nvSpPr>
        <p:spPr>
          <a:xfrm>
            <a:off x="502920" y="3881628"/>
            <a:ext cx="5486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2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</a:t>
            </a:r>
            <a:endParaRPr lang="en-US" sz="1300" dirty="0"/>
          </a:p>
          <a:p>
            <a:pPr marL="0" indent="0" algn="l">
              <a:lnSpc>
                <a:spcPct val="112000"/>
              </a:lnSpc>
              <a:buNone/>
            </a:pPr>
            <a:r>
              <a:rPr lang="en-US" sz="1300" dirty="0">
                <a:solidFill>
                  <a:srgbClr val="C7D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PKI Manager — HARICA</a:t>
            </a:r>
            <a:endParaRPr lang="en-US" sz="1300" dirty="0"/>
          </a:p>
          <a:p>
            <a:pPr marL="0" indent="0" algn="l">
              <a:lnSpc>
                <a:spcPct val="112000"/>
              </a:lnSpc>
              <a:buNone/>
            </a:pPr>
            <a:r>
              <a:rPr lang="en-US" sz="1300" dirty="0">
                <a:solidFill>
                  <a:srgbClr val="C7D6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SCWG Chair — CA/B Forum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4983480" y="42748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b="1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GRNOG20  ·  June 30, 2026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5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Re-engineering WebPKI to support PQC</a:t>
            </a:r>
            <a:endParaRPr lang="en-US" sz="2500" dirty="0"/>
          </a:p>
        </p:txBody>
      </p:sp>
      <p:sp>
        <p:nvSpPr>
          <p:cNvPr id="4" name="Shape 1"/>
          <p:cNvSpPr/>
          <p:nvPr/>
        </p:nvSpPr>
        <p:spPr>
          <a:xfrm>
            <a:off x="502920" y="1325880"/>
            <a:ext cx="8138160" cy="841248"/>
          </a:xfrm>
          <a:prstGeom prst="roundRect">
            <a:avLst>
              <a:gd name="adj" fmla="val 10870"/>
            </a:avLst>
          </a:prstGeom>
          <a:solidFill>
            <a:srgbClr val="1F3D5C"/>
          </a:solidFill>
          <a:ln/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822960" y="1325880"/>
            <a:ext cx="7498080" cy="8412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500" b="1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Merkle-Tree Certificates (MTC):  </a:t>
            </a:r>
            <a:r>
              <a:rPr lang="en-US" sz="15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“Don’t LOG (in CT) what you issue — ISSUE by logging (in your own CT).”</a:t>
            </a:r>
            <a:endParaRPr lang="en-US" sz="1500" dirty="0"/>
          </a:p>
        </p:txBody>
      </p:sp>
      <p:sp>
        <p:nvSpPr>
          <p:cNvPr id="6" name="Shape 3"/>
          <p:cNvSpPr/>
          <p:nvPr/>
        </p:nvSpPr>
        <p:spPr>
          <a:xfrm>
            <a:off x="502920" y="2377440"/>
            <a:ext cx="3977640" cy="1078992"/>
          </a:xfrm>
          <a:prstGeom prst="roundRect">
            <a:avLst>
              <a:gd name="adj" fmla="val 6780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4"/>
          <p:cNvSpPr/>
          <p:nvPr/>
        </p:nvSpPr>
        <p:spPr>
          <a:xfrm>
            <a:off x="704088" y="2660904"/>
            <a:ext cx="512064" cy="512064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assets/network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2104" y="2788920"/>
            <a:ext cx="256032" cy="25603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371600" y="2505456"/>
            <a:ext cx="2971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IETF </a:t>
            </a:r>
            <a:r>
              <a:rPr lang="en-US" sz="14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PLANTS WG</a:t>
            </a:r>
            <a:endParaRPr lang="en-US" sz="1400" dirty="0"/>
          </a:p>
        </p:txBody>
      </p:sp>
      <p:sp>
        <p:nvSpPr>
          <p:cNvPr id="10" name="Text 6"/>
          <p:cNvSpPr/>
          <p:nvPr/>
        </p:nvSpPr>
        <p:spPr>
          <a:xfrm>
            <a:off x="1371600" y="2834640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MTC draft under standardization</a:t>
            </a:r>
            <a:endParaRPr lang="en-US" sz="1100" dirty="0"/>
          </a:p>
        </p:txBody>
      </p:sp>
      <p:sp>
        <p:nvSpPr>
          <p:cNvPr id="11" name="Shape 7"/>
          <p:cNvSpPr/>
          <p:nvPr/>
        </p:nvSpPr>
        <p:spPr>
          <a:xfrm>
            <a:off x="4754880" y="2377440"/>
            <a:ext cx="3977640" cy="1078992"/>
          </a:xfrm>
          <a:prstGeom prst="roundRect">
            <a:avLst>
              <a:gd name="adj" fmla="val 6780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8"/>
          <p:cNvSpPr/>
          <p:nvPr/>
        </p:nvSpPr>
        <p:spPr>
          <a:xfrm>
            <a:off x="4956048" y="2660904"/>
            <a:ext cx="512064" cy="512064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2" descr="/home/claude/assets/globe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84064" y="2788920"/>
            <a:ext cx="256032" cy="25603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623560" y="2505456"/>
            <a:ext cx="2971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Chrome Root Store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5623560" y="2834640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MTC Root Store Policy</a:t>
            </a:r>
            <a:endParaRPr lang="en-US" sz="1100" dirty="0"/>
          </a:p>
        </p:txBody>
      </p:sp>
      <p:sp>
        <p:nvSpPr>
          <p:cNvPr id="16" name="Shape 11"/>
          <p:cNvSpPr/>
          <p:nvPr/>
        </p:nvSpPr>
        <p:spPr>
          <a:xfrm>
            <a:off x="502920" y="3621024"/>
            <a:ext cx="3977640" cy="1078992"/>
          </a:xfrm>
          <a:prstGeom prst="roundRect">
            <a:avLst>
              <a:gd name="adj" fmla="val 6780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2"/>
          <p:cNvSpPr/>
          <p:nvPr/>
        </p:nvSpPr>
        <p:spPr>
          <a:xfrm>
            <a:off x="704088" y="3904488"/>
            <a:ext cx="512064" cy="512064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3" descr="/home/claude/assets/gears_w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2104" y="4032504"/>
            <a:ext cx="256032" cy="25603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371600" y="3749040"/>
            <a:ext cx="2971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Chrome validation</a:t>
            </a:r>
            <a:endParaRPr lang="en-US" sz="1400" dirty="0"/>
          </a:p>
        </p:txBody>
      </p:sp>
      <p:sp>
        <p:nvSpPr>
          <p:cNvPr id="20" name="Text 14"/>
          <p:cNvSpPr/>
          <p:nvPr/>
        </p:nvSpPr>
        <p:spPr>
          <a:xfrm>
            <a:off x="1371600" y="4078224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r>
              <a:rPr lang="en-US" sz="11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landed to validate </a:t>
            </a:r>
            <a:r>
              <a:rPr lang="en-US" sz="11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8"/>
              </a:rPr>
              <a:t>MTCs</a:t>
            </a:r>
            <a:br>
              <a:rPr lang="en-US" sz="11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chrome://flags/#tls-trust-anchor-ids </a:t>
            </a:r>
            <a:br>
              <a:rPr lang="en-US" sz="11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chrome://flags/#verify-mtcs</a:t>
            </a:r>
            <a:endParaRPr lang="en-US" sz="1100" dirty="0"/>
          </a:p>
        </p:txBody>
      </p:sp>
      <p:sp>
        <p:nvSpPr>
          <p:cNvPr id="21" name="Shape 15"/>
          <p:cNvSpPr/>
          <p:nvPr/>
        </p:nvSpPr>
        <p:spPr>
          <a:xfrm>
            <a:off x="4754880" y="3621024"/>
            <a:ext cx="3977640" cy="1078992"/>
          </a:xfrm>
          <a:prstGeom prst="roundRect">
            <a:avLst>
              <a:gd name="adj" fmla="val 6780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2" name="Shape 16"/>
          <p:cNvSpPr/>
          <p:nvPr/>
        </p:nvSpPr>
        <p:spPr>
          <a:xfrm>
            <a:off x="4956048" y="3904488"/>
            <a:ext cx="512064" cy="512064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3" name="Image 4" descr="/home/claude/assets/sync_w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84064" y="4032504"/>
            <a:ext cx="256032" cy="256032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5623560" y="3749040"/>
            <a:ext cx="2971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Industry effort</a:t>
            </a:r>
            <a:endParaRPr lang="en-US" sz="1400" dirty="0"/>
          </a:p>
        </p:txBody>
      </p:sp>
      <p:sp>
        <p:nvSpPr>
          <p:cNvPr id="25" name="Text 18"/>
          <p:cNvSpPr/>
          <p:nvPr/>
        </p:nvSpPr>
        <p:spPr>
          <a:xfrm>
            <a:off x="5623560" y="4078224"/>
            <a:ext cx="29718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Cloudflare, Let’s Encrypt &amp; several CAs working on MTCs</a:t>
            </a:r>
            <a:endParaRPr lang="en-US" sz="1100" dirty="0"/>
          </a:p>
        </p:txBody>
      </p:sp>
      <p:pic>
        <p:nvPicPr>
          <p:cNvPr id="26" name="Image 5" descr="/home/claude/assets/logo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27" name="Text 19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28" name="Text 20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PQ Certificate Sizes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502920" y="1371600"/>
            <a:ext cx="8138160" cy="3154680"/>
          </a:xfrm>
          <a:prstGeom prst="roundRect">
            <a:avLst>
              <a:gd name="adj" fmla="val 2899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777240" y="1481328"/>
            <a:ext cx="6400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Relative certificate size  (ECDSA P-256 = 1×)</a:t>
            </a:r>
            <a:endParaRPr lang="en-US" sz="1250" dirty="0"/>
          </a:p>
        </p:txBody>
      </p:sp>
      <p:graphicFrame>
        <p:nvGraphicFramePr>
          <p:cNvPr id="6" name="Chart 0"/>
          <p:cNvGraphicFramePr/>
          <p:nvPr>
            <p:extLst>
              <p:ext uri="{D42A27DB-BD31-4B8C-83A1-F6EECF244321}">
                <p14:modId xmlns:p14="http://schemas.microsoft.com/office/powerpoint/2010/main" val="3045885922"/>
              </p:ext>
            </p:extLst>
          </p:nvPr>
        </p:nvGraphicFramePr>
        <p:xfrm>
          <a:off x="640080" y="1783080"/>
          <a:ext cx="7772400" cy="2606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 3"/>
          <p:cNvSpPr/>
          <p:nvPr/>
        </p:nvSpPr>
        <p:spPr>
          <a:xfrm>
            <a:off x="502920" y="457200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*Source: Aaron Gable, Let’s Encrypt — CA/B Forum Teleconference, 2026-06-04</a:t>
            </a:r>
            <a:endParaRPr lang="en-US" sz="950" dirty="0"/>
          </a:p>
        </p:txBody>
      </p:sp>
      <p:sp>
        <p:nvSpPr>
          <p:cNvPr id="12" name="Text 3">
            <a:extLst>
              <a:ext uri="{FF2B5EF4-FFF2-40B4-BE49-F238E27FC236}">
                <a16:creationId xmlns:a16="http://schemas.microsoft.com/office/drawing/2014/main" id="{FB0D1A6D-6091-CBCB-5D74-7B42D58916A7}"/>
              </a:ext>
            </a:extLst>
          </p:cNvPr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/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for Automation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502920" y="1463040"/>
            <a:ext cx="8138160" cy="960120"/>
          </a:xfrm>
          <a:prstGeom prst="roundRect">
            <a:avLst>
              <a:gd name="adj" fmla="val 7619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740664" y="1668780"/>
            <a:ext cx="548640" cy="548640"/>
          </a:xfrm>
          <a:prstGeom prst="ellipse">
            <a:avLst/>
          </a:prstGeom>
          <a:solidFill>
            <a:srgbClr val="1F3D5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1" descr="/home/claude/assets/globe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824" y="1805940"/>
            <a:ext cx="274320" cy="27432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463040" y="1591056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WebPKI is for public web sites</a:t>
            </a:r>
            <a:endParaRPr lang="en-US" sz="1500" dirty="0"/>
          </a:p>
        </p:txBody>
      </p:sp>
      <p:sp>
        <p:nvSpPr>
          <p:cNvPr id="8" name="Text 4"/>
          <p:cNvSpPr/>
          <p:nvPr/>
        </p:nvSpPr>
        <p:spPr>
          <a:xfrm>
            <a:off x="1463040" y="1938528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Servers not meant for browsers — or sites behind firewalls — should switch to private PKIs.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502920" y="2569464"/>
            <a:ext cx="8138160" cy="960120"/>
          </a:xfrm>
          <a:prstGeom prst="roundRect">
            <a:avLst>
              <a:gd name="adj" fmla="val 7619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6"/>
          <p:cNvSpPr/>
          <p:nvPr/>
        </p:nvSpPr>
        <p:spPr>
          <a:xfrm>
            <a:off x="740664" y="2775204"/>
            <a:ext cx="548640" cy="548640"/>
          </a:xfrm>
          <a:prstGeom prst="ellipse">
            <a:avLst/>
          </a:prstGeom>
          <a:solidFill>
            <a:srgbClr val="1F3D5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assets/network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7824" y="2912364"/>
            <a:ext cx="274320" cy="2743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1463040" y="2697480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Multi-Perspective Issuance Corroboration (MPIC)</a:t>
            </a:r>
            <a:endParaRPr lang="en-US" sz="1500" dirty="0"/>
          </a:p>
        </p:txBody>
      </p:sp>
      <p:sp>
        <p:nvSpPr>
          <p:cNvPr id="13" name="Text 8"/>
          <p:cNvSpPr/>
          <p:nvPr/>
        </p:nvSpPr>
        <p:spPr>
          <a:xfrm>
            <a:off x="1463040" y="3044952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Verification from multiple remote locations (5 by Dec 2026). Keep authoritative name servers publicly accessible.</a:t>
            </a:r>
            <a:endParaRPr lang="en-US" sz="1200" dirty="0"/>
          </a:p>
        </p:txBody>
      </p:sp>
      <p:sp>
        <p:nvSpPr>
          <p:cNvPr id="14" name="Shape 9"/>
          <p:cNvSpPr/>
          <p:nvPr/>
        </p:nvSpPr>
        <p:spPr>
          <a:xfrm>
            <a:off x="502920" y="3675888"/>
            <a:ext cx="8138160" cy="960120"/>
          </a:xfrm>
          <a:prstGeom prst="roundRect">
            <a:avLst>
              <a:gd name="adj" fmla="val 7619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0"/>
          <p:cNvSpPr/>
          <p:nvPr/>
        </p:nvSpPr>
        <p:spPr>
          <a:xfrm>
            <a:off x="740664" y="3881628"/>
            <a:ext cx="548640" cy="548640"/>
          </a:xfrm>
          <a:prstGeom prst="ellipse">
            <a:avLst/>
          </a:prstGeom>
          <a:solidFill>
            <a:srgbClr val="1F3D5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3" descr="/home/claude/assets/shield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7824" y="4018788"/>
            <a:ext cx="274320" cy="27432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1463040" y="3803904"/>
            <a:ext cx="6949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DNSSEC</a:t>
            </a:r>
            <a:endParaRPr lang="en-US" sz="1500" dirty="0"/>
          </a:p>
        </p:txBody>
      </p:sp>
      <p:sp>
        <p:nvSpPr>
          <p:cNvPr id="18" name="Text 12"/>
          <p:cNvSpPr/>
          <p:nvPr/>
        </p:nvSpPr>
        <p:spPr>
          <a:xfrm>
            <a:off x="1463040" y="4151376"/>
            <a:ext cx="6949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be performed. Failures prevent issuance — except where the domain is “Insecure” per </a:t>
            </a:r>
            <a:r>
              <a:rPr lang="en-US" sz="12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7"/>
              </a:rPr>
              <a:t>RFC 4035 §4.3</a:t>
            </a:r>
            <a:r>
              <a:rPr lang="en-US" sz="12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00" dirty="0"/>
          </a:p>
        </p:txBody>
      </p:sp>
      <p:pic>
        <p:nvPicPr>
          <p:cNvPr id="19" name="Image 4" descr="/home/claude/assets/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21" name="Text 14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— crypto/policy agility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502920" y="1417320"/>
            <a:ext cx="3977640" cy="3063240"/>
          </a:xfrm>
          <a:prstGeom prst="roundRect">
            <a:avLst>
              <a:gd name="adj" fmla="val 2985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758952" y="1673352"/>
            <a:ext cx="548640" cy="548640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1" descr="/home/claude/assets/gears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112" y="1810512"/>
            <a:ext cx="274320" cy="27432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417320" y="1673352"/>
            <a:ext cx="2880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ACME (RFC 8555)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795528" y="2377440"/>
            <a:ext cx="3429000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Plenty of ACME clients don’t interoperate with every ACME server.</a:t>
            </a:r>
            <a:endParaRPr lang="en-US" sz="1200" dirty="0"/>
          </a:p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 your client </a:t>
            </a:r>
            <a:r>
              <a:rPr lang="el-GR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CA) supports </a:t>
            </a: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5"/>
              </a:rPr>
              <a:t>ACME Renewal Info (ARI)</a:t>
            </a: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200" dirty="0"/>
          </a:p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 the </a:t>
            </a:r>
            <a:r>
              <a:rPr lang="en-US" sz="1200" dirty="0">
                <a:solidFill>
                  <a:srgbClr val="33383D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dns-01</a:t>
            </a: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challenge.</a:t>
            </a:r>
            <a:endParaRPr lang="en-US" sz="1200" dirty="0"/>
          </a:p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Restrict DNS-zone access via a regex on the </a:t>
            </a:r>
            <a:r>
              <a:rPr lang="en-US" sz="1200" dirty="0">
                <a:solidFill>
                  <a:srgbClr val="33383D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_acme-challenge</a:t>
            </a: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TXT record.</a:t>
            </a:r>
            <a:endParaRPr lang="en-US" sz="1200" dirty="0"/>
          </a:p>
        </p:txBody>
      </p:sp>
      <p:sp>
        <p:nvSpPr>
          <p:cNvPr id="9" name="Shape 5"/>
          <p:cNvSpPr/>
          <p:nvPr/>
        </p:nvSpPr>
        <p:spPr>
          <a:xfrm>
            <a:off x="4754880" y="1417320"/>
            <a:ext cx="3977640" cy="3063240"/>
          </a:xfrm>
          <a:prstGeom prst="roundRect">
            <a:avLst>
              <a:gd name="adj" fmla="val 2985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6"/>
          <p:cNvSpPr/>
          <p:nvPr/>
        </p:nvSpPr>
        <p:spPr>
          <a:xfrm>
            <a:off x="5010912" y="1673352"/>
            <a:ext cx="548640" cy="548640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assets/sync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48072" y="1810512"/>
            <a:ext cx="274320" cy="27432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5669280" y="1673352"/>
            <a:ext cx="28803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DCV (</a:t>
            </a:r>
            <a:r>
              <a:rPr lang="en-US" sz="16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7"/>
              </a:rPr>
              <a:t>method #22</a:t>
            </a:r>
            <a:r>
              <a:rPr lang="en-US" sz="16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1600" dirty="0"/>
          </a:p>
        </p:txBody>
      </p:sp>
      <p:sp>
        <p:nvSpPr>
          <p:cNvPr id="13" name="Text 8"/>
          <p:cNvSpPr/>
          <p:nvPr/>
        </p:nvSpPr>
        <p:spPr>
          <a:xfrm>
            <a:off x="5047488" y="2377440"/>
            <a:ext cx="3429000" cy="1965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 owner delegates DCV to the preferred CA(s).</a:t>
            </a:r>
            <a:endParaRPr lang="en-US" sz="1200" dirty="0"/>
          </a:p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it and forget it — unless you enable the </a:t>
            </a:r>
            <a:r>
              <a:rPr lang="en-US" sz="1200" dirty="0">
                <a:solidFill>
                  <a:srgbClr val="33383D"/>
                </a:solidFill>
                <a:latin typeface="Courier New" panose="02070309020205020404" pitchFamily="49" charset="0"/>
                <a:ea typeface="Calibri" pitchFamily="34" charset="-122"/>
                <a:cs typeface="Courier New" panose="02070309020205020404" pitchFamily="49" charset="0"/>
              </a:rPr>
              <a:t>persistUntil</a:t>
            </a: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parameter.</a:t>
            </a:r>
            <a:endParaRPr lang="en-US" sz="1200" dirty="0"/>
          </a:p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Keeps issuance continuous without repeated manual validation.</a:t>
            </a:r>
            <a:endParaRPr lang="en-US" sz="1200" dirty="0"/>
          </a:p>
        </p:txBody>
      </p:sp>
      <p:pic>
        <p:nvPicPr>
          <p:cNvPr id="14" name="Image 3" descr="/home/claude/assets/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16" name="Text 10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F3D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863340"/>
            <a:ext cx="9144000" cy="1280160"/>
          </a:xfrm>
          <a:prstGeom prst="rect">
            <a:avLst/>
          </a:prstGeom>
          <a:solidFill>
            <a:srgbClr val="15314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/home/claude/assets/logo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57200"/>
            <a:ext cx="1828800" cy="334670"/>
          </a:xfrm>
          <a:prstGeom prst="rect">
            <a:avLst/>
          </a:prstGeom>
        </p:spPr>
      </p:pic>
      <p:pic>
        <p:nvPicPr>
          <p:cNvPr id="4" name="Image 1" descr="/home/claude/assets/check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1965960"/>
            <a:ext cx="566928" cy="544068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02920" y="260604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 you go…</a:t>
            </a:r>
            <a:endParaRPr lang="en-US" sz="4600" dirty="0"/>
          </a:p>
        </p:txBody>
      </p:sp>
      <p:sp>
        <p:nvSpPr>
          <p:cNvPr id="6" name="Text 2"/>
          <p:cNvSpPr/>
          <p:nvPr/>
        </p:nvSpPr>
        <p:spPr>
          <a:xfrm>
            <a:off x="502920" y="35204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more thing about identity</a:t>
            </a:r>
            <a:endParaRPr lang="en-US" sz="1600" dirty="0"/>
          </a:p>
        </p:txBody>
      </p:sp>
      <p:sp>
        <p:nvSpPr>
          <p:cNvPr id="7" name="Text 3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7C8C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is not dead in WebPKI!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960120" y="896112"/>
            <a:ext cx="7680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Qualified Website Authentication Certificates (QWACs)</a:t>
            </a:r>
            <a:endParaRPr lang="en-US" sz="1350" dirty="0"/>
          </a:p>
        </p:txBody>
      </p:sp>
      <p:sp>
        <p:nvSpPr>
          <p:cNvPr id="5" name="Shape 2"/>
          <p:cNvSpPr/>
          <p:nvPr/>
        </p:nvSpPr>
        <p:spPr>
          <a:xfrm>
            <a:off x="502920" y="1417320"/>
            <a:ext cx="3657600" cy="1417320"/>
          </a:xfrm>
          <a:prstGeom prst="roundRect">
            <a:avLst>
              <a:gd name="adj" fmla="val 6452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758952" y="1691640"/>
            <a:ext cx="512064" cy="512064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1" descr="/home/claude/assets/globe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968" y="1819656"/>
            <a:ext cx="256032" cy="256032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417320" y="1655064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Chrome</a:t>
            </a:r>
            <a:endParaRPr lang="en-US" sz="1600" dirty="0"/>
          </a:p>
        </p:txBody>
      </p:sp>
      <p:sp>
        <p:nvSpPr>
          <p:cNvPr id="9" name="Text 5"/>
          <p:cNvSpPr/>
          <p:nvPr/>
        </p:nvSpPr>
        <p:spPr>
          <a:xfrm>
            <a:off x="777240" y="2203704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 chrome://flags/#verify-qwacs</a:t>
            </a:r>
            <a:endParaRPr lang="en-US" sz="1200" dirty="0"/>
          </a:p>
        </p:txBody>
      </p:sp>
      <p:sp>
        <p:nvSpPr>
          <p:cNvPr id="10" name="Shape 6"/>
          <p:cNvSpPr/>
          <p:nvPr/>
        </p:nvSpPr>
        <p:spPr>
          <a:xfrm>
            <a:off x="502920" y="3017520"/>
            <a:ext cx="3657600" cy="1417320"/>
          </a:xfrm>
          <a:prstGeom prst="roundRect">
            <a:avLst>
              <a:gd name="adj" fmla="val 6452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7"/>
          <p:cNvSpPr/>
          <p:nvPr/>
        </p:nvSpPr>
        <p:spPr>
          <a:xfrm>
            <a:off x="758952" y="3291840"/>
            <a:ext cx="512064" cy="512064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2" descr="/home/claude/assets/globe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968" y="3419856"/>
            <a:ext cx="256032" cy="256032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1417320" y="3255264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Firefox</a:t>
            </a:r>
            <a:endParaRPr lang="en-US" sz="1600" dirty="0"/>
          </a:p>
        </p:txBody>
      </p:sp>
      <p:sp>
        <p:nvSpPr>
          <p:cNvPr id="14" name="Text 9"/>
          <p:cNvSpPr/>
          <p:nvPr/>
        </p:nvSpPr>
        <p:spPr>
          <a:xfrm>
            <a:off x="777240" y="3803904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  about:config  “</a:t>
            </a:r>
            <a:r>
              <a:rPr lang="en-US" sz="1200" dirty="0" err="1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security.qwacs.enabled</a:t>
            </a:r>
            <a:r>
              <a:rPr lang="en-US" sz="12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”</a:t>
            </a:r>
            <a:endParaRPr lang="en-US" sz="1200" dirty="0"/>
          </a:p>
        </p:txBody>
      </p:sp>
      <p:pic>
        <p:nvPicPr>
          <p:cNvPr id="17" name="Image 5" descr="/home/claude/assets/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18" name="Text 10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19" name="Text 11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1000" dirty="0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7A7B37D-DC06-696E-55CD-62B4634B52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442" y="472618"/>
            <a:ext cx="2852318" cy="200596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09F83C5-EEB3-0619-A0DA-4065AB6D707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1442" y="2726614"/>
            <a:ext cx="2852318" cy="200055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1F3D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863340"/>
            <a:ext cx="9144000" cy="1280160"/>
          </a:xfrm>
          <a:prstGeom prst="rect">
            <a:avLst/>
          </a:prstGeom>
          <a:solidFill>
            <a:srgbClr val="15314B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/home/claude/assets/logo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417320"/>
            <a:ext cx="274320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0" y="2194560"/>
            <a:ext cx="9144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5200" dirty="0"/>
          </a:p>
        </p:txBody>
      </p:sp>
      <p:sp>
        <p:nvSpPr>
          <p:cNvPr id="5" name="Text 2"/>
          <p:cNvSpPr/>
          <p:nvPr/>
        </p:nvSpPr>
        <p:spPr>
          <a:xfrm>
            <a:off x="0" y="3200400"/>
            <a:ext cx="9144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</a:t>
            </a:r>
            <a:endParaRPr lang="en-US" sz="1700" dirty="0"/>
          </a:p>
          <a:p>
            <a:pPr marL="0" indent="0" algn="ctr">
              <a:lnSpc>
                <a:spcPct val="120000"/>
              </a:lnSpc>
              <a:buNone/>
            </a:pPr>
            <a:r>
              <a:rPr lang="en-US" sz="1700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dzacharo@harica.gr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0" y="436626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9FB0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GRNOG20  ·  June 30,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HARICA?</a:t>
            </a:r>
            <a:endParaRPr lang="en-US" sz="2800" dirty="0"/>
          </a:p>
        </p:txBody>
      </p:sp>
      <p:pic>
        <p:nvPicPr>
          <p:cNvPr id="4" name="Image 1" descr="/home/claude/assets/illustratio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1554480"/>
            <a:ext cx="3749040" cy="1597468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502920" y="1417320"/>
            <a:ext cx="4434840" cy="2697480"/>
          </a:xfrm>
          <a:prstGeom prst="roundRect">
            <a:avLst>
              <a:gd name="adj" fmla="val 4068"/>
            </a:avLst>
          </a:prstGeom>
          <a:solidFill>
            <a:srgbClr val="EEF4FA"/>
          </a:solidFill>
          <a:ln/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2"/>
          <p:cNvSpPr/>
          <p:nvPr/>
        </p:nvSpPr>
        <p:spPr>
          <a:xfrm>
            <a:off x="795528" y="1417320"/>
            <a:ext cx="3849624" cy="2697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15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business activity of the </a:t>
            </a:r>
            <a:r>
              <a:rPr lang="en-US" sz="15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Greek Universities Network (GUnet)</a:t>
            </a:r>
            <a:r>
              <a:rPr lang="en-US" sz="15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that is both a </a:t>
            </a:r>
            <a:r>
              <a:rPr lang="en-US" sz="15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Publicly-Trusted Certification Authority (PT-CA)</a:t>
            </a:r>
            <a:r>
              <a:rPr lang="en-US" sz="15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and an </a:t>
            </a:r>
            <a:r>
              <a:rPr lang="en-US" sz="15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Qualified Trust Service Provider (QTSP)</a:t>
            </a:r>
            <a:r>
              <a:rPr lang="en-US" sz="15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ensuring compliance with different regulatory frameworks and standards for issuing and managing certificates and timestamps.</a:t>
            </a:r>
            <a:endParaRPr lang="en-US" sz="1500" dirty="0"/>
          </a:p>
        </p:txBody>
      </p:sp>
      <p:pic>
        <p:nvPicPr>
          <p:cNvPr id="7" name="Image 2" descr="/home/claude/assets/shield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4370832"/>
            <a:ext cx="274320" cy="27432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32104" y="4334256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Publicly Trusted</a:t>
            </a:r>
            <a:endParaRPr lang="en-US" sz="1150" dirty="0"/>
          </a:p>
        </p:txBody>
      </p:sp>
      <p:pic>
        <p:nvPicPr>
          <p:cNvPr id="9" name="Image 3" descr="/home/claude/assets/scale_b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03120" y="4370832"/>
            <a:ext cx="274320" cy="274320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2432304" y="4334256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Qualified</a:t>
            </a:r>
            <a:endParaRPr lang="en-US" sz="1150" dirty="0"/>
          </a:p>
        </p:txBody>
      </p:sp>
      <p:pic>
        <p:nvPicPr>
          <p:cNvPr id="11" name="Image 4" descr="/home/claude/assets/globe_b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03320" y="4370832"/>
            <a:ext cx="274320" cy="274320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4032504" y="4334256"/>
            <a:ext cx="1417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Standards-aligned</a:t>
            </a:r>
            <a:endParaRPr lang="en-US" sz="1150" dirty="0"/>
          </a:p>
        </p:txBody>
      </p:sp>
      <p:pic>
        <p:nvPicPr>
          <p:cNvPr id="13" name="Image 5" descr="/home/claude/assets/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15" name="Text 7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 Types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502920" y="950976"/>
            <a:ext cx="81381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HARICA issues certificates and offers remote signing services that comply with the following:</a:t>
            </a:r>
            <a:endParaRPr lang="en-US" sz="1250" dirty="0"/>
          </a:p>
        </p:txBody>
      </p:sp>
      <p:sp>
        <p:nvSpPr>
          <p:cNvPr id="5" name="Shape 2"/>
          <p:cNvSpPr/>
          <p:nvPr/>
        </p:nvSpPr>
        <p:spPr>
          <a:xfrm>
            <a:off x="502920" y="1371600"/>
            <a:ext cx="3977640" cy="3127248"/>
          </a:xfrm>
          <a:prstGeom prst="roundRect">
            <a:avLst>
              <a:gd name="adj" fmla="val 2924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3"/>
          <p:cNvSpPr/>
          <p:nvPr/>
        </p:nvSpPr>
        <p:spPr>
          <a:xfrm>
            <a:off x="704088" y="1554480"/>
            <a:ext cx="457200" cy="457200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1" descr="/home/claude/assets/globe_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528" y="1645920"/>
            <a:ext cx="274320" cy="27432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52728" y="1536192"/>
            <a:ext cx="30632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CAB Forum Baseline Requirements</a:t>
            </a:r>
            <a:endParaRPr lang="en-US" sz="1400" dirty="0"/>
          </a:p>
        </p:txBody>
      </p:sp>
      <p:sp>
        <p:nvSpPr>
          <p:cNvPr id="9" name="Text 5"/>
          <p:cNvSpPr/>
          <p:nvPr/>
        </p:nvSpPr>
        <p:spPr>
          <a:xfrm>
            <a:off x="722376" y="2084832"/>
            <a:ext cx="353872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95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International standards by the CA/Browser Forum — minimum requirements for issuing &amp; managing trustworthy public certificates.</a:t>
            </a:r>
            <a:endParaRPr lang="en-US" sz="950" dirty="0"/>
          </a:p>
        </p:txBody>
      </p:sp>
      <p:sp>
        <p:nvSpPr>
          <p:cNvPr id="10" name="Shape 6"/>
          <p:cNvSpPr/>
          <p:nvPr/>
        </p:nvSpPr>
        <p:spPr>
          <a:xfrm>
            <a:off x="722376" y="2852928"/>
            <a:ext cx="1687068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/>
          <p:cNvSpPr/>
          <p:nvPr/>
        </p:nvSpPr>
        <p:spPr>
          <a:xfrm>
            <a:off x="832104" y="2916936"/>
            <a:ext cx="1467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TLS</a:t>
            </a:r>
            <a:endParaRPr lang="en-US" sz="1000" dirty="0"/>
          </a:p>
        </p:txBody>
      </p:sp>
      <p:sp>
        <p:nvSpPr>
          <p:cNvPr id="12" name="Text 8"/>
          <p:cNvSpPr/>
          <p:nvPr/>
        </p:nvSpPr>
        <p:spPr>
          <a:xfrm>
            <a:off x="832104" y="3127248"/>
            <a:ext cx="14676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6000"/>
              </a:lnSpc>
              <a:buNone/>
            </a:pPr>
            <a:r>
              <a:rPr lang="en-US" sz="8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DV · IV · OV (simple / wildcard), EV</a:t>
            </a:r>
            <a:endParaRPr lang="en-US" sz="800" dirty="0"/>
          </a:p>
        </p:txBody>
      </p:sp>
      <p:sp>
        <p:nvSpPr>
          <p:cNvPr id="13" name="Shape 9"/>
          <p:cNvSpPr/>
          <p:nvPr/>
        </p:nvSpPr>
        <p:spPr>
          <a:xfrm>
            <a:off x="2574036" y="2852928"/>
            <a:ext cx="1687068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2683764" y="2916936"/>
            <a:ext cx="1467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S/MIME</a:t>
            </a:r>
            <a:endParaRPr lang="en-US" sz="1000" dirty="0"/>
          </a:p>
        </p:txBody>
      </p:sp>
      <p:sp>
        <p:nvSpPr>
          <p:cNvPr id="15" name="Text 11"/>
          <p:cNvSpPr/>
          <p:nvPr/>
        </p:nvSpPr>
        <p:spPr>
          <a:xfrm>
            <a:off x="2683764" y="3127248"/>
            <a:ext cx="14676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lnSpc>
                <a:spcPct val="96000"/>
              </a:lnSpc>
            </a:pPr>
            <a:r>
              <a:rPr lang="en-US" sz="8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 · OV · Sponsored (IV+OV) · email-only</a:t>
            </a:r>
            <a:endParaRPr lang="en-US" sz="800" dirty="0"/>
          </a:p>
        </p:txBody>
      </p:sp>
      <p:sp>
        <p:nvSpPr>
          <p:cNvPr id="16" name="Shape 12"/>
          <p:cNvSpPr/>
          <p:nvPr/>
        </p:nvSpPr>
        <p:spPr>
          <a:xfrm>
            <a:off x="722376" y="3675888"/>
            <a:ext cx="1687068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3"/>
          <p:cNvSpPr/>
          <p:nvPr/>
        </p:nvSpPr>
        <p:spPr>
          <a:xfrm>
            <a:off x="832104" y="3739896"/>
            <a:ext cx="1467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Signing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832104" y="3950208"/>
            <a:ext cx="14676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6000"/>
              </a:lnSpc>
              <a:buNone/>
            </a:pPr>
            <a:r>
              <a:rPr lang="en-US" sz="8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 · OV · EV</a:t>
            </a:r>
            <a:endParaRPr lang="en-US" sz="800" dirty="0"/>
          </a:p>
        </p:txBody>
      </p:sp>
      <p:sp>
        <p:nvSpPr>
          <p:cNvPr id="19" name="Shape 15"/>
          <p:cNvSpPr/>
          <p:nvPr/>
        </p:nvSpPr>
        <p:spPr>
          <a:xfrm>
            <a:off x="2574036" y="3675888"/>
            <a:ext cx="1687068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6"/>
          <p:cNvSpPr/>
          <p:nvPr/>
        </p:nvSpPr>
        <p:spPr>
          <a:xfrm>
            <a:off x="2683764" y="3739896"/>
            <a:ext cx="1467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Auth</a:t>
            </a:r>
            <a:endParaRPr lang="en-US" sz="1000" dirty="0"/>
          </a:p>
        </p:txBody>
      </p:sp>
      <p:sp>
        <p:nvSpPr>
          <p:cNvPr id="21" name="Text 17"/>
          <p:cNvSpPr/>
          <p:nvPr/>
        </p:nvSpPr>
        <p:spPr>
          <a:xfrm>
            <a:off x="2683764" y="3950208"/>
            <a:ext cx="14676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6000"/>
              </a:lnSpc>
              <a:buNone/>
            </a:pPr>
            <a:r>
              <a:rPr lang="en-US" sz="8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 · OV · IV+OV</a:t>
            </a:r>
            <a:endParaRPr lang="en-US" sz="800" dirty="0"/>
          </a:p>
        </p:txBody>
      </p:sp>
      <p:sp>
        <p:nvSpPr>
          <p:cNvPr id="22" name="Shape 18"/>
          <p:cNvSpPr/>
          <p:nvPr/>
        </p:nvSpPr>
        <p:spPr>
          <a:xfrm>
            <a:off x="4754880" y="1371600"/>
            <a:ext cx="3977640" cy="3127248"/>
          </a:xfrm>
          <a:prstGeom prst="roundRect">
            <a:avLst>
              <a:gd name="adj" fmla="val 2924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19"/>
          <p:cNvSpPr/>
          <p:nvPr/>
        </p:nvSpPr>
        <p:spPr>
          <a:xfrm>
            <a:off x="4956048" y="1554480"/>
            <a:ext cx="457200" cy="457200"/>
          </a:xfrm>
          <a:prstGeom prst="ellipse">
            <a:avLst/>
          </a:prstGeom>
          <a:solidFill>
            <a:srgbClr val="1F3D5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4" name="Image 2" descr="/home/claude/assets/scale_b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47488" y="1645920"/>
            <a:ext cx="274320" cy="274320"/>
          </a:xfrm>
          <a:prstGeom prst="rect">
            <a:avLst/>
          </a:prstGeom>
        </p:spPr>
      </p:pic>
      <p:sp>
        <p:nvSpPr>
          <p:cNvPr id="25" name="Text 20"/>
          <p:cNvSpPr/>
          <p:nvPr/>
        </p:nvSpPr>
        <p:spPr>
          <a:xfrm>
            <a:off x="5504688" y="1536192"/>
            <a:ext cx="30632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Regulation 910/2014 (eIDAS)</a:t>
            </a:r>
            <a:endParaRPr lang="en-US" sz="1400" dirty="0"/>
          </a:p>
        </p:txBody>
      </p:sp>
      <p:sp>
        <p:nvSpPr>
          <p:cNvPr id="26" name="Text 21"/>
          <p:cNvSpPr/>
          <p:nvPr/>
        </p:nvSpPr>
        <p:spPr>
          <a:xfrm>
            <a:off x="4974336" y="2084832"/>
            <a:ext cx="3538728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2000"/>
              </a:lnSpc>
              <a:buNone/>
            </a:pPr>
            <a:r>
              <a:rPr lang="en-US" sz="95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legal framework for electronic identification &amp; trust services — e-signatures, e-seals, time-stamping and qualified web authentication.</a:t>
            </a:r>
            <a:endParaRPr lang="en-US" sz="950" dirty="0"/>
          </a:p>
        </p:txBody>
      </p:sp>
      <p:sp>
        <p:nvSpPr>
          <p:cNvPr id="27" name="Shape 22"/>
          <p:cNvSpPr/>
          <p:nvPr/>
        </p:nvSpPr>
        <p:spPr>
          <a:xfrm>
            <a:off x="4974336" y="2852928"/>
            <a:ext cx="1687068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3"/>
          <p:cNvSpPr/>
          <p:nvPr/>
        </p:nvSpPr>
        <p:spPr>
          <a:xfrm>
            <a:off x="5084064" y="2916936"/>
            <a:ext cx="1467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eSignature</a:t>
            </a:r>
            <a:endParaRPr lang="en-US" sz="1000" dirty="0"/>
          </a:p>
        </p:txBody>
      </p:sp>
      <p:sp>
        <p:nvSpPr>
          <p:cNvPr id="29" name="Text 24"/>
          <p:cNvSpPr/>
          <p:nvPr/>
        </p:nvSpPr>
        <p:spPr>
          <a:xfrm>
            <a:off x="5084064" y="3127248"/>
            <a:ext cx="14676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6000"/>
              </a:lnSpc>
              <a:buNone/>
            </a:pPr>
            <a:r>
              <a:rPr lang="en-US" sz="8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IV / IV+OV (advanced · qualified)</a:t>
            </a:r>
            <a:endParaRPr lang="en-US" sz="800" dirty="0"/>
          </a:p>
        </p:txBody>
      </p:sp>
      <p:sp>
        <p:nvSpPr>
          <p:cNvPr id="30" name="Shape 25"/>
          <p:cNvSpPr/>
          <p:nvPr/>
        </p:nvSpPr>
        <p:spPr>
          <a:xfrm>
            <a:off x="6825996" y="2852928"/>
            <a:ext cx="1687068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6"/>
          <p:cNvSpPr/>
          <p:nvPr/>
        </p:nvSpPr>
        <p:spPr>
          <a:xfrm>
            <a:off x="6935724" y="2916936"/>
            <a:ext cx="1467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eSeal</a:t>
            </a:r>
            <a:endParaRPr lang="en-US" sz="1000" dirty="0"/>
          </a:p>
        </p:txBody>
      </p:sp>
      <p:sp>
        <p:nvSpPr>
          <p:cNvPr id="32" name="Text 27"/>
          <p:cNvSpPr/>
          <p:nvPr/>
        </p:nvSpPr>
        <p:spPr>
          <a:xfrm>
            <a:off x="6935724" y="3127248"/>
            <a:ext cx="14676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6000"/>
              </a:lnSpc>
              <a:buNone/>
            </a:pPr>
            <a:r>
              <a:rPr lang="en-US" sz="8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incl. PSD2 (advanced · qualified)</a:t>
            </a:r>
            <a:endParaRPr lang="en-US" sz="800" dirty="0"/>
          </a:p>
        </p:txBody>
      </p:sp>
      <p:sp>
        <p:nvSpPr>
          <p:cNvPr id="33" name="Shape 28"/>
          <p:cNvSpPr/>
          <p:nvPr/>
        </p:nvSpPr>
        <p:spPr>
          <a:xfrm>
            <a:off x="4974336" y="3675888"/>
            <a:ext cx="1687068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29"/>
          <p:cNvSpPr/>
          <p:nvPr/>
        </p:nvSpPr>
        <p:spPr>
          <a:xfrm>
            <a:off x="5084064" y="3739896"/>
            <a:ext cx="1467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QWAC</a:t>
            </a:r>
            <a:endParaRPr lang="en-US" sz="1000" dirty="0"/>
          </a:p>
        </p:txBody>
      </p:sp>
      <p:sp>
        <p:nvSpPr>
          <p:cNvPr id="35" name="Text 30"/>
          <p:cNvSpPr/>
          <p:nvPr/>
        </p:nvSpPr>
        <p:spPr>
          <a:xfrm>
            <a:off x="5084064" y="3950208"/>
            <a:ext cx="14676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6000"/>
              </a:lnSpc>
              <a:buNone/>
            </a:pPr>
            <a:r>
              <a:rPr lang="en-US" sz="8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 · EV (+ PSD2 variants)</a:t>
            </a:r>
            <a:endParaRPr lang="en-US" sz="800" dirty="0"/>
          </a:p>
        </p:txBody>
      </p:sp>
      <p:sp>
        <p:nvSpPr>
          <p:cNvPr id="36" name="Shape 31"/>
          <p:cNvSpPr/>
          <p:nvPr/>
        </p:nvSpPr>
        <p:spPr>
          <a:xfrm>
            <a:off x="6825996" y="3675888"/>
            <a:ext cx="1687068" cy="713232"/>
          </a:xfrm>
          <a:prstGeom prst="roundRect">
            <a:avLst>
              <a:gd name="adj" fmla="val 7692"/>
            </a:avLst>
          </a:prstGeom>
          <a:solidFill>
            <a:srgbClr val="FFFFFF"/>
          </a:solidFill>
          <a:ln w="12700">
            <a:solidFill>
              <a:srgbClr val="D7E2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2"/>
          <p:cNvSpPr/>
          <p:nvPr/>
        </p:nvSpPr>
        <p:spPr>
          <a:xfrm>
            <a:off x="6935724" y="3739896"/>
            <a:ext cx="146761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E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Qualified Timestamping</a:t>
            </a:r>
            <a:endParaRPr lang="en-US" sz="1000" dirty="0"/>
          </a:p>
        </p:txBody>
      </p:sp>
      <p:sp>
        <p:nvSpPr>
          <p:cNvPr id="38" name="Text 33"/>
          <p:cNvSpPr/>
          <p:nvPr/>
        </p:nvSpPr>
        <p:spPr>
          <a:xfrm>
            <a:off x="6935724" y="3950208"/>
            <a:ext cx="1467612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96000"/>
              </a:lnSpc>
              <a:buNone/>
            </a:pPr>
            <a:r>
              <a:rPr lang="en-US" sz="80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RFC 3161 trusted time</a:t>
            </a:r>
            <a:endParaRPr lang="en-US" sz="800" dirty="0"/>
          </a:p>
        </p:txBody>
      </p:sp>
      <p:pic>
        <p:nvPicPr>
          <p:cNvPr id="39" name="Image 3" descr="/home/claude/assets/logo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40" name="Text 34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41" name="Text 35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502920" y="1353312"/>
            <a:ext cx="8138160" cy="713232"/>
          </a:xfrm>
          <a:prstGeom prst="roundRect">
            <a:avLst>
              <a:gd name="adj" fmla="val 10256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685800" y="1353312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1463040" y="1499616"/>
            <a:ext cx="420624" cy="420624"/>
          </a:xfrm>
          <a:prstGeom prst="ellipse">
            <a:avLst/>
          </a:prstGeom>
          <a:solidFill>
            <a:srgbClr val="1F3D5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1" descr="/home/claude/assets/clock2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3624" y="1600200"/>
            <a:ext cx="219456" cy="219456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2103120" y="1353312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Reduction of TLS certificate and evidence re-use period</a:t>
            </a:r>
            <a:endParaRPr lang="en-US" sz="1600" dirty="0"/>
          </a:p>
        </p:txBody>
      </p:sp>
      <p:sp>
        <p:nvSpPr>
          <p:cNvPr id="9" name="Shape 5"/>
          <p:cNvSpPr/>
          <p:nvPr/>
        </p:nvSpPr>
        <p:spPr>
          <a:xfrm>
            <a:off x="502920" y="2176272"/>
            <a:ext cx="8138160" cy="713232"/>
          </a:xfrm>
          <a:prstGeom prst="roundRect">
            <a:avLst>
              <a:gd name="adj" fmla="val 10256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6"/>
          <p:cNvSpPr/>
          <p:nvPr/>
        </p:nvSpPr>
        <p:spPr>
          <a:xfrm>
            <a:off x="685800" y="2176272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600" dirty="0"/>
          </a:p>
        </p:txBody>
      </p:sp>
      <p:sp>
        <p:nvSpPr>
          <p:cNvPr id="11" name="Shape 7"/>
          <p:cNvSpPr/>
          <p:nvPr/>
        </p:nvSpPr>
        <p:spPr>
          <a:xfrm>
            <a:off x="1463040" y="2322576"/>
            <a:ext cx="420624" cy="420624"/>
          </a:xfrm>
          <a:prstGeom prst="ellipse">
            <a:avLst/>
          </a:prstGeom>
          <a:solidFill>
            <a:srgbClr val="1F3D5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2" name="Image 2" descr="/home/claude/assets/cubes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63624" y="2423160"/>
            <a:ext cx="219456" cy="219456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2103120" y="2176272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PQC challenges</a:t>
            </a:r>
            <a:endParaRPr lang="en-US" sz="1600" dirty="0"/>
          </a:p>
        </p:txBody>
      </p:sp>
      <p:sp>
        <p:nvSpPr>
          <p:cNvPr id="14" name="Shape 9"/>
          <p:cNvSpPr/>
          <p:nvPr/>
        </p:nvSpPr>
        <p:spPr>
          <a:xfrm>
            <a:off x="502920" y="2999232"/>
            <a:ext cx="8138160" cy="713232"/>
          </a:xfrm>
          <a:prstGeom prst="roundRect">
            <a:avLst>
              <a:gd name="adj" fmla="val 10256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Text 10"/>
          <p:cNvSpPr/>
          <p:nvPr/>
        </p:nvSpPr>
        <p:spPr>
          <a:xfrm>
            <a:off x="685800" y="2999232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600" dirty="0"/>
          </a:p>
        </p:txBody>
      </p:sp>
      <p:sp>
        <p:nvSpPr>
          <p:cNvPr id="16" name="Shape 11"/>
          <p:cNvSpPr/>
          <p:nvPr/>
        </p:nvSpPr>
        <p:spPr>
          <a:xfrm>
            <a:off x="1463040" y="3145536"/>
            <a:ext cx="420624" cy="420624"/>
          </a:xfrm>
          <a:prstGeom prst="ellipse">
            <a:avLst/>
          </a:prstGeom>
          <a:solidFill>
            <a:srgbClr val="1F3D5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7" name="Image 3" descr="/home/claude/assets/gears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3624" y="3246120"/>
            <a:ext cx="219456" cy="219456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2103120" y="2999232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</a:t>
            </a:r>
            <a:endParaRPr lang="en-US" sz="1600" dirty="0"/>
          </a:p>
        </p:txBody>
      </p:sp>
      <p:sp>
        <p:nvSpPr>
          <p:cNvPr id="19" name="Shape 13"/>
          <p:cNvSpPr/>
          <p:nvPr/>
        </p:nvSpPr>
        <p:spPr>
          <a:xfrm>
            <a:off x="502920" y="3822192"/>
            <a:ext cx="8138160" cy="713232"/>
          </a:xfrm>
          <a:prstGeom prst="roundRect">
            <a:avLst>
              <a:gd name="adj" fmla="val 10256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4"/>
          <p:cNvSpPr/>
          <p:nvPr/>
        </p:nvSpPr>
        <p:spPr>
          <a:xfrm>
            <a:off x="685800" y="3822192"/>
            <a:ext cx="64008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2600" dirty="0"/>
          </a:p>
        </p:txBody>
      </p:sp>
      <p:sp>
        <p:nvSpPr>
          <p:cNvPr id="21" name="Shape 15"/>
          <p:cNvSpPr/>
          <p:nvPr/>
        </p:nvSpPr>
        <p:spPr>
          <a:xfrm>
            <a:off x="1463040" y="3968496"/>
            <a:ext cx="420624" cy="420624"/>
          </a:xfrm>
          <a:prstGeom prst="ellipse">
            <a:avLst/>
          </a:prstGeom>
          <a:solidFill>
            <a:srgbClr val="1F3D5C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22" name="Image 4" descr="/home/claude/assets/idcard_w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63624" y="4069080"/>
            <a:ext cx="219456" cy="219456"/>
          </a:xfrm>
          <a:prstGeom prst="rect">
            <a:avLst/>
          </a:prstGeom>
        </p:spPr>
      </p:pic>
      <p:sp>
        <p:nvSpPr>
          <p:cNvPr id="23" name="Text 16"/>
          <p:cNvSpPr/>
          <p:nvPr/>
        </p:nvSpPr>
        <p:spPr>
          <a:xfrm>
            <a:off x="2103120" y="3822192"/>
            <a:ext cx="630936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in WebPKI Certificates</a:t>
            </a:r>
            <a:endParaRPr lang="en-US" sz="1600" dirty="0"/>
          </a:p>
        </p:txBody>
      </p:sp>
      <p:pic>
        <p:nvPicPr>
          <p:cNvPr id="24" name="Image 5" descr="/home/claude/assets/logo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25" name="Text 17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26" name="Text 18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Velocity of Trust</a:t>
            </a:r>
            <a:endParaRPr lang="en-US" sz="2800" dirty="0"/>
          </a:p>
        </p:txBody>
      </p:sp>
      <p:sp>
        <p:nvSpPr>
          <p:cNvPr id="4" name="Text 1"/>
          <p:cNvSpPr/>
          <p:nvPr/>
        </p:nvSpPr>
        <p:spPr>
          <a:xfrm>
            <a:off x="960120" y="877824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Shortened lifecycles and the DCV evidence window</a:t>
            </a:r>
            <a:endParaRPr lang="en-US" sz="1300" dirty="0"/>
          </a:p>
        </p:txBody>
      </p:sp>
      <p:sp>
        <p:nvSpPr>
          <p:cNvPr id="5" name="Shape 2"/>
          <p:cNvSpPr/>
          <p:nvPr/>
        </p:nvSpPr>
        <p:spPr>
          <a:xfrm>
            <a:off x="502920" y="1371600"/>
            <a:ext cx="8138160" cy="3154680"/>
          </a:xfrm>
          <a:prstGeom prst="roundRect">
            <a:avLst>
              <a:gd name="adj" fmla="val 2899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777240" y="1481328"/>
            <a:ext cx="7589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Lifespan Collapse  —  maximum TLS certificate validity (days)</a:t>
            </a:r>
            <a:endParaRPr lang="en-US" sz="1250" dirty="0"/>
          </a:p>
        </p:txBody>
      </p:sp>
      <p:graphicFrame>
        <p:nvGraphicFramePr>
          <p:cNvPr id="7" name="Chart 0"/>
          <p:cNvGraphicFramePr/>
          <p:nvPr/>
        </p:nvGraphicFramePr>
        <p:xfrm>
          <a:off x="640080" y="1783080"/>
          <a:ext cx="7772400" cy="2606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Image 1" descr="/home/claude/assets/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9" name="Text 4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10" name="Text 5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Rationale: Security First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361188" y="1481328"/>
            <a:ext cx="2697480" cy="2743200"/>
          </a:xfrm>
          <a:prstGeom prst="roundRect">
            <a:avLst>
              <a:gd name="adj" fmla="val 3390"/>
            </a:avLst>
          </a:prstGeom>
          <a:solidFill>
            <a:srgbClr val="1F3D5C"/>
          </a:solidFill>
          <a:ln/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2"/>
          <p:cNvSpPr/>
          <p:nvPr/>
        </p:nvSpPr>
        <p:spPr>
          <a:xfrm>
            <a:off x="653796" y="1792224"/>
            <a:ext cx="676656" cy="676656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6" name="Image 1" descr="/home/claude/assets/clock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244" y="1947672"/>
            <a:ext cx="365760" cy="36576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53796" y="2596896"/>
            <a:ext cx="21122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Stale Domains</a:t>
            </a:r>
            <a:endParaRPr lang="en-US" sz="1600" dirty="0"/>
          </a:p>
        </p:txBody>
      </p:sp>
      <p:sp>
        <p:nvSpPr>
          <p:cNvPr id="8" name="Text 4"/>
          <p:cNvSpPr/>
          <p:nvPr/>
        </p:nvSpPr>
        <p:spPr>
          <a:xfrm>
            <a:off x="653796" y="2999232"/>
            <a:ext cx="211226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9D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Prevents “zombie” certificates, where domain ownership has lapsed but the certificate remains valid for impersonation.</a:t>
            </a:r>
            <a:endParaRPr lang="en-US" sz="1150" dirty="0"/>
          </a:p>
        </p:txBody>
      </p:sp>
      <p:sp>
        <p:nvSpPr>
          <p:cNvPr id="9" name="Shape 5"/>
          <p:cNvSpPr/>
          <p:nvPr/>
        </p:nvSpPr>
        <p:spPr>
          <a:xfrm>
            <a:off x="3223260" y="1481328"/>
            <a:ext cx="2697480" cy="2743200"/>
          </a:xfrm>
          <a:prstGeom prst="roundRect">
            <a:avLst>
              <a:gd name="adj" fmla="val 3390"/>
            </a:avLst>
          </a:prstGeom>
          <a:solidFill>
            <a:srgbClr val="1F3D5C"/>
          </a:solidFill>
          <a:ln/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6"/>
          <p:cNvSpPr/>
          <p:nvPr/>
        </p:nvSpPr>
        <p:spPr>
          <a:xfrm>
            <a:off x="3515868" y="1792224"/>
            <a:ext cx="676656" cy="676656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assets/cloud_w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1316" y="1947672"/>
            <a:ext cx="365760" cy="36576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3515868" y="2596896"/>
            <a:ext cx="21122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CDN Dynamics</a:t>
            </a:r>
            <a:endParaRPr lang="en-US" sz="1600" dirty="0"/>
          </a:p>
        </p:txBody>
      </p:sp>
      <p:sp>
        <p:nvSpPr>
          <p:cNvPr id="13" name="Text 8"/>
          <p:cNvSpPr/>
          <p:nvPr/>
        </p:nvSpPr>
        <p:spPr>
          <a:xfrm>
            <a:off x="3515868" y="2999232"/>
            <a:ext cx="211226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9D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Rapid switching of hosting and CDN providers requires certificates to expire faster, minimizing the impact of misconfigurations.</a:t>
            </a:r>
            <a:endParaRPr lang="en-US" sz="1150" dirty="0"/>
          </a:p>
        </p:txBody>
      </p:sp>
      <p:sp>
        <p:nvSpPr>
          <p:cNvPr id="14" name="Shape 9"/>
          <p:cNvSpPr/>
          <p:nvPr/>
        </p:nvSpPr>
        <p:spPr>
          <a:xfrm>
            <a:off x="6085332" y="1481328"/>
            <a:ext cx="2697480" cy="2743200"/>
          </a:xfrm>
          <a:prstGeom prst="roundRect">
            <a:avLst>
              <a:gd name="adj" fmla="val 3390"/>
            </a:avLst>
          </a:prstGeom>
          <a:solidFill>
            <a:srgbClr val="1F3D5C"/>
          </a:solidFill>
          <a:ln/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0"/>
          <p:cNvSpPr/>
          <p:nvPr/>
        </p:nvSpPr>
        <p:spPr>
          <a:xfrm>
            <a:off x="6377940" y="1792224"/>
            <a:ext cx="676656" cy="676656"/>
          </a:xfrm>
          <a:prstGeom prst="ellipse">
            <a:avLst/>
          </a:prstGeom>
          <a:solidFill>
            <a:srgbClr val="4B9FE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6" name="Image 3" descr="/home/claude/assets/key_w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3388" y="1947672"/>
            <a:ext cx="365760" cy="365760"/>
          </a:xfrm>
          <a:prstGeom prst="rect">
            <a:avLst/>
          </a:prstGeom>
        </p:spPr>
      </p:pic>
      <p:sp>
        <p:nvSpPr>
          <p:cNvPr id="17" name="Text 11"/>
          <p:cNvSpPr/>
          <p:nvPr/>
        </p:nvSpPr>
        <p:spPr>
          <a:xfrm>
            <a:off x="6377940" y="2596896"/>
            <a:ext cx="211226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Exposure</a:t>
            </a:r>
            <a:endParaRPr lang="en-US" sz="1600" dirty="0"/>
          </a:p>
        </p:txBody>
      </p:sp>
      <p:sp>
        <p:nvSpPr>
          <p:cNvPr id="18" name="Text 12"/>
          <p:cNvSpPr/>
          <p:nvPr/>
        </p:nvSpPr>
        <p:spPr>
          <a:xfrm>
            <a:off x="6377940" y="2999232"/>
            <a:ext cx="211226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150" dirty="0">
                <a:solidFill>
                  <a:srgbClr val="C9D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reduced validity window naturally limits the utility of a compromised private key, improving overall ecosystem health.</a:t>
            </a:r>
            <a:endParaRPr lang="en-US" sz="1150" dirty="0"/>
          </a:p>
        </p:txBody>
      </p:sp>
      <p:pic>
        <p:nvPicPr>
          <p:cNvPr id="19" name="Image 4" descr="/home/claude/assets/logo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20" name="Text 13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21" name="Text 14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DCV Deadline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361188" y="1417320"/>
            <a:ext cx="2697480" cy="1691640"/>
          </a:xfrm>
          <a:prstGeom prst="roundRect">
            <a:avLst>
              <a:gd name="adj" fmla="val 5405"/>
            </a:avLst>
          </a:prstGeom>
          <a:solidFill>
            <a:srgbClr val="1F3D5C"/>
          </a:solidFill>
          <a:ln/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2"/>
          <p:cNvSpPr/>
          <p:nvPr/>
        </p:nvSpPr>
        <p:spPr>
          <a:xfrm>
            <a:off x="589788" y="1600200"/>
            <a:ext cx="2240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</a:t>
            </a:r>
            <a:r>
              <a:rPr lang="en-US" sz="1800" b="1" dirty="0">
                <a:solidFill>
                  <a:srgbClr val="C9D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days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589788" y="2441448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C9D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 validity by 2029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3223260" y="1417320"/>
            <a:ext cx="2697480" cy="1691640"/>
          </a:xfrm>
          <a:prstGeom prst="roundRect">
            <a:avLst>
              <a:gd name="adj" fmla="val 5405"/>
            </a:avLst>
          </a:prstGeom>
          <a:solidFill>
            <a:srgbClr val="1F3D5C"/>
          </a:solidFill>
          <a:ln/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3451860" y="1600200"/>
            <a:ext cx="2240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r>
              <a:rPr lang="en-US" sz="1800" b="1" dirty="0">
                <a:solidFill>
                  <a:srgbClr val="C9D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days</a:t>
            </a:r>
            <a:endParaRPr lang="en-US" sz="5200" dirty="0"/>
          </a:p>
        </p:txBody>
      </p:sp>
      <p:sp>
        <p:nvSpPr>
          <p:cNvPr id="9" name="Text 6"/>
          <p:cNvSpPr/>
          <p:nvPr/>
        </p:nvSpPr>
        <p:spPr>
          <a:xfrm>
            <a:off x="3451860" y="2441448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C9D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DCV evidence re-use window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6085332" y="1417320"/>
            <a:ext cx="2697480" cy="1691640"/>
          </a:xfrm>
          <a:prstGeom prst="roundRect">
            <a:avLst>
              <a:gd name="adj" fmla="val 5405"/>
            </a:avLst>
          </a:prstGeom>
          <a:solidFill>
            <a:srgbClr val="EEF4FA"/>
          </a:solidFill>
          <a:ln/>
          <a:effectLst>
            <a:outerShdw blurRad="114300" dist="38100" dir="5400000" algn="bl" rotWithShape="0">
              <a:srgbClr val="1F3D5C">
                <a:alpha val="14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6313932" y="1600200"/>
            <a:ext cx="22402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52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398</a:t>
            </a:r>
            <a:r>
              <a:rPr lang="en-US" sz="1800" b="1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days</a:t>
            </a:r>
            <a:endParaRPr lang="en-US" sz="5200" dirty="0"/>
          </a:p>
        </p:txBody>
      </p:sp>
      <p:sp>
        <p:nvSpPr>
          <p:cNvPr id="12" name="Text 9"/>
          <p:cNvSpPr/>
          <p:nvPr/>
        </p:nvSpPr>
        <p:spPr>
          <a:xfrm>
            <a:off x="6313932" y="2441448"/>
            <a:ext cx="2240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200" dirty="0">
                <a:solidFill>
                  <a:srgbClr val="5C66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re-use (down from 825)</a:t>
            </a:r>
            <a:endParaRPr lang="en-US" sz="1200" dirty="0"/>
          </a:p>
        </p:txBody>
      </p:sp>
      <p:sp>
        <p:nvSpPr>
          <p:cNvPr id="13" name="Shape 10"/>
          <p:cNvSpPr/>
          <p:nvPr/>
        </p:nvSpPr>
        <p:spPr>
          <a:xfrm>
            <a:off x="502920" y="3383280"/>
            <a:ext cx="8138160" cy="1078992"/>
          </a:xfrm>
          <a:prstGeom prst="roundRect">
            <a:avLst>
              <a:gd name="adj" fmla="val 8475"/>
            </a:avLst>
          </a:prstGeom>
          <a:solidFill>
            <a:srgbClr val="F6FAFD"/>
          </a:solidFill>
          <a:ln w="12700">
            <a:solidFill>
              <a:srgbClr val="D7E2E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1"/>
          <p:cNvSpPr/>
          <p:nvPr/>
        </p:nvSpPr>
        <p:spPr>
          <a:xfrm>
            <a:off x="758952" y="3639312"/>
            <a:ext cx="566928" cy="566928"/>
          </a:xfrm>
          <a:prstGeom prst="ellipse">
            <a:avLst/>
          </a:prstGeom>
          <a:solidFill>
            <a:srgbClr val="F2B200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5" name="Image 1" descr="/home/claude/assets/warn_w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968" y="3767328"/>
            <a:ext cx="310896" cy="310896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508760" y="3383280"/>
            <a:ext cx="6903720" cy="10789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35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validation is no longer viable.  </a:t>
            </a:r>
            <a:r>
              <a:rPr lang="en-US" sz="1350" dirty="0">
                <a:solidFill>
                  <a:srgbClr val="3338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 and DNS must be linked via automated challenges (ACME) or CA-proprietary APIs to maintain continuous uptime at scale.</a:t>
            </a:r>
            <a:endParaRPr lang="en-US" sz="1350" dirty="0"/>
          </a:p>
        </p:txBody>
      </p:sp>
      <p:pic>
        <p:nvPicPr>
          <p:cNvPr id="17" name="Image 2" descr="/home/claude/assets/logo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19" name="Text 14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chec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38912"/>
            <a:ext cx="329184" cy="31546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347472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PQC Signature Problem</a:t>
            </a:r>
            <a:endParaRPr lang="en-US" sz="2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481328"/>
          <a:ext cx="8138160" cy="2651760"/>
        </p:xfrm>
        <a:graphic>
          <a:graphicData uri="http://schemas.openxmlformats.org/drawingml/2006/table">
            <a:tbl>
              <a:tblPr/>
              <a:tblGrid>
                <a:gridCol w="2194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Algorithm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Security Level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Public Key Size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5C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Signature Size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ECDSA P-256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Classical 128-bit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 bytes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64 bytes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ML-DSA-44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NIST Level 2 (PQ)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1,312 bytes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2,420 bytes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ML-DSA-65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NIST Level 3 (PQ)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1,952 bytes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3,309 bytes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4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ML-DSA-87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NIST Level 5 (PQ)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8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2,592 bytes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2E76A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4,627 bytes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D7E2E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 1"/>
          <p:cNvSpPr/>
          <p:nvPr/>
        </p:nvSpPr>
        <p:spPr>
          <a:xfrm>
            <a:off x="502920" y="4224528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F3D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PQ public keys and signatures are 20–70× larger than ECDSA.</a:t>
            </a:r>
            <a:r>
              <a:rPr lang="en-US" sz="1000" i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Source: FIPS 204</a:t>
            </a:r>
            <a:endParaRPr lang="en-US" sz="1250" dirty="0"/>
          </a:p>
        </p:txBody>
      </p:sp>
      <p:pic>
        <p:nvPicPr>
          <p:cNvPr id="6" name="Image 1" descr="/home/claude/assets/log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4722876"/>
            <a:ext cx="868680" cy="159106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2286000" y="4704588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Dimitris Zacharopoulos  ·  HARICA  ·  GRNOG #20</a:t>
            </a:r>
            <a:endParaRPr lang="en-US" sz="900" dirty="0"/>
          </a:p>
        </p:txBody>
      </p:sp>
      <p:sp>
        <p:nvSpPr>
          <p:cNvPr id="8" name="Text 3"/>
          <p:cNvSpPr/>
          <p:nvPr/>
        </p:nvSpPr>
        <p:spPr>
          <a:xfrm>
            <a:off x="8092440" y="470458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b="1" dirty="0">
                <a:solidFill>
                  <a:srgbClr val="94A0A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F3D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whit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457200"/>
            <a:ext cx="1828800" cy="33467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02920" y="12344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kern="0" spc="300" dirty="0">
                <a:solidFill>
                  <a:srgbClr val="4B9F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PQC SIGNATURE PROBLEM</a:t>
            </a:r>
            <a:endParaRPr lang="en-US" sz="1500" dirty="0"/>
          </a:p>
        </p:txBody>
      </p:sp>
      <p:sp>
        <p:nvSpPr>
          <p:cNvPr id="4" name="Text 1"/>
          <p:cNvSpPr/>
          <p:nvPr/>
        </p:nvSpPr>
        <p:spPr>
          <a:xfrm>
            <a:off x="502920" y="1554480"/>
            <a:ext cx="81381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0" b="1" kern="0" spc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</a:t>
            </a:r>
            <a:endParaRPr lang="en-US" sz="15000" dirty="0"/>
          </a:p>
        </p:txBody>
      </p:sp>
      <p:sp>
        <p:nvSpPr>
          <p:cNvPr id="5" name="Text 2"/>
          <p:cNvSpPr/>
          <p:nvPr/>
        </p:nvSpPr>
        <p:spPr>
          <a:xfrm>
            <a:off x="502920" y="3703320"/>
            <a:ext cx="7589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C9D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Massive certificate growth </a:t>
            </a:r>
            <a:endParaRPr lang="el-GR" sz="1800" dirty="0">
              <a:solidFill>
                <a:srgbClr val="C9D7E6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1800" dirty="0">
                <a:solidFill>
                  <a:srgbClr val="C9D7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 Transparency (CT) ecosystem under stress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998</Words>
  <Application>Microsoft Office PowerPoint</Application>
  <PresentationFormat>On-screen Show (16:9)</PresentationFormat>
  <Paragraphs>173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WebPKI, automation and the push for more agility</dc:title>
  <dc:subject>PptxGenJS Presentation</dc:subject>
  <dc:creator>Dimitris Zacharopoulos (HARICA)</dc:creator>
  <cp:lastModifiedBy>Dimitrios Zacharopoulos</cp:lastModifiedBy>
  <cp:revision>5</cp:revision>
  <dcterms:created xsi:type="dcterms:W3CDTF">2026-06-25T09:41:19Z</dcterms:created>
  <dcterms:modified xsi:type="dcterms:W3CDTF">2026-06-29T17:31:33Z</dcterms:modified>
</cp:coreProperties>
</file>