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</p:sldMasterIdLst>
  <p:notesMasterIdLst>
    <p:notesMasterId r:id="rId36"/>
  </p:notesMasterIdLst>
  <p:sldIdLst>
    <p:sldId id="2147483633" r:id="rId6"/>
    <p:sldId id="2147483641" r:id="rId7"/>
    <p:sldId id="265" r:id="rId8"/>
    <p:sldId id="2147483601" r:id="rId9"/>
    <p:sldId id="2147483607" r:id="rId10"/>
    <p:sldId id="2147483608" r:id="rId11"/>
    <p:sldId id="2147483612" r:id="rId12"/>
    <p:sldId id="2147483614" r:id="rId13"/>
    <p:sldId id="2147483611" r:id="rId14"/>
    <p:sldId id="2147483642" r:id="rId15"/>
    <p:sldId id="2147375079" r:id="rId16"/>
    <p:sldId id="2147375405" r:id="rId17"/>
    <p:sldId id="274" r:id="rId18"/>
    <p:sldId id="2147483643" r:id="rId19"/>
    <p:sldId id="256" r:id="rId20"/>
    <p:sldId id="275" r:id="rId21"/>
    <p:sldId id="334" r:id="rId22"/>
    <p:sldId id="335" r:id="rId23"/>
    <p:sldId id="333" r:id="rId24"/>
    <p:sldId id="258" r:id="rId25"/>
    <p:sldId id="266" r:id="rId26"/>
    <p:sldId id="267" r:id="rId27"/>
    <p:sldId id="268" r:id="rId28"/>
    <p:sldId id="271" r:id="rId29"/>
    <p:sldId id="2147375077" r:id="rId30"/>
    <p:sldId id="257" r:id="rId31"/>
    <p:sldId id="260" r:id="rId32"/>
    <p:sldId id="272" r:id="rId33"/>
    <p:sldId id="2147483644" r:id="rId34"/>
    <p:sldId id="2147483640" r:id="rId35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6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7656" userDrawn="1">
          <p15:clr>
            <a:srgbClr val="A4A3A4"/>
          </p15:clr>
        </p15:guide>
        <p15:guide id="5" orient="horz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37CC0D-F0F9-5A29-4B99-65468C0D1476}" name="Colby Barth" initials="CB" userId="S::cbarth@juniper.net::1ba9898b-88f8-48fd-a260-71e807bc847c" providerId="AD"/>
  <p188:author id="{A8A71B27-D20E-3A7B-BAF7-BBDC772B7CC7}" name="Kush Shah" initials="KS" userId="S::kushs@juniper.net::c1c701b7-965b-46e0-bfbd-b7f22f2f9576" providerId="AD"/>
  <p188:author id="{C7704334-93DE-7AC3-BC4D-330AFE3D82D3}" name="Amit Sanyal" initials="" userId="S::asanyal@juniper.net::ac4c184d-fba1-4f7b-980d-6747a7c25b18" providerId="AD"/>
  <p188:author id="{8F9ED53E-C4EB-4950-B29B-C67B8E6C2EA3}" name="Maricel Lennon" initials="ML" userId="c0f0a40dbec58ae6" providerId="Windows Live"/>
  <p188:author id="{C0752396-4C4E-81A2-B01C-BD87F1BF2990}" name="Kireeti Kompella" initials="" userId="S::kireeti@juniper.net::e9945e05-b171-4397-b986-3230f3e6749c" providerId="AD"/>
  <p188:author id="{0CC0CDAF-3BFB-2E12-A171-313917DEEF27}" name="Natasha Koskenniemi" initials="NK" userId="S::nkoskenniemi@juniper.net::4e30326e-e77e-4017-8f4c-1dadd6d4c3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Lloyd" initials="CL" lastIdx="1" clrIdx="0">
    <p:extLst>
      <p:ext uri="{19B8F6BF-5375-455C-9EA6-DF929625EA0E}">
        <p15:presenceInfo xmlns:p15="http://schemas.microsoft.com/office/powerpoint/2012/main" userId="S::clloyd@juniper.net::8b25ca12-4885-4e4a-8ab4-5227835778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5D5"/>
    <a:srgbClr val="D7F0E8"/>
    <a:srgbClr val="000000"/>
    <a:srgbClr val="E87201"/>
    <a:srgbClr val="578A1B"/>
    <a:srgbClr val="C3C3C3"/>
    <a:srgbClr val="FFFFFE"/>
    <a:srgbClr val="2D6A01"/>
    <a:srgbClr val="E4E4E4"/>
    <a:srgbClr val="CBD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5"/>
  </p:normalViewPr>
  <p:slideViewPr>
    <p:cSldViewPr snapToGrid="0">
      <p:cViewPr varScale="1">
        <p:scale>
          <a:sx n="128" d="100"/>
          <a:sy n="128" d="100"/>
        </p:scale>
        <p:origin x="480" y="184"/>
      </p:cViewPr>
      <p:guideLst>
        <p:guide orient="horz" pos="4296"/>
        <p:guide pos="7680"/>
        <p:guide pos="7656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F0921-05A0-40ED-8849-8C4A18CCAE62}" type="datetimeFigureOut">
              <a:rPr lang="en-US" smtClean="0"/>
              <a:t>6/24/26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A7B0C-41F4-4FE7-8DA5-6ED59D6F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504825"/>
            <a:ext cx="4572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4F908-5F39-CCC3-342B-76FFAA56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F6A2A-341F-2C76-28F9-847F56B52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2408E-8239-C16A-A16D-02880BBA9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3BF18-C8CB-C4C8-EB19-BD71A0734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24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504825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8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9F11AAE-E35B-F1F6-3145-FD708FF90D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023"/>
            <a:ext cx="12192000" cy="6855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85A37A-B5B3-20E9-7975-8EB86F27DC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2819"/>
          <a:stretch>
            <a:fillRect/>
          </a:stretch>
        </p:blipFill>
        <p:spPr>
          <a:xfrm>
            <a:off x="2010003" y="167952"/>
            <a:ext cx="8841499" cy="38132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11E5BD-E242-32FA-899C-14CE442E8886}"/>
              </a:ext>
            </a:extLst>
          </p:cNvPr>
          <p:cNvSpPr/>
          <p:nvPr userDrawn="1"/>
        </p:nvSpPr>
        <p:spPr>
          <a:xfrm>
            <a:off x="0" y="3806227"/>
            <a:ext cx="12191999" cy="3059724"/>
          </a:xfrm>
          <a:prstGeom prst="rect">
            <a:avLst/>
          </a:prstGeom>
          <a:solidFill>
            <a:srgbClr val="2D6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66031FC-F32B-A17C-186A-69D627E7D98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47723" y="3808904"/>
            <a:ext cx="10897433" cy="1342534"/>
          </a:xfrm>
        </p:spPr>
        <p:txBody>
          <a:bodyPr anchor="b" anchorCtr="0">
            <a:noAutofit/>
          </a:bodyPr>
          <a:lstStyle>
            <a:lvl1pPr algn="l">
              <a:lnSpc>
                <a:spcPct val="95000"/>
              </a:lnSpc>
              <a:defRPr sz="4800" cap="none" baseline="0">
                <a:solidFill>
                  <a:srgbClr val="FFFFFE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AFAD90D-3BB0-8175-1916-26854D70F95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847724" y="5544439"/>
            <a:ext cx="5943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FFFFF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presenter’s name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0BFDAFA-55E2-4309-6CFA-F6137F022B9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7725" y="5943450"/>
            <a:ext cx="5943600" cy="36576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FFFFFE"/>
                </a:solidFill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/>
              <a:t>Click to edit presenter’s position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B556722-C218-1A72-DA94-FBB9A10AC9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84" y="1730830"/>
            <a:ext cx="1810526" cy="18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A7DE5E-C08F-C2AF-4055-DB4414D8A9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03" y="897469"/>
            <a:ext cx="681789" cy="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95AC7-0CE5-5CB5-3CE6-CBDFBE0E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88" y="128643"/>
            <a:ext cx="1053433" cy="105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F4F57DC-C07C-9471-D121-B554EFA33F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514600"/>
            <a:ext cx="681789" cy="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2143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2D6A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250A64-E855-FC19-9773-16670A7A6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5926" b="30194"/>
          <a:stretch>
            <a:fillRect/>
          </a:stretch>
        </p:blipFill>
        <p:spPr>
          <a:xfrm>
            <a:off x="7159140" y="2293035"/>
            <a:ext cx="5032860" cy="4564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A382B-BCED-E1D5-88C3-B8F0055896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684" y="3469823"/>
            <a:ext cx="1810526" cy="18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4F5BBAA-0A50-E5D4-4869-81F4C005FF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29" y="2759527"/>
            <a:ext cx="681789" cy="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7286519-EFB7-BCE7-A547-AB2511710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851807" cy="8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38E3C2-1007-2B39-F846-F020B15090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528" y="1949450"/>
            <a:ext cx="5828713" cy="4431253"/>
          </a:xfrm>
        </p:spPr>
        <p:txBody>
          <a:bodyPr anchor="t" anchorCtr="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400" b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914400" indent="-339725">
              <a:defRPr sz="24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3C75D-C07F-488B-4C5F-2966075D3797}"/>
              </a:ext>
            </a:extLst>
          </p:cNvPr>
          <p:cNvSpPr txBox="1"/>
          <p:nvPr userDrawn="1"/>
        </p:nvSpPr>
        <p:spPr>
          <a:xfrm>
            <a:off x="582613" y="457199"/>
            <a:ext cx="406284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4400">
                <a:solidFill>
                  <a:schemeClr val="tx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57817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9336A-ECF6-F510-960B-5C68B672E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85833" cy="6858000"/>
          </a:xfrm>
          <a:prstGeom prst="rect">
            <a:avLst/>
          </a:prstGeom>
        </p:spPr>
      </p:pic>
      <p:pic>
        <p:nvPicPr>
          <p:cNvPr id="7" name="Picture 6" descr="A green and black gradient&#10;&#10;AI-generated content may be incorrect.">
            <a:extLst>
              <a:ext uri="{FF2B5EF4-FFF2-40B4-BE49-F238E27FC236}">
                <a16:creationId xmlns:a16="http://schemas.microsoft.com/office/drawing/2014/main" id="{AD9A879E-4B09-2B8E-9A30-9EA4473766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2070"/>
          <a:stretch>
            <a:fillRect/>
          </a:stretch>
        </p:blipFill>
        <p:spPr>
          <a:xfrm>
            <a:off x="5120990" y="0"/>
            <a:ext cx="7071010" cy="686595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DE9F09B-71E5-AE4A-2310-DBCF69406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0" y="1619249"/>
            <a:ext cx="5928220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0" cap="none" baseline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97029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1E40E3-B0A7-6462-60B0-534E8B88A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171"/>
          <a:stretch>
            <a:fillRect/>
          </a:stretch>
        </p:blipFill>
        <p:spPr>
          <a:xfrm>
            <a:off x="0" y="0"/>
            <a:ext cx="5195455" cy="6858000"/>
          </a:xfrm>
          <a:prstGeom prst="rect">
            <a:avLst/>
          </a:prstGeom>
        </p:spPr>
      </p:pic>
      <p:pic>
        <p:nvPicPr>
          <p:cNvPr id="7" name="Picture 6" descr="A green and black gradient&#10;&#10;AI-generated content may be incorrect.">
            <a:extLst>
              <a:ext uri="{FF2B5EF4-FFF2-40B4-BE49-F238E27FC236}">
                <a16:creationId xmlns:a16="http://schemas.microsoft.com/office/drawing/2014/main" id="{AD9A879E-4B09-2B8E-9A30-9EA4473766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2070"/>
          <a:stretch>
            <a:fillRect/>
          </a:stretch>
        </p:blipFill>
        <p:spPr>
          <a:xfrm>
            <a:off x="5120990" y="0"/>
            <a:ext cx="7071010" cy="686595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DE9F09B-71E5-AE4A-2310-DBCF69406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0" y="1619249"/>
            <a:ext cx="5928220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0" cap="none" baseline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697497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C523E3-F333-0536-9634-4C31272A0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02620" cy="6858000"/>
          </a:xfrm>
          <a:prstGeom prst="rect">
            <a:avLst/>
          </a:prstGeom>
        </p:spPr>
      </p:pic>
      <p:pic>
        <p:nvPicPr>
          <p:cNvPr id="7" name="Picture 6" descr="A green and black gradient&#10;&#10;AI-generated content may be incorrect.">
            <a:extLst>
              <a:ext uri="{FF2B5EF4-FFF2-40B4-BE49-F238E27FC236}">
                <a16:creationId xmlns:a16="http://schemas.microsoft.com/office/drawing/2014/main" id="{AD9A879E-4B09-2B8E-9A30-9EA4473766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2070"/>
          <a:stretch>
            <a:fillRect/>
          </a:stretch>
        </p:blipFill>
        <p:spPr>
          <a:xfrm>
            <a:off x="5120990" y="0"/>
            <a:ext cx="7071010" cy="686595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DE9F09B-71E5-AE4A-2310-DBCF69406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0" y="1619249"/>
            <a:ext cx="5928220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0" cap="none" baseline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427927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60972"/>
            <a:ext cx="11071242" cy="604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69015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6E75EA-5364-2822-AD11-928050D68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23"/>
            <a:ext cx="12192000" cy="6855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59BD9-A5BD-3D4F-DF47-AD2F643A1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3944"/>
          <a:stretch>
            <a:fillRect/>
          </a:stretch>
        </p:blipFill>
        <p:spPr>
          <a:xfrm>
            <a:off x="2010003" y="167951"/>
            <a:ext cx="8841499" cy="37639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E7B869-231C-5100-3FF0-7BA86EEDBB9A}"/>
              </a:ext>
            </a:extLst>
          </p:cNvPr>
          <p:cNvGrpSpPr/>
          <p:nvPr userDrawn="1"/>
        </p:nvGrpSpPr>
        <p:grpSpPr>
          <a:xfrm>
            <a:off x="0" y="3695694"/>
            <a:ext cx="12192000" cy="3170257"/>
            <a:chOff x="0" y="3687743"/>
            <a:chExt cx="12192000" cy="31702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5DD8C6-0513-239C-42F9-278AD5286F02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rgbClr val="7CA631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618835-57A0-54A3-210F-2510A08A1097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rgbClr val="2D6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707EE502-BEA1-0814-DC74-40D5678A36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0489" y="6055791"/>
            <a:ext cx="2535444" cy="397117"/>
          </a:xfrm>
          <a:prstGeom prst="rect">
            <a:avLst/>
          </a:prstGeom>
          <a:effectLst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B2E8D62-A761-528F-A7EB-6878A2D52FF5}"/>
              </a:ext>
            </a:extLst>
          </p:cNvPr>
          <p:cNvSpPr txBox="1"/>
          <p:nvPr userDrawn="1"/>
        </p:nvSpPr>
        <p:spPr>
          <a:xfrm>
            <a:off x="3730099" y="4563871"/>
            <a:ext cx="472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>
                <a:solidFill>
                  <a:srgbClr val="FFFFFE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Thank you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A0BAA27-1A09-9EBE-F04E-55E11E7269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84" y="1730830"/>
            <a:ext cx="1810526" cy="18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21C5D17-31A2-9197-40EB-3D1ACA48DF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03" y="897469"/>
            <a:ext cx="681789" cy="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58780-690E-8506-7D65-3EAA79ED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88" y="128643"/>
            <a:ext cx="1053433" cy="105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4E61609-D76C-9ECF-0A03-DFD7BDC0CC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514600"/>
            <a:ext cx="681789" cy="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0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A5C8D-E181-0DDE-44B6-77D2600D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C6D04-0321-FCE3-97B9-85723E1E7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5A65-87AB-32B7-DD1E-F293A199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ED90-5CC0-E0C4-9834-E1C4E13F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E7EFA-C697-E4C9-4267-FF10B663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F785-64EA-C543-B1E7-20440FBDA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2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393192"/>
            <a:ext cx="11433978" cy="413258"/>
          </a:xfrm>
        </p:spPr>
        <p:txBody>
          <a:bodyPr lIns="0" tIns="0" rIns="91440" bIns="0" anchor="t"/>
          <a:lstStyle>
            <a:lvl1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854202"/>
            <a:ext cx="11433978" cy="369486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00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3A4466B-6230-7EB6-5A32-83ABCAD0DC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388CE4-E87A-43A8-A4DA-5AAB8529E0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AAC4C-32EB-BB17-E520-F50339058BC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>
                <a:latin typeface="HPE Graphik Regular"/>
              </a:rPr>
              <a:t>Confidential |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40382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BD9F-EB35-416C-A36A-048D2DFE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60972"/>
            <a:ext cx="11071242" cy="9465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8B1A5-CCD1-4F18-B737-A7EC38F8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391" y="1450975"/>
            <a:ext cx="11068861" cy="2838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7ABBA-0ACE-80CA-0C7D-8822B8B66E4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02858" y="6729062"/>
            <a:ext cx="1786283" cy="107722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© 2026 HPE  </a:t>
            </a:r>
            <a:r>
              <a:rPr lang="en-US" sz="7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HPE Business Use Only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BFA8E19-4379-CAFC-5885-620FB658E6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V="1">
            <a:off x="374651" y="6402311"/>
            <a:ext cx="527812" cy="150888"/>
          </a:xfrm>
          <a:prstGeom prst="rect">
            <a:avLst/>
          </a:prstGeom>
        </p:spPr>
      </p:pic>
      <p:sp>
        <p:nvSpPr>
          <p:cNvPr id="7" name="Shape 0">
            <a:extLst>
              <a:ext uri="{FF2B5EF4-FFF2-40B4-BE49-F238E27FC236}">
                <a16:creationId xmlns:a16="http://schemas.microsoft.com/office/drawing/2014/main" id="{8AC432DB-1473-27D9-3833-126E4E9E46E7}"/>
              </a:ext>
            </a:extLst>
          </p:cNvPr>
          <p:cNvSpPr/>
          <p:nvPr userDrawn="1"/>
        </p:nvSpPr>
        <p:spPr>
          <a:xfrm>
            <a:off x="0" y="0"/>
            <a:ext cx="85344" cy="6858000"/>
          </a:xfrm>
          <a:prstGeom prst="rect">
            <a:avLst/>
          </a:prstGeom>
          <a:solidFill>
            <a:srgbClr val="00A878"/>
          </a:solidFill>
          <a:ln w="12700">
            <a:solidFill>
              <a:srgbClr val="00A87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88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23" r:id="rId2"/>
    <p:sldLayoutId id="2147483831" r:id="rId3"/>
    <p:sldLayoutId id="2147483832" r:id="rId4"/>
    <p:sldLayoutId id="2147483833" r:id="rId5"/>
    <p:sldLayoutId id="2147483665" r:id="rId6"/>
    <p:sldLayoutId id="2147483744" r:id="rId7"/>
    <p:sldLayoutId id="2147483868" r:id="rId8"/>
    <p:sldLayoutId id="2147483869" r:id="rId9"/>
  </p:sldLayoutIdLst>
  <p:transition>
    <p:fade/>
  </p:transition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 cap="none" baseline="0">
          <a:solidFill>
            <a:schemeClr val="tx1"/>
          </a:solidFill>
          <a:latin typeface="HPE Graphik Semibold" pitchFamily="2" charset="77"/>
          <a:ea typeface="Lato Light" panose="020F0302020204030203" pitchFamily="34" charset="0"/>
          <a:cs typeface="HPE Graphik Semibold" pitchFamily="2" charset="77"/>
        </a:defRPr>
      </a:lvl1pPr>
    </p:titleStyle>
    <p:bodyStyle>
      <a:lvl1pPr marL="173038" indent="-173038" algn="l" defTabSz="914377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2860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73038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95263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17145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>
          <p15:clr>
            <a:srgbClr val="F26B43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archive/id/draft-kompella-teas-mpte-01.tx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etf.org/archive/id/draft-kbr-teas-mptersvp-02.tx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604.15261" TargetMode="External"/><Relationship Id="rId2" Type="http://schemas.openxmlformats.org/officeDocument/2006/relationships/hyperlink" Target="https://people.csail.mit.edu/ghobadi/papers/rail_only_hoti_2024.pdf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multipath-traffic-engineering-kireeti-kompella-ckupe/" TargetMode="External"/><Relationship Id="rId2" Type="http://schemas.openxmlformats.org/officeDocument/2006/relationships/hyperlink" Target="https://datatracker.ietf.org/doc/draft-beeram-teas-yang-mpted/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EDCEAA-7173-D0B6-DEAA-2A7B48EDE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3" y="3808904"/>
            <a:ext cx="10897433" cy="875391"/>
          </a:xfrm>
        </p:spPr>
        <p:txBody>
          <a:bodyPr/>
          <a:lstStyle/>
          <a:p>
            <a:r>
              <a:rPr lang="en-US"/>
              <a:t>Multipath Traffic Engineering </a:t>
            </a:r>
            <a:r>
              <a:rPr lang="en-US">
                <a:solidFill>
                  <a:schemeClr val="accent4"/>
                </a:solidFill>
              </a:rPr>
              <a:t>MPTE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AFE4FE5-68D6-6ADA-5E6B-0806321CC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723" y="5124148"/>
            <a:ext cx="5248277" cy="601729"/>
          </a:xfrm>
        </p:spPr>
        <p:txBody>
          <a:bodyPr/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Kireeti Kompella</a:t>
            </a:r>
            <a:endParaRPr lang="en-US" i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56B42-9005-D7E8-A5B0-5DD2067DC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723" y="5725877"/>
            <a:ext cx="8103771" cy="601729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Chief Engineer and SVP, Routing Infrastructure Solutions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HPE Networking </a:t>
            </a:r>
          </a:p>
        </p:txBody>
      </p:sp>
    </p:spTree>
    <p:extLst>
      <p:ext uri="{BB962C8B-B14F-4D97-AF65-F5344CB8AC3E}">
        <p14:creationId xmlns:p14="http://schemas.microsoft.com/office/powerpoint/2010/main" val="71071897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390144" y="1584960"/>
            <a:ext cx="8193024" cy="4572000"/>
          </a:xfrm>
          <a:prstGeom prst="roundRect">
            <a:avLst>
              <a:gd name="adj" fmla="val 2133"/>
            </a:avLst>
          </a:prstGeom>
          <a:solidFill>
            <a:srgbClr val="263244"/>
          </a:solidFill>
          <a:ln/>
        </p:spPr>
        <p:txBody>
          <a:bodyPr/>
          <a:lstStyle/>
          <a:p>
            <a:endParaRPr lang="en-US" sz="240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D4C544E-35EF-B912-723B-E5864E6CD060}"/>
              </a:ext>
            </a:extLst>
          </p:cNvPr>
          <p:cNvGrpSpPr/>
          <p:nvPr/>
        </p:nvGrpSpPr>
        <p:grpSpPr>
          <a:xfrm>
            <a:off x="670560" y="1706880"/>
            <a:ext cx="1554480" cy="219456"/>
            <a:chOff x="670560" y="1706880"/>
            <a:chExt cx="1554480" cy="219456"/>
          </a:xfrm>
        </p:grpSpPr>
        <p:sp>
          <p:nvSpPr>
            <p:cNvPr id="5" name="Shape 3"/>
            <p:cNvSpPr/>
            <p:nvPr/>
          </p:nvSpPr>
          <p:spPr>
            <a:xfrm>
              <a:off x="670560" y="1743456"/>
              <a:ext cx="146304" cy="146304"/>
            </a:xfrm>
            <a:prstGeom prst="ellipse">
              <a:avLst/>
            </a:prstGeom>
            <a:solidFill>
              <a:srgbClr val="00D4FF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" name="Text 4"/>
            <p:cNvSpPr/>
            <p:nvPr/>
          </p:nvSpPr>
          <p:spPr>
            <a:xfrm>
              <a:off x="883920" y="1706880"/>
              <a:ext cx="134112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10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Ingress (AI Cluster A)</a:t>
              </a:r>
              <a:endParaRPr lang="en-US" sz="100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AF74E3B-1146-E11C-0B46-F96D64DF6F50}"/>
              </a:ext>
            </a:extLst>
          </p:cNvPr>
          <p:cNvGrpSpPr/>
          <p:nvPr/>
        </p:nvGrpSpPr>
        <p:grpSpPr>
          <a:xfrm>
            <a:off x="2377440" y="1706880"/>
            <a:ext cx="1554480" cy="219456"/>
            <a:chOff x="2377440" y="1706880"/>
            <a:chExt cx="1554480" cy="219456"/>
          </a:xfrm>
        </p:grpSpPr>
        <p:sp>
          <p:nvSpPr>
            <p:cNvPr id="7" name="Shape 5"/>
            <p:cNvSpPr/>
            <p:nvPr/>
          </p:nvSpPr>
          <p:spPr>
            <a:xfrm>
              <a:off x="2377440" y="1743456"/>
              <a:ext cx="146304" cy="146304"/>
            </a:xfrm>
            <a:prstGeom prst="ellipse">
              <a:avLst/>
            </a:prstGeom>
            <a:solidFill>
              <a:srgbClr val="40E88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" name="Text 6"/>
            <p:cNvSpPr/>
            <p:nvPr/>
          </p:nvSpPr>
          <p:spPr>
            <a:xfrm>
              <a:off x="2590800" y="1706880"/>
              <a:ext cx="134112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10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Egress (AI Cluster B)</a:t>
              </a:r>
              <a:endParaRPr lang="en-US" sz="100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2" name="Shape 10"/>
          <p:cNvSpPr/>
          <p:nvPr/>
        </p:nvSpPr>
        <p:spPr>
          <a:xfrm flipV="1">
            <a:off x="816864" y="2767584"/>
            <a:ext cx="1097280" cy="830834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3" name="Shape 11"/>
          <p:cNvSpPr/>
          <p:nvPr/>
        </p:nvSpPr>
        <p:spPr>
          <a:xfrm>
            <a:off x="816864" y="3744722"/>
            <a:ext cx="2474976" cy="304800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4" name="Shape 12"/>
          <p:cNvSpPr/>
          <p:nvPr/>
        </p:nvSpPr>
        <p:spPr>
          <a:xfrm>
            <a:off x="799715" y="3779520"/>
            <a:ext cx="1097280" cy="1123441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5" name="Shape 13"/>
          <p:cNvSpPr/>
          <p:nvPr/>
        </p:nvSpPr>
        <p:spPr>
          <a:xfrm>
            <a:off x="1914144" y="2767584"/>
            <a:ext cx="2682240" cy="12192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Shape 14"/>
          <p:cNvSpPr/>
          <p:nvPr/>
        </p:nvSpPr>
        <p:spPr>
          <a:xfrm>
            <a:off x="1914144" y="2767584"/>
            <a:ext cx="1524000" cy="1304544"/>
          </a:xfrm>
          <a:prstGeom prst="line">
            <a:avLst/>
          </a:prstGeom>
          <a:noFill/>
          <a:ln w="1016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Shape 15"/>
          <p:cNvSpPr/>
          <p:nvPr/>
        </p:nvSpPr>
        <p:spPr>
          <a:xfrm>
            <a:off x="1914144" y="2767584"/>
            <a:ext cx="3779520" cy="853440"/>
          </a:xfrm>
          <a:prstGeom prst="line">
            <a:avLst/>
          </a:prstGeom>
          <a:noFill/>
          <a:ln w="1016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Shape 16"/>
          <p:cNvSpPr/>
          <p:nvPr/>
        </p:nvSpPr>
        <p:spPr>
          <a:xfrm flipV="1">
            <a:off x="1914144" y="4072128"/>
            <a:ext cx="1524000" cy="950976"/>
          </a:xfrm>
          <a:prstGeom prst="line">
            <a:avLst/>
          </a:prstGeom>
          <a:noFill/>
          <a:ln w="1016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" name="Shape 17"/>
          <p:cNvSpPr/>
          <p:nvPr/>
        </p:nvSpPr>
        <p:spPr>
          <a:xfrm>
            <a:off x="1914144" y="5023104"/>
            <a:ext cx="2682240" cy="12192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0" name="Shape 18"/>
          <p:cNvSpPr/>
          <p:nvPr/>
        </p:nvSpPr>
        <p:spPr>
          <a:xfrm flipV="1">
            <a:off x="3438144" y="2767584"/>
            <a:ext cx="1158240" cy="1304544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1" name="Shape 19"/>
          <p:cNvSpPr/>
          <p:nvPr/>
        </p:nvSpPr>
        <p:spPr>
          <a:xfrm flipV="1">
            <a:off x="3438144" y="3621024"/>
            <a:ext cx="2255520" cy="451104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2" name="Shape 20"/>
          <p:cNvSpPr/>
          <p:nvPr/>
        </p:nvSpPr>
        <p:spPr>
          <a:xfrm>
            <a:off x="3438144" y="4072128"/>
            <a:ext cx="2255520" cy="463296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4" name="Shape 22"/>
          <p:cNvSpPr/>
          <p:nvPr/>
        </p:nvSpPr>
        <p:spPr>
          <a:xfrm flipV="1">
            <a:off x="4596384" y="2316480"/>
            <a:ext cx="2133600" cy="451104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5" name="Shape 23"/>
          <p:cNvSpPr/>
          <p:nvPr/>
        </p:nvSpPr>
        <p:spPr>
          <a:xfrm>
            <a:off x="4596384" y="2767584"/>
            <a:ext cx="1097280" cy="853440"/>
          </a:xfrm>
          <a:prstGeom prst="line">
            <a:avLst/>
          </a:prstGeom>
          <a:noFill/>
          <a:ln w="1016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Shape 24"/>
          <p:cNvSpPr/>
          <p:nvPr/>
        </p:nvSpPr>
        <p:spPr>
          <a:xfrm flipV="1">
            <a:off x="4596384" y="4535424"/>
            <a:ext cx="1097280" cy="487680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7" name="Shape 25"/>
          <p:cNvSpPr/>
          <p:nvPr/>
        </p:nvSpPr>
        <p:spPr>
          <a:xfrm>
            <a:off x="4596384" y="5023104"/>
            <a:ext cx="2133600" cy="304800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8" name="Shape 26"/>
          <p:cNvSpPr/>
          <p:nvPr/>
        </p:nvSpPr>
        <p:spPr>
          <a:xfrm flipV="1">
            <a:off x="5693664" y="2316480"/>
            <a:ext cx="1036320" cy="1304544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9" name="Shape 27"/>
          <p:cNvSpPr/>
          <p:nvPr/>
        </p:nvSpPr>
        <p:spPr>
          <a:xfrm>
            <a:off x="5693664" y="3621024"/>
            <a:ext cx="1036320" cy="451104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0" name="Shape 28"/>
          <p:cNvSpPr/>
          <p:nvPr/>
        </p:nvSpPr>
        <p:spPr>
          <a:xfrm flipV="1">
            <a:off x="5693664" y="4072128"/>
            <a:ext cx="1036320" cy="463296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1" name="Shape 29"/>
          <p:cNvSpPr/>
          <p:nvPr/>
        </p:nvSpPr>
        <p:spPr>
          <a:xfrm>
            <a:off x="5693664" y="4535424"/>
            <a:ext cx="1036320" cy="792480"/>
          </a:xfrm>
          <a:prstGeom prst="line">
            <a:avLst/>
          </a:prstGeom>
          <a:noFill/>
          <a:ln w="1016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Shape 30"/>
          <p:cNvSpPr/>
          <p:nvPr/>
        </p:nvSpPr>
        <p:spPr>
          <a:xfrm>
            <a:off x="6729984" y="2316480"/>
            <a:ext cx="12192" cy="1755648"/>
          </a:xfrm>
          <a:prstGeom prst="line">
            <a:avLst/>
          </a:prstGeom>
          <a:noFill/>
          <a:ln w="1016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33" name="Shape 31"/>
          <p:cNvSpPr/>
          <p:nvPr/>
        </p:nvSpPr>
        <p:spPr>
          <a:xfrm>
            <a:off x="6729984" y="2316480"/>
            <a:ext cx="914400" cy="975360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Shape 32"/>
          <p:cNvSpPr/>
          <p:nvPr/>
        </p:nvSpPr>
        <p:spPr>
          <a:xfrm flipV="1">
            <a:off x="6729984" y="3291840"/>
            <a:ext cx="914400" cy="780288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5" name="Shape 33"/>
          <p:cNvSpPr/>
          <p:nvPr/>
        </p:nvSpPr>
        <p:spPr>
          <a:xfrm>
            <a:off x="6729984" y="4072128"/>
            <a:ext cx="914400" cy="609600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6" name="Shape 34"/>
          <p:cNvSpPr/>
          <p:nvPr/>
        </p:nvSpPr>
        <p:spPr>
          <a:xfrm flipV="1">
            <a:off x="6729984" y="4681728"/>
            <a:ext cx="914400" cy="646176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9" name="Shape 37"/>
          <p:cNvSpPr/>
          <p:nvPr/>
        </p:nvSpPr>
        <p:spPr>
          <a:xfrm>
            <a:off x="1767840" y="262128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0" name="Text 38"/>
          <p:cNvSpPr/>
          <p:nvPr/>
        </p:nvSpPr>
        <p:spPr>
          <a:xfrm>
            <a:off x="1767840" y="262128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R2</a:t>
            </a:r>
            <a:endParaRPr lang="en-US" sz="867"/>
          </a:p>
        </p:txBody>
      </p:sp>
      <p:sp>
        <p:nvSpPr>
          <p:cNvPr id="41" name="Shape 39"/>
          <p:cNvSpPr/>
          <p:nvPr/>
        </p:nvSpPr>
        <p:spPr>
          <a:xfrm>
            <a:off x="1767840" y="487680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2" name="Text 40"/>
          <p:cNvSpPr/>
          <p:nvPr/>
        </p:nvSpPr>
        <p:spPr>
          <a:xfrm>
            <a:off x="1767840" y="487680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R3</a:t>
            </a:r>
            <a:endParaRPr lang="en-US" sz="867"/>
          </a:p>
        </p:txBody>
      </p:sp>
      <p:sp>
        <p:nvSpPr>
          <p:cNvPr id="45" name="Shape 43"/>
          <p:cNvSpPr/>
          <p:nvPr/>
        </p:nvSpPr>
        <p:spPr>
          <a:xfrm>
            <a:off x="4450080" y="262128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6" name="Text 44"/>
          <p:cNvSpPr/>
          <p:nvPr/>
        </p:nvSpPr>
        <p:spPr>
          <a:xfrm>
            <a:off x="4450080" y="262128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R5</a:t>
            </a:r>
            <a:endParaRPr lang="en-US" sz="867"/>
          </a:p>
        </p:txBody>
      </p:sp>
      <p:sp>
        <p:nvSpPr>
          <p:cNvPr id="47" name="Shape 45"/>
          <p:cNvSpPr/>
          <p:nvPr/>
        </p:nvSpPr>
        <p:spPr>
          <a:xfrm>
            <a:off x="4450080" y="487680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8" name="Text 46"/>
          <p:cNvSpPr/>
          <p:nvPr/>
        </p:nvSpPr>
        <p:spPr>
          <a:xfrm>
            <a:off x="4450080" y="487680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R6</a:t>
            </a:r>
            <a:endParaRPr lang="en-US" sz="867"/>
          </a:p>
        </p:txBody>
      </p:sp>
      <p:sp>
        <p:nvSpPr>
          <p:cNvPr id="49" name="Shape 47"/>
          <p:cNvSpPr/>
          <p:nvPr/>
        </p:nvSpPr>
        <p:spPr>
          <a:xfrm>
            <a:off x="5547360" y="347472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0" name="Text 48"/>
          <p:cNvSpPr/>
          <p:nvPr/>
        </p:nvSpPr>
        <p:spPr>
          <a:xfrm>
            <a:off x="5547360" y="347472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R7</a:t>
            </a:r>
            <a:endParaRPr lang="en-US" sz="867"/>
          </a:p>
        </p:txBody>
      </p:sp>
      <p:sp>
        <p:nvSpPr>
          <p:cNvPr id="51" name="Shape 49"/>
          <p:cNvSpPr/>
          <p:nvPr/>
        </p:nvSpPr>
        <p:spPr>
          <a:xfrm>
            <a:off x="5547360" y="438912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2" name="Text 50"/>
          <p:cNvSpPr/>
          <p:nvPr/>
        </p:nvSpPr>
        <p:spPr>
          <a:xfrm>
            <a:off x="5547360" y="438912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R8</a:t>
            </a:r>
            <a:endParaRPr lang="en-US" sz="867"/>
          </a:p>
        </p:txBody>
      </p:sp>
      <p:sp>
        <p:nvSpPr>
          <p:cNvPr id="53" name="Shape 51"/>
          <p:cNvSpPr/>
          <p:nvPr/>
        </p:nvSpPr>
        <p:spPr>
          <a:xfrm>
            <a:off x="6583680" y="2170176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4" name="Text 52"/>
          <p:cNvSpPr/>
          <p:nvPr/>
        </p:nvSpPr>
        <p:spPr>
          <a:xfrm>
            <a:off x="6583680" y="2170176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R9</a:t>
            </a:r>
            <a:endParaRPr lang="en-US" sz="867"/>
          </a:p>
        </p:txBody>
      </p:sp>
      <p:sp>
        <p:nvSpPr>
          <p:cNvPr id="55" name="Shape 53"/>
          <p:cNvSpPr/>
          <p:nvPr/>
        </p:nvSpPr>
        <p:spPr>
          <a:xfrm>
            <a:off x="6583680" y="3925824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6" name="Text 54"/>
          <p:cNvSpPr/>
          <p:nvPr/>
        </p:nvSpPr>
        <p:spPr>
          <a:xfrm>
            <a:off x="6583680" y="392582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R10</a:t>
            </a:r>
            <a:endParaRPr lang="en-US" sz="867"/>
          </a:p>
        </p:txBody>
      </p:sp>
      <p:sp>
        <p:nvSpPr>
          <p:cNvPr id="57" name="Shape 55"/>
          <p:cNvSpPr/>
          <p:nvPr/>
        </p:nvSpPr>
        <p:spPr>
          <a:xfrm>
            <a:off x="6583680" y="5181600"/>
            <a:ext cx="292608" cy="292608"/>
          </a:xfrm>
          <a:prstGeom prst="ellipse">
            <a:avLst/>
          </a:prstGeom>
          <a:solidFill>
            <a:srgbClr val="4A5A6E"/>
          </a:solidFill>
          <a:ln w="15240">
            <a:solidFill>
              <a:srgbClr val="6080A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8" name="Text 56"/>
          <p:cNvSpPr/>
          <p:nvPr/>
        </p:nvSpPr>
        <p:spPr>
          <a:xfrm>
            <a:off x="6583680" y="518160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R11</a:t>
            </a:r>
            <a:endParaRPr lang="en-US" sz="867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928F5D-1C81-4D10-61EF-5430D3D2C45E}"/>
              </a:ext>
            </a:extLst>
          </p:cNvPr>
          <p:cNvGrpSpPr/>
          <p:nvPr/>
        </p:nvGrpSpPr>
        <p:grpSpPr>
          <a:xfrm>
            <a:off x="7374575" y="2926080"/>
            <a:ext cx="731520" cy="512064"/>
            <a:chOff x="7374575" y="2926080"/>
            <a:chExt cx="731520" cy="512064"/>
          </a:xfrm>
        </p:grpSpPr>
        <p:sp>
          <p:nvSpPr>
            <p:cNvPr id="59" name="Shape 57"/>
            <p:cNvSpPr/>
            <p:nvPr/>
          </p:nvSpPr>
          <p:spPr>
            <a:xfrm>
              <a:off x="7498080" y="3145536"/>
              <a:ext cx="292608" cy="292608"/>
            </a:xfrm>
            <a:prstGeom prst="ellipse">
              <a:avLst/>
            </a:prstGeom>
            <a:solidFill>
              <a:srgbClr val="40E880"/>
            </a:solidFill>
            <a:ln w="15240">
              <a:solidFill>
                <a:srgbClr val="40E880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0" name="Text 58"/>
            <p:cNvSpPr/>
            <p:nvPr/>
          </p:nvSpPr>
          <p:spPr>
            <a:xfrm>
              <a:off x="7498080" y="3145536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867" b="1">
                  <a:solidFill>
                    <a:srgbClr val="0A1A2A"/>
                  </a:solidFill>
                  <a:ea typeface="Calibri" pitchFamily="34" charset="-122"/>
                  <a:cs typeface="Calibri" pitchFamily="34" charset="-120"/>
                </a:rPr>
                <a:t>R12</a:t>
              </a:r>
              <a:endParaRPr lang="en-US" sz="867"/>
            </a:p>
          </p:txBody>
        </p:sp>
        <p:sp>
          <p:nvSpPr>
            <p:cNvPr id="64" name="Text 62"/>
            <p:cNvSpPr/>
            <p:nvPr/>
          </p:nvSpPr>
          <p:spPr>
            <a:xfrm>
              <a:off x="7374575" y="2926080"/>
              <a:ext cx="73152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900">
                  <a:solidFill>
                    <a:srgbClr val="40E880"/>
                  </a:solidFill>
                  <a:latin typeface="HPE Graphik Medium" pitchFamily="2" charset="77"/>
                  <a:ea typeface="Calibri" pitchFamily="34" charset="-122"/>
                  <a:cs typeface="HPE Graphik Medium" pitchFamily="2" charset="77"/>
                </a:rPr>
                <a:t>1.6 </a:t>
              </a:r>
              <a:r>
                <a:rPr lang="en-US" sz="900" err="1">
                  <a:solidFill>
                    <a:srgbClr val="40E880"/>
                  </a:solidFill>
                  <a:latin typeface="HPE Graphik Medium" pitchFamily="2" charset="77"/>
                  <a:ea typeface="Calibri" pitchFamily="34" charset="-122"/>
                  <a:cs typeface="HPE Graphik Medium" pitchFamily="2" charset="77"/>
                </a:rPr>
                <a:t>Tbps</a:t>
              </a:r>
              <a:endParaRPr lang="en-US" sz="900">
                <a:latin typeface="HPE Graphik Medium" pitchFamily="2" charset="77"/>
                <a:cs typeface="HPE Graphik Medium" pitchFamily="2" charset="77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9FBABA8-6D6E-3D25-2F8A-74FE0930A015}"/>
              </a:ext>
            </a:extLst>
          </p:cNvPr>
          <p:cNvGrpSpPr/>
          <p:nvPr/>
        </p:nvGrpSpPr>
        <p:grpSpPr>
          <a:xfrm>
            <a:off x="7378654" y="4535424"/>
            <a:ext cx="731520" cy="530163"/>
            <a:chOff x="7378654" y="4535424"/>
            <a:chExt cx="731520" cy="530163"/>
          </a:xfrm>
        </p:grpSpPr>
        <p:sp>
          <p:nvSpPr>
            <p:cNvPr id="61" name="Shape 59"/>
            <p:cNvSpPr/>
            <p:nvPr/>
          </p:nvSpPr>
          <p:spPr>
            <a:xfrm>
              <a:off x="7498080" y="4535424"/>
              <a:ext cx="292608" cy="292608"/>
            </a:xfrm>
            <a:prstGeom prst="ellipse">
              <a:avLst/>
            </a:prstGeom>
            <a:solidFill>
              <a:srgbClr val="40E880"/>
            </a:solidFill>
            <a:ln w="15240">
              <a:solidFill>
                <a:srgbClr val="40E880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Text 60"/>
            <p:cNvSpPr/>
            <p:nvPr/>
          </p:nvSpPr>
          <p:spPr>
            <a:xfrm>
              <a:off x="7498080" y="4535424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867" b="1">
                  <a:solidFill>
                    <a:srgbClr val="0A1A2A"/>
                  </a:solidFill>
                  <a:ea typeface="Calibri" pitchFamily="34" charset="-122"/>
                  <a:cs typeface="Calibri" pitchFamily="34" charset="-120"/>
                </a:rPr>
                <a:t>R13</a:t>
              </a:r>
              <a:endParaRPr lang="en-US" sz="867"/>
            </a:p>
          </p:txBody>
        </p:sp>
        <p:sp>
          <p:nvSpPr>
            <p:cNvPr id="65" name="Text 63"/>
            <p:cNvSpPr/>
            <p:nvPr/>
          </p:nvSpPr>
          <p:spPr>
            <a:xfrm>
              <a:off x="7378654" y="4846131"/>
              <a:ext cx="73152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900">
                  <a:solidFill>
                    <a:srgbClr val="40E880"/>
                  </a:solidFill>
                  <a:latin typeface="HPE Graphik Medium" pitchFamily="2" charset="77"/>
                  <a:ea typeface="Calibri" pitchFamily="34" charset="-122"/>
                  <a:cs typeface="HPE Graphik Medium" pitchFamily="2" charset="77"/>
                </a:rPr>
                <a:t>1.6 </a:t>
              </a:r>
              <a:r>
                <a:rPr lang="en-US" sz="900" err="1">
                  <a:solidFill>
                    <a:srgbClr val="40E880"/>
                  </a:solidFill>
                  <a:latin typeface="HPE Graphik Medium" pitchFamily="2" charset="77"/>
                  <a:ea typeface="Calibri" pitchFamily="34" charset="-122"/>
                  <a:cs typeface="HPE Graphik Medium" pitchFamily="2" charset="77"/>
                </a:rPr>
                <a:t>Tbps</a:t>
              </a:r>
              <a:endParaRPr lang="en-US" sz="900">
                <a:latin typeface="HPE Graphik Medium" pitchFamily="2" charset="77"/>
                <a:cs typeface="HPE Graphik Medium" pitchFamily="2" charset="77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6E1A12B-E70A-55CB-68C2-334D4FAB3F81}"/>
              </a:ext>
            </a:extLst>
          </p:cNvPr>
          <p:cNvGrpSpPr/>
          <p:nvPr/>
        </p:nvGrpSpPr>
        <p:grpSpPr>
          <a:xfrm>
            <a:off x="1092992" y="2999608"/>
            <a:ext cx="365760" cy="170688"/>
            <a:chOff x="1072896" y="3169920"/>
            <a:chExt cx="365760" cy="170688"/>
          </a:xfrm>
        </p:grpSpPr>
        <p:sp>
          <p:nvSpPr>
            <p:cNvPr id="66" name="Shape 64"/>
            <p:cNvSpPr/>
            <p:nvPr/>
          </p:nvSpPr>
          <p:spPr>
            <a:xfrm>
              <a:off x="1072896" y="3169920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7" name="Text 65"/>
            <p:cNvSpPr/>
            <p:nvPr/>
          </p:nvSpPr>
          <p:spPr>
            <a:xfrm>
              <a:off x="1072896" y="3169920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25%</a:t>
              </a:r>
              <a:endParaRPr lang="en-US" sz="733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FAD6081-6F84-4052-2BA5-8D2B630E87F9}"/>
              </a:ext>
            </a:extLst>
          </p:cNvPr>
          <p:cNvGrpSpPr/>
          <p:nvPr/>
        </p:nvGrpSpPr>
        <p:grpSpPr>
          <a:xfrm>
            <a:off x="1147856" y="3482233"/>
            <a:ext cx="365760" cy="170688"/>
            <a:chOff x="1463040" y="4084320"/>
            <a:chExt cx="365760" cy="170688"/>
          </a:xfrm>
        </p:grpSpPr>
        <p:sp>
          <p:nvSpPr>
            <p:cNvPr id="68" name="Shape 66"/>
            <p:cNvSpPr/>
            <p:nvPr/>
          </p:nvSpPr>
          <p:spPr>
            <a:xfrm>
              <a:off x="1463040" y="4084320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Text 67"/>
            <p:cNvSpPr/>
            <p:nvPr/>
          </p:nvSpPr>
          <p:spPr>
            <a:xfrm>
              <a:off x="1463040" y="4084320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25%</a:t>
              </a:r>
              <a:endParaRPr lang="en-US" sz="733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7F96FBC-3D89-FBA0-BB65-C856EE0E0B38}"/>
              </a:ext>
            </a:extLst>
          </p:cNvPr>
          <p:cNvGrpSpPr/>
          <p:nvPr/>
        </p:nvGrpSpPr>
        <p:grpSpPr>
          <a:xfrm>
            <a:off x="1079611" y="3860185"/>
            <a:ext cx="365760" cy="170688"/>
            <a:chOff x="999744" y="4572000"/>
            <a:chExt cx="365760" cy="170688"/>
          </a:xfrm>
        </p:grpSpPr>
        <p:sp>
          <p:nvSpPr>
            <p:cNvPr id="70" name="Shape 68"/>
            <p:cNvSpPr/>
            <p:nvPr/>
          </p:nvSpPr>
          <p:spPr>
            <a:xfrm>
              <a:off x="999744" y="4572000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1" name="Text 69"/>
            <p:cNvSpPr/>
            <p:nvPr/>
          </p:nvSpPr>
          <p:spPr>
            <a:xfrm>
              <a:off x="999744" y="4572000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50%</a:t>
              </a:r>
              <a:endParaRPr lang="en-US" sz="733"/>
            </a:p>
          </p:txBody>
        </p:sp>
      </p:grpSp>
      <p:sp>
        <p:nvSpPr>
          <p:cNvPr id="82" name="Shape 80"/>
          <p:cNvSpPr/>
          <p:nvPr/>
        </p:nvSpPr>
        <p:spPr>
          <a:xfrm>
            <a:off x="5974080" y="2987040"/>
            <a:ext cx="365760" cy="170688"/>
          </a:xfrm>
          <a:prstGeom prst="roundRect">
            <a:avLst>
              <a:gd name="adj" fmla="val 14286"/>
            </a:avLst>
          </a:prstGeom>
          <a:solidFill>
            <a:srgbClr val="E8C840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83" name="Text 81"/>
          <p:cNvSpPr/>
          <p:nvPr/>
        </p:nvSpPr>
        <p:spPr>
          <a:xfrm>
            <a:off x="5974080" y="2987040"/>
            <a:ext cx="365760" cy="170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733" b="1">
                <a:solidFill>
                  <a:srgbClr val="1A1A1A"/>
                </a:solidFill>
                <a:ea typeface="Calibri" pitchFamily="34" charset="-122"/>
                <a:cs typeface="Calibri" pitchFamily="34" charset="-120"/>
              </a:rPr>
              <a:t>50%</a:t>
            </a:r>
            <a:endParaRPr lang="en-US" sz="733"/>
          </a:p>
        </p:txBody>
      </p:sp>
      <p:sp>
        <p:nvSpPr>
          <p:cNvPr id="84" name="Shape 82"/>
          <p:cNvSpPr/>
          <p:nvPr/>
        </p:nvSpPr>
        <p:spPr>
          <a:xfrm>
            <a:off x="5974080" y="3718560"/>
            <a:ext cx="365760" cy="170688"/>
          </a:xfrm>
          <a:prstGeom prst="roundRect">
            <a:avLst>
              <a:gd name="adj" fmla="val 14286"/>
            </a:avLst>
          </a:prstGeom>
          <a:solidFill>
            <a:srgbClr val="E8C840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85" name="Text 83"/>
          <p:cNvSpPr/>
          <p:nvPr/>
        </p:nvSpPr>
        <p:spPr>
          <a:xfrm>
            <a:off x="5974080" y="3718560"/>
            <a:ext cx="365760" cy="170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733" b="1">
                <a:solidFill>
                  <a:srgbClr val="1A1A1A"/>
                </a:solidFill>
                <a:ea typeface="Calibri" pitchFamily="34" charset="-122"/>
                <a:cs typeface="Calibri" pitchFamily="34" charset="-120"/>
              </a:rPr>
              <a:t>50%</a:t>
            </a:r>
            <a:endParaRPr lang="en-US" sz="733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708184C-CCE8-E809-831E-3D597178DB60}"/>
              </a:ext>
            </a:extLst>
          </p:cNvPr>
          <p:cNvGrpSpPr/>
          <p:nvPr/>
        </p:nvGrpSpPr>
        <p:grpSpPr>
          <a:xfrm>
            <a:off x="7010400" y="3613292"/>
            <a:ext cx="365760" cy="170688"/>
            <a:chOff x="6973824" y="3511296"/>
            <a:chExt cx="365760" cy="170688"/>
          </a:xfrm>
        </p:grpSpPr>
        <p:sp>
          <p:nvSpPr>
            <p:cNvPr id="90" name="Shape 88"/>
            <p:cNvSpPr/>
            <p:nvPr/>
          </p:nvSpPr>
          <p:spPr>
            <a:xfrm>
              <a:off x="6973824" y="3511296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1" name="Text 89"/>
            <p:cNvSpPr/>
            <p:nvPr/>
          </p:nvSpPr>
          <p:spPr>
            <a:xfrm>
              <a:off x="6973824" y="3511296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33%</a:t>
              </a:r>
              <a:endParaRPr lang="en-US" sz="733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52B399E-043D-2340-72E1-1D4C4D1AC0A5}"/>
              </a:ext>
            </a:extLst>
          </p:cNvPr>
          <p:cNvGrpSpPr/>
          <p:nvPr/>
        </p:nvGrpSpPr>
        <p:grpSpPr>
          <a:xfrm>
            <a:off x="6973824" y="4291584"/>
            <a:ext cx="365760" cy="170688"/>
            <a:chOff x="6973824" y="4291584"/>
            <a:chExt cx="365760" cy="170688"/>
          </a:xfrm>
        </p:grpSpPr>
        <p:sp>
          <p:nvSpPr>
            <p:cNvPr id="92" name="Shape 90"/>
            <p:cNvSpPr/>
            <p:nvPr/>
          </p:nvSpPr>
          <p:spPr>
            <a:xfrm>
              <a:off x="6973824" y="4291584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3" name="Text 91"/>
            <p:cNvSpPr/>
            <p:nvPr/>
          </p:nvSpPr>
          <p:spPr>
            <a:xfrm>
              <a:off x="6973824" y="4291584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67%</a:t>
              </a:r>
              <a:endParaRPr lang="en-US" sz="733"/>
            </a:p>
          </p:txBody>
        </p:sp>
      </p:grpSp>
      <p:sp>
        <p:nvSpPr>
          <p:cNvPr id="110" name="Shape 108"/>
          <p:cNvSpPr/>
          <p:nvPr/>
        </p:nvSpPr>
        <p:spPr>
          <a:xfrm>
            <a:off x="-64008" y="6217920"/>
            <a:ext cx="12256008" cy="463296"/>
          </a:xfrm>
          <a:prstGeom prst="rect">
            <a:avLst/>
          </a:prstGeom>
          <a:solidFill>
            <a:srgbClr val="1A2636"/>
          </a:solidFill>
          <a:ln w="6350">
            <a:solidFill>
              <a:srgbClr val="2A3E5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11" name="Text 109"/>
          <p:cNvSpPr/>
          <p:nvPr/>
        </p:nvSpPr>
        <p:spPr>
          <a:xfrm>
            <a:off x="224492" y="6217920"/>
            <a:ext cx="8682823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Architecture based on </a:t>
            </a:r>
            <a:r>
              <a:rPr lang="en-US" sz="1400">
                <a:solidFill>
                  <a:srgbClr val="B0BEC5"/>
                </a:solidFill>
                <a:ea typeface="Calibri" pitchFamily="34" charset="-122"/>
                <a:cs typeface="Calibri" pitchFamily="34" charset="-120"/>
                <a:hlinkClick r:id="rId3"/>
              </a:rPr>
              <a:t>draft-kompella-teas-mpte</a:t>
            </a:r>
            <a:r>
              <a:rPr lang="en-US" sz="1400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  |  RSVP-TE extensions: </a:t>
            </a:r>
            <a:r>
              <a:rPr lang="en-US" sz="1400">
                <a:solidFill>
                  <a:srgbClr val="B0BEC5"/>
                </a:solidFill>
                <a:ea typeface="Calibri" pitchFamily="34" charset="-122"/>
                <a:cs typeface="Calibri" pitchFamily="34" charset="-120"/>
                <a:hlinkClick r:id="rId4"/>
              </a:rPr>
              <a:t>draft-kbr-teas-mptersvp</a:t>
            </a:r>
            <a:r>
              <a:rPr lang="en-US" sz="1400">
                <a:solidFill>
                  <a:srgbClr val="B0BEC5"/>
                </a:solidFill>
                <a:ea typeface="Calibri" pitchFamily="34" charset="-122"/>
                <a:cs typeface="Calibri" pitchFamily="34" charset="-120"/>
              </a:rPr>
              <a:t>.           </a:t>
            </a:r>
            <a:endParaRPr lang="en-US" sz="1400"/>
          </a:p>
        </p:txBody>
      </p:sp>
      <p:sp>
        <p:nvSpPr>
          <p:cNvPr id="114" name="Text Placeholder 113">
            <a:extLst>
              <a:ext uri="{FF2B5EF4-FFF2-40B4-BE49-F238E27FC236}">
                <a16:creationId xmlns:a16="http://schemas.microsoft.com/office/drawing/2014/main" id="{42BE617F-EFCC-9E25-EAD6-8C74D8EF6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903" y="960163"/>
            <a:ext cx="11563731" cy="369486"/>
          </a:xfrm>
        </p:spPr>
        <p:txBody>
          <a:bodyPr/>
          <a:lstStyle/>
          <a:p>
            <a:r>
              <a:rPr lang="en-US"/>
              <a:t>Single MPTE tunnel (= DAG with TE constraints + weighted LB) with dual ingress &amp; egress</a:t>
            </a:r>
          </a:p>
          <a:p>
            <a:pPr>
              <a:spcBef>
                <a:spcPts val="0"/>
              </a:spcBef>
            </a:pPr>
            <a:r>
              <a:rPr lang="en-US"/>
              <a:t>Note: ingress of tunnel is egress from Cluster A; egress of tunnel is ingress into Cluster B</a:t>
            </a:r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60D1AE77-F9FD-45F0-3D35-33493FE4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3" y="393192"/>
            <a:ext cx="10589187" cy="413258"/>
          </a:xfrm>
        </p:spPr>
        <p:txBody>
          <a:bodyPr/>
          <a:lstStyle/>
          <a:p>
            <a:r>
              <a:rPr lang="en-US"/>
              <a:t>MPTE DAG: 3.2T AI Training Corridor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0B26F72-8AC7-4A3F-D91C-92DF242C0241}"/>
              </a:ext>
            </a:extLst>
          </p:cNvPr>
          <p:cNvGrpSpPr/>
          <p:nvPr/>
        </p:nvGrpSpPr>
        <p:grpSpPr>
          <a:xfrm>
            <a:off x="4084320" y="1706880"/>
            <a:ext cx="1969008" cy="219456"/>
            <a:chOff x="4084320" y="1706880"/>
            <a:chExt cx="1969008" cy="219456"/>
          </a:xfrm>
        </p:grpSpPr>
        <p:sp>
          <p:nvSpPr>
            <p:cNvPr id="9" name="Shape 7"/>
            <p:cNvSpPr/>
            <p:nvPr/>
          </p:nvSpPr>
          <p:spPr>
            <a:xfrm>
              <a:off x="4084320" y="1719072"/>
              <a:ext cx="292608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" name="Text 8"/>
            <p:cNvSpPr/>
            <p:nvPr/>
          </p:nvSpPr>
          <p:spPr>
            <a:xfrm>
              <a:off x="4084320" y="1719072"/>
              <a:ext cx="292608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X%</a:t>
              </a:r>
              <a:endParaRPr lang="en-US" sz="733"/>
            </a:p>
          </p:txBody>
        </p:sp>
        <p:sp>
          <p:nvSpPr>
            <p:cNvPr id="11" name="Text 9"/>
            <p:cNvSpPr/>
            <p:nvPr/>
          </p:nvSpPr>
          <p:spPr>
            <a:xfrm>
              <a:off x="4468368" y="1706880"/>
              <a:ext cx="158496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10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Local split ratio at junction</a:t>
              </a:r>
              <a:endParaRPr lang="en-US" sz="100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80ED62E-97F0-DF70-19D3-DA3BB4F241F1}"/>
              </a:ext>
            </a:extLst>
          </p:cNvPr>
          <p:cNvGrpSpPr/>
          <p:nvPr/>
        </p:nvGrpSpPr>
        <p:grpSpPr>
          <a:xfrm>
            <a:off x="3291840" y="3499104"/>
            <a:ext cx="1069848" cy="804672"/>
            <a:chOff x="3291840" y="3499104"/>
            <a:chExt cx="1069848" cy="80467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0D29CCC-6C46-A25F-6622-1967822DDE1E}"/>
                </a:ext>
              </a:extLst>
            </p:cNvPr>
            <p:cNvGrpSpPr/>
            <p:nvPr/>
          </p:nvGrpSpPr>
          <p:grpSpPr>
            <a:xfrm>
              <a:off x="3995928" y="3822192"/>
              <a:ext cx="365760" cy="170688"/>
              <a:chOff x="3840480" y="3474720"/>
              <a:chExt cx="365760" cy="170688"/>
            </a:xfrm>
          </p:grpSpPr>
          <p:sp>
            <p:nvSpPr>
              <p:cNvPr id="118" name="Shape 74">
                <a:extLst>
                  <a:ext uri="{FF2B5EF4-FFF2-40B4-BE49-F238E27FC236}">
                    <a16:creationId xmlns:a16="http://schemas.microsoft.com/office/drawing/2014/main" id="{F2FF4436-FAB5-B61D-234A-126E56AC53FA}"/>
                  </a:ext>
                </a:extLst>
              </p:cNvPr>
              <p:cNvSpPr/>
              <p:nvPr/>
            </p:nvSpPr>
            <p:spPr>
              <a:xfrm>
                <a:off x="3840480" y="3474720"/>
                <a:ext cx="365760" cy="170688"/>
              </a:xfrm>
              <a:prstGeom prst="roundRect">
                <a:avLst>
                  <a:gd name="adj" fmla="val 14286"/>
                </a:avLst>
              </a:prstGeom>
              <a:solidFill>
                <a:srgbClr val="E8C840"/>
              </a:solidFill>
              <a:ln/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9" name="Text 75">
                <a:extLst>
                  <a:ext uri="{FF2B5EF4-FFF2-40B4-BE49-F238E27FC236}">
                    <a16:creationId xmlns:a16="http://schemas.microsoft.com/office/drawing/2014/main" id="{7DBB6230-FFB9-7DB5-CBBD-592E52231474}"/>
                  </a:ext>
                </a:extLst>
              </p:cNvPr>
              <p:cNvSpPr/>
              <p:nvPr/>
            </p:nvSpPr>
            <p:spPr>
              <a:xfrm>
                <a:off x="3840480" y="3474720"/>
                <a:ext cx="365760" cy="1706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733" b="1">
                    <a:solidFill>
                      <a:srgbClr val="1A1A1A"/>
                    </a:solidFill>
                    <a:ea typeface="Calibri" pitchFamily="34" charset="-122"/>
                    <a:cs typeface="Calibri" pitchFamily="34" charset="-120"/>
                  </a:rPr>
                  <a:t>50%</a:t>
                </a:r>
                <a:endParaRPr lang="en-US" sz="733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9F69259-0F4C-6885-0123-4A0C98F658D8}"/>
                </a:ext>
              </a:extLst>
            </p:cNvPr>
            <p:cNvGrpSpPr/>
            <p:nvPr/>
          </p:nvGrpSpPr>
          <p:grpSpPr>
            <a:xfrm>
              <a:off x="3291840" y="3499104"/>
              <a:ext cx="1060704" cy="804672"/>
              <a:chOff x="3291840" y="3499104"/>
              <a:chExt cx="1060704" cy="804672"/>
            </a:xfrm>
          </p:grpSpPr>
          <p:sp>
            <p:nvSpPr>
              <p:cNvPr id="43" name="Shape 41"/>
              <p:cNvSpPr/>
              <p:nvPr/>
            </p:nvSpPr>
            <p:spPr>
              <a:xfrm>
                <a:off x="3291840" y="3925824"/>
                <a:ext cx="292608" cy="292608"/>
              </a:xfrm>
              <a:prstGeom prst="ellipse">
                <a:avLst/>
              </a:prstGeom>
              <a:solidFill>
                <a:srgbClr val="4A5A6E"/>
              </a:solidFill>
              <a:ln w="15240">
                <a:solidFill>
                  <a:srgbClr val="6080A0"/>
                </a:solidFill>
                <a:prstDash val="soli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Text 42"/>
              <p:cNvSpPr/>
              <p:nvPr/>
            </p:nvSpPr>
            <p:spPr>
              <a:xfrm>
                <a:off x="3291840" y="3925824"/>
                <a:ext cx="292608" cy="29260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867" b="1">
                    <a:solidFill>
                      <a:srgbClr val="B0BEC5"/>
                    </a:solidFill>
                    <a:ea typeface="Calibri" pitchFamily="34" charset="-122"/>
                    <a:cs typeface="Calibri" pitchFamily="34" charset="-120"/>
                  </a:rPr>
                  <a:t>R4</a:t>
                </a:r>
                <a:endParaRPr lang="en-US" sz="867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46EE2DBC-B1F3-9701-5430-3C856C3A58B8}"/>
                  </a:ext>
                </a:extLst>
              </p:cNvPr>
              <p:cNvGrpSpPr/>
              <p:nvPr/>
            </p:nvGrpSpPr>
            <p:grpSpPr>
              <a:xfrm>
                <a:off x="3706368" y="3499104"/>
                <a:ext cx="365760" cy="170688"/>
                <a:chOff x="3840480" y="3474720"/>
                <a:chExt cx="365760" cy="170688"/>
              </a:xfrm>
            </p:grpSpPr>
            <p:sp>
              <p:nvSpPr>
                <p:cNvPr id="76" name="Shape 74"/>
                <p:cNvSpPr/>
                <p:nvPr/>
              </p:nvSpPr>
              <p:spPr>
                <a:xfrm>
                  <a:off x="3840480" y="3474720"/>
                  <a:ext cx="365760" cy="170688"/>
                </a:xfrm>
                <a:prstGeom prst="roundRect">
                  <a:avLst>
                    <a:gd name="adj" fmla="val 14286"/>
                  </a:avLst>
                </a:prstGeom>
                <a:solidFill>
                  <a:srgbClr val="E8C840"/>
                </a:solidFill>
                <a:ln/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77" name="Text 75"/>
                <p:cNvSpPr/>
                <p:nvPr/>
              </p:nvSpPr>
              <p:spPr>
                <a:xfrm>
                  <a:off x="3840480" y="3474720"/>
                  <a:ext cx="365760" cy="170688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pPr algn="ctr"/>
                  <a:r>
                    <a:rPr lang="en-US" sz="733" b="1">
                      <a:solidFill>
                        <a:srgbClr val="1A1A1A"/>
                      </a:solidFill>
                      <a:ea typeface="Calibri" pitchFamily="34" charset="-122"/>
                      <a:cs typeface="Calibri" pitchFamily="34" charset="-120"/>
                    </a:rPr>
                    <a:t>25%</a:t>
                  </a:r>
                  <a:endParaRPr lang="en-US" sz="733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DD122256-F677-6822-5176-C85D59F3D812}"/>
                  </a:ext>
                </a:extLst>
              </p:cNvPr>
              <p:cNvGrpSpPr/>
              <p:nvPr/>
            </p:nvGrpSpPr>
            <p:grpSpPr>
              <a:xfrm>
                <a:off x="3986784" y="4133088"/>
                <a:ext cx="365760" cy="170688"/>
                <a:chOff x="3840480" y="3474720"/>
                <a:chExt cx="365760" cy="170688"/>
              </a:xfrm>
            </p:grpSpPr>
            <p:sp>
              <p:nvSpPr>
                <p:cNvPr id="121" name="Shape 74">
                  <a:extLst>
                    <a:ext uri="{FF2B5EF4-FFF2-40B4-BE49-F238E27FC236}">
                      <a16:creationId xmlns:a16="http://schemas.microsoft.com/office/drawing/2014/main" id="{2BCA3B65-9A81-3ECC-9F09-C60401C65AEF}"/>
                    </a:ext>
                  </a:extLst>
                </p:cNvPr>
                <p:cNvSpPr/>
                <p:nvPr/>
              </p:nvSpPr>
              <p:spPr>
                <a:xfrm>
                  <a:off x="3840480" y="3474720"/>
                  <a:ext cx="365760" cy="170688"/>
                </a:xfrm>
                <a:prstGeom prst="roundRect">
                  <a:avLst>
                    <a:gd name="adj" fmla="val 14286"/>
                  </a:avLst>
                </a:prstGeom>
                <a:solidFill>
                  <a:srgbClr val="E8C840"/>
                </a:solidFill>
                <a:ln/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2" name="Text 75">
                  <a:extLst>
                    <a:ext uri="{FF2B5EF4-FFF2-40B4-BE49-F238E27FC236}">
                      <a16:creationId xmlns:a16="http://schemas.microsoft.com/office/drawing/2014/main" id="{141C42BA-281E-FE47-8863-DACB373BCA9E}"/>
                    </a:ext>
                  </a:extLst>
                </p:cNvPr>
                <p:cNvSpPr/>
                <p:nvPr/>
              </p:nvSpPr>
              <p:spPr>
                <a:xfrm>
                  <a:off x="3840480" y="3474720"/>
                  <a:ext cx="365760" cy="170688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pPr algn="ctr"/>
                  <a:r>
                    <a:rPr lang="en-US" sz="733" b="1">
                      <a:solidFill>
                        <a:srgbClr val="1A1A1A"/>
                      </a:solidFill>
                      <a:ea typeface="Calibri" pitchFamily="34" charset="-122"/>
                      <a:cs typeface="Calibri" pitchFamily="34" charset="-120"/>
                    </a:rPr>
                    <a:t>25%</a:t>
                  </a:r>
                  <a:endParaRPr lang="en-US" sz="733"/>
                </a:p>
              </p:txBody>
            </p:sp>
          </p:grpSp>
        </p:grpSp>
      </p:grpSp>
      <p:sp>
        <p:nvSpPr>
          <p:cNvPr id="123" name="Shape 17">
            <a:extLst>
              <a:ext uri="{FF2B5EF4-FFF2-40B4-BE49-F238E27FC236}">
                <a16:creationId xmlns:a16="http://schemas.microsoft.com/office/drawing/2014/main" id="{4AFFBAB1-9F12-51BC-13B8-75BA0C137D52}"/>
              </a:ext>
            </a:extLst>
          </p:cNvPr>
          <p:cNvSpPr/>
          <p:nvPr/>
        </p:nvSpPr>
        <p:spPr>
          <a:xfrm>
            <a:off x="573024" y="5681472"/>
            <a:ext cx="335026" cy="1778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4" name="Shape 16">
            <a:extLst>
              <a:ext uri="{FF2B5EF4-FFF2-40B4-BE49-F238E27FC236}">
                <a16:creationId xmlns:a16="http://schemas.microsoft.com/office/drawing/2014/main" id="{412E515B-C541-EAD4-131A-43B37CB3C469}"/>
              </a:ext>
            </a:extLst>
          </p:cNvPr>
          <p:cNvSpPr/>
          <p:nvPr/>
        </p:nvSpPr>
        <p:spPr>
          <a:xfrm flipV="1">
            <a:off x="578611" y="5864352"/>
            <a:ext cx="351664" cy="0"/>
          </a:xfrm>
          <a:prstGeom prst="line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5" name="Text 4">
            <a:extLst>
              <a:ext uri="{FF2B5EF4-FFF2-40B4-BE49-F238E27FC236}">
                <a16:creationId xmlns:a16="http://schemas.microsoft.com/office/drawing/2014/main" id="{416F2C56-CA30-044D-0694-844DA8975D95}"/>
              </a:ext>
            </a:extLst>
          </p:cNvPr>
          <p:cNvSpPr/>
          <p:nvPr/>
        </p:nvSpPr>
        <p:spPr>
          <a:xfrm>
            <a:off x="975360" y="5571744"/>
            <a:ext cx="13411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00">
                <a:solidFill>
                  <a:schemeClr val="tx2">
                    <a:lumMod val="20000"/>
                    <a:lumOff val="80000"/>
                  </a:schemeClr>
                </a:solidFill>
                <a:cs typeface="Calibri" pitchFamily="34" charset="-120"/>
              </a:rPr>
              <a:t>Selected DAG links</a:t>
            </a:r>
            <a:endParaRPr lang="en-US" sz="8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7" name="Text 4">
            <a:extLst>
              <a:ext uri="{FF2B5EF4-FFF2-40B4-BE49-F238E27FC236}">
                <a16:creationId xmlns:a16="http://schemas.microsoft.com/office/drawing/2014/main" id="{D3EF8E46-315A-6AD9-06AB-C428921CE768}"/>
              </a:ext>
            </a:extLst>
          </p:cNvPr>
          <p:cNvSpPr/>
          <p:nvPr/>
        </p:nvSpPr>
        <p:spPr>
          <a:xfrm>
            <a:off x="963168" y="5754624"/>
            <a:ext cx="13411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00">
                <a:solidFill>
                  <a:schemeClr val="tx2">
                    <a:lumMod val="20000"/>
                    <a:lumOff val="80000"/>
                  </a:schemeClr>
                </a:solidFill>
                <a:cs typeface="Calibri" pitchFamily="34" charset="-120"/>
              </a:rPr>
              <a:t>Excluded by constraint</a:t>
            </a:r>
            <a:endParaRPr lang="en-US" sz="8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E79A8A7-10F0-E0E7-B242-D773F8F0E8F0}"/>
              </a:ext>
            </a:extLst>
          </p:cNvPr>
          <p:cNvGrpSpPr/>
          <p:nvPr/>
        </p:nvGrpSpPr>
        <p:grpSpPr>
          <a:xfrm>
            <a:off x="4934712" y="4718304"/>
            <a:ext cx="365760" cy="170688"/>
            <a:chOff x="6973824" y="3511296"/>
            <a:chExt cx="365760" cy="170688"/>
          </a:xfrm>
        </p:grpSpPr>
        <p:sp>
          <p:nvSpPr>
            <p:cNvPr id="133" name="Shape 88">
              <a:extLst>
                <a:ext uri="{FF2B5EF4-FFF2-40B4-BE49-F238E27FC236}">
                  <a16:creationId xmlns:a16="http://schemas.microsoft.com/office/drawing/2014/main" id="{A6FFACEC-34C7-0C64-950F-4FF97BE84E2B}"/>
                </a:ext>
              </a:extLst>
            </p:cNvPr>
            <p:cNvSpPr/>
            <p:nvPr/>
          </p:nvSpPr>
          <p:spPr>
            <a:xfrm>
              <a:off x="6973824" y="3511296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4" name="Text 89">
              <a:extLst>
                <a:ext uri="{FF2B5EF4-FFF2-40B4-BE49-F238E27FC236}">
                  <a16:creationId xmlns:a16="http://schemas.microsoft.com/office/drawing/2014/main" id="{79D709BE-619A-F365-BA12-7C96072B3390}"/>
                </a:ext>
              </a:extLst>
            </p:cNvPr>
            <p:cNvSpPr/>
            <p:nvPr/>
          </p:nvSpPr>
          <p:spPr>
            <a:xfrm>
              <a:off x="6973824" y="3511296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50%</a:t>
              </a:r>
              <a:endParaRPr lang="en-US" sz="733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C19A674-0BF6-AFAE-E53A-4CC94B0C5CB8}"/>
              </a:ext>
            </a:extLst>
          </p:cNvPr>
          <p:cNvGrpSpPr/>
          <p:nvPr/>
        </p:nvGrpSpPr>
        <p:grpSpPr>
          <a:xfrm>
            <a:off x="4925568" y="5026598"/>
            <a:ext cx="365760" cy="170688"/>
            <a:chOff x="6973824" y="3511296"/>
            <a:chExt cx="365760" cy="170688"/>
          </a:xfrm>
        </p:grpSpPr>
        <p:sp>
          <p:nvSpPr>
            <p:cNvPr id="136" name="Shape 88">
              <a:extLst>
                <a:ext uri="{FF2B5EF4-FFF2-40B4-BE49-F238E27FC236}">
                  <a16:creationId xmlns:a16="http://schemas.microsoft.com/office/drawing/2014/main" id="{B4AC649E-1B80-75DB-F74F-099B823DCC3F}"/>
                </a:ext>
              </a:extLst>
            </p:cNvPr>
            <p:cNvSpPr/>
            <p:nvPr/>
          </p:nvSpPr>
          <p:spPr>
            <a:xfrm>
              <a:off x="6973824" y="3511296"/>
              <a:ext cx="365760" cy="170688"/>
            </a:xfrm>
            <a:prstGeom prst="roundRect">
              <a:avLst>
                <a:gd name="adj" fmla="val 14286"/>
              </a:avLst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7" name="Text 89">
              <a:extLst>
                <a:ext uri="{FF2B5EF4-FFF2-40B4-BE49-F238E27FC236}">
                  <a16:creationId xmlns:a16="http://schemas.microsoft.com/office/drawing/2014/main" id="{96F26709-5B52-6FBB-A2E5-5C8139EA47FE}"/>
                </a:ext>
              </a:extLst>
            </p:cNvPr>
            <p:cNvSpPr/>
            <p:nvPr/>
          </p:nvSpPr>
          <p:spPr>
            <a:xfrm>
              <a:off x="6973824" y="3511296"/>
              <a:ext cx="365760" cy="1706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733" b="1">
                  <a:solidFill>
                    <a:srgbClr val="1A1A1A"/>
                  </a:solidFill>
                  <a:ea typeface="Calibri" pitchFamily="34" charset="-122"/>
                  <a:cs typeface="Calibri" pitchFamily="34" charset="-120"/>
                </a:rPr>
                <a:t>50%</a:t>
              </a:r>
              <a:endParaRPr lang="en-US" sz="733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D011A62-381F-D619-070B-867C8C6CFA88}"/>
              </a:ext>
            </a:extLst>
          </p:cNvPr>
          <p:cNvGrpSpPr/>
          <p:nvPr/>
        </p:nvGrpSpPr>
        <p:grpSpPr>
          <a:xfrm>
            <a:off x="7675835" y="2542032"/>
            <a:ext cx="2423762" cy="2893368"/>
            <a:chOff x="7675835" y="2542032"/>
            <a:chExt cx="2423762" cy="2893368"/>
          </a:xfrm>
        </p:grpSpPr>
        <p:sp>
          <p:nvSpPr>
            <p:cNvPr id="2" name="Cloud Callout 1">
              <a:extLst>
                <a:ext uri="{FF2B5EF4-FFF2-40B4-BE49-F238E27FC236}">
                  <a16:creationId xmlns:a16="http://schemas.microsoft.com/office/drawing/2014/main" id="{A71C2DCE-F21F-AEA9-7839-C3B383FD7326}"/>
                </a:ext>
              </a:extLst>
            </p:cNvPr>
            <p:cNvSpPr/>
            <p:nvPr/>
          </p:nvSpPr>
          <p:spPr>
            <a:xfrm rot="16707210">
              <a:off x="7508370" y="3067054"/>
              <a:ext cx="2300889" cy="1965960"/>
            </a:xfrm>
            <a:prstGeom prst="cloudCallout">
              <a:avLst/>
            </a:prstGeom>
            <a:solidFill>
              <a:srgbClr val="BC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87618A-CB8D-75D7-348C-BFF651051FDF}"/>
                </a:ext>
              </a:extLst>
            </p:cNvPr>
            <p:cNvSpPr txBox="1"/>
            <p:nvPr/>
          </p:nvSpPr>
          <p:spPr>
            <a:xfrm rot="5400000">
              <a:off x="7472698" y="3842962"/>
              <a:ext cx="1118896" cy="24622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/>
                <a:t>AI Cluster B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B67DE18-D953-368A-22C2-487071CBA279}"/>
                </a:ext>
              </a:extLst>
            </p:cNvPr>
            <p:cNvSpPr/>
            <p:nvPr/>
          </p:nvSpPr>
          <p:spPr>
            <a:xfrm>
              <a:off x="8591339" y="2542032"/>
              <a:ext cx="1508258" cy="2893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C993B07-2B5D-50FD-2D6A-5117526D2EB5}"/>
              </a:ext>
            </a:extLst>
          </p:cNvPr>
          <p:cNvGrpSpPr/>
          <p:nvPr/>
        </p:nvGrpSpPr>
        <p:grpSpPr>
          <a:xfrm>
            <a:off x="8783228" y="1719072"/>
            <a:ext cx="3169920" cy="1438656"/>
            <a:chOff x="8783228" y="1719072"/>
            <a:chExt cx="3169920" cy="1438656"/>
          </a:xfrm>
        </p:grpSpPr>
        <p:sp>
          <p:nvSpPr>
            <p:cNvPr id="98" name="Shape 96"/>
            <p:cNvSpPr/>
            <p:nvPr/>
          </p:nvSpPr>
          <p:spPr>
            <a:xfrm>
              <a:off x="8783228" y="1719072"/>
              <a:ext cx="3169920" cy="1438656"/>
            </a:xfrm>
            <a:prstGeom prst="rect">
              <a:avLst/>
            </a:prstGeom>
            <a:solidFill>
              <a:srgbClr val="2A3850"/>
            </a:solidFill>
            <a:ln w="6350">
              <a:solidFill>
                <a:srgbClr val="3A4E68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9" name="Shape 97"/>
            <p:cNvSpPr/>
            <p:nvPr/>
          </p:nvSpPr>
          <p:spPr>
            <a:xfrm>
              <a:off x="8783228" y="1719072"/>
              <a:ext cx="80356" cy="1438656"/>
            </a:xfrm>
            <a:prstGeom prst="rect">
              <a:avLst/>
            </a:prstGeom>
            <a:solidFill>
              <a:srgbClr val="00D4FF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0" name="Text 98"/>
            <p:cNvSpPr/>
            <p:nvPr/>
          </p:nvSpPr>
          <p:spPr>
            <a:xfrm>
              <a:off x="9002684" y="1816608"/>
              <a:ext cx="2804160" cy="3413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b="1">
                  <a:solidFill>
                    <a:srgbClr val="00D4FF"/>
                  </a:solidFill>
                  <a:latin typeface="+mj-lt"/>
                  <a:ea typeface="Calibri" pitchFamily="34" charset="-122"/>
                  <a:cs typeface="Calibri" pitchFamily="34" charset="-120"/>
                </a:rPr>
                <a:t>How It Works</a:t>
              </a:r>
              <a:endParaRPr lang="en-US">
                <a:latin typeface="+mj-lt"/>
              </a:endParaRPr>
            </a:p>
          </p:txBody>
        </p:sp>
        <p:sp>
          <p:nvSpPr>
            <p:cNvPr id="101" name="Text 99"/>
            <p:cNvSpPr/>
            <p:nvPr/>
          </p:nvSpPr>
          <p:spPr>
            <a:xfrm>
              <a:off x="9002684" y="2133600"/>
              <a:ext cx="2884516" cy="9512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2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Traffic enters at R0 and R1 (ingresses) and is distributed across weighted next-hops toward R12 and R13 (egresses). </a:t>
              </a:r>
            </a:p>
            <a:p>
              <a:r>
                <a:rPr lang="en-US" sz="12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Constraint: 1.6Tbps at each ingress + avoid links with </a:t>
              </a:r>
              <a:r>
                <a:rPr lang="en-US" sz="1200">
                  <a:solidFill>
                    <a:srgbClr val="FF0000"/>
                  </a:solidFill>
                  <a:ea typeface="Calibri" pitchFamily="34" charset="-122"/>
                  <a:cs typeface="Calibri" pitchFamily="34" charset="-120"/>
                </a:rPr>
                <a:t>RED</a:t>
              </a:r>
              <a:r>
                <a:rPr lang="en-US" sz="12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 affinity</a:t>
              </a:r>
              <a:endParaRPr lang="en-US" sz="120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58ED033-654D-B02F-B3B4-BDC6A89E1593}"/>
              </a:ext>
            </a:extLst>
          </p:cNvPr>
          <p:cNvGrpSpPr/>
          <p:nvPr/>
        </p:nvGrpSpPr>
        <p:grpSpPr>
          <a:xfrm>
            <a:off x="8783228" y="3324683"/>
            <a:ext cx="3169920" cy="1499616"/>
            <a:chOff x="8783228" y="3274443"/>
            <a:chExt cx="3169920" cy="1499616"/>
          </a:xfrm>
        </p:grpSpPr>
        <p:sp>
          <p:nvSpPr>
            <p:cNvPr id="102" name="Shape 100"/>
            <p:cNvSpPr/>
            <p:nvPr/>
          </p:nvSpPr>
          <p:spPr>
            <a:xfrm>
              <a:off x="8783228" y="3274443"/>
              <a:ext cx="3169920" cy="1499616"/>
            </a:xfrm>
            <a:prstGeom prst="rect">
              <a:avLst/>
            </a:prstGeom>
            <a:solidFill>
              <a:srgbClr val="2A3850"/>
            </a:solidFill>
            <a:ln w="6350">
              <a:solidFill>
                <a:srgbClr val="3A4E68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" name="Shape 101"/>
            <p:cNvSpPr/>
            <p:nvPr/>
          </p:nvSpPr>
          <p:spPr>
            <a:xfrm>
              <a:off x="8783228" y="3274443"/>
              <a:ext cx="73152" cy="1499616"/>
            </a:xfrm>
            <a:prstGeom prst="rect">
              <a:avLst/>
            </a:prstGeom>
            <a:solidFill>
              <a:schemeClr val="accent1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" name="Text 102"/>
            <p:cNvSpPr/>
            <p:nvPr/>
          </p:nvSpPr>
          <p:spPr>
            <a:xfrm>
              <a:off x="9002684" y="3371979"/>
              <a:ext cx="2804160" cy="3413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b="1">
                  <a:solidFill>
                    <a:schemeClr val="accent1"/>
                  </a:solidFill>
                  <a:latin typeface="+mj-lt"/>
                  <a:ea typeface="Calibri" pitchFamily="34" charset="-122"/>
                  <a:cs typeface="Calibri" pitchFamily="34" charset="-120"/>
                </a:rPr>
                <a:t>Built-in Resiliency</a:t>
              </a:r>
              <a:endParaRPr lang="en-US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05" name="Text 103"/>
            <p:cNvSpPr/>
            <p:nvPr/>
          </p:nvSpPr>
          <p:spPr>
            <a:xfrm>
              <a:off x="9002684" y="3688971"/>
              <a:ext cx="2804160" cy="7680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2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Multiple next-hops at most junctions. On failure, rebalance traffic across surviving next-hops immediately (Fast Re-Route). Re-signaling is global repair</a:t>
              </a:r>
              <a:endParaRPr lang="en-US" sz="120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29D579A-530B-7932-7B3D-75F06919B2FA}"/>
              </a:ext>
            </a:extLst>
          </p:cNvPr>
          <p:cNvGrpSpPr/>
          <p:nvPr/>
        </p:nvGrpSpPr>
        <p:grpSpPr>
          <a:xfrm>
            <a:off x="8783228" y="4993515"/>
            <a:ext cx="3169920" cy="1004949"/>
            <a:chOff x="8783228" y="4993515"/>
            <a:chExt cx="3169920" cy="1004949"/>
          </a:xfrm>
        </p:grpSpPr>
        <p:sp>
          <p:nvSpPr>
            <p:cNvPr id="106" name="Shape 104"/>
            <p:cNvSpPr/>
            <p:nvPr/>
          </p:nvSpPr>
          <p:spPr>
            <a:xfrm>
              <a:off x="8783228" y="4993515"/>
              <a:ext cx="3169920" cy="1004949"/>
            </a:xfrm>
            <a:prstGeom prst="rect">
              <a:avLst/>
            </a:prstGeom>
            <a:solidFill>
              <a:srgbClr val="2A3850"/>
            </a:solidFill>
            <a:ln w="6350">
              <a:solidFill>
                <a:srgbClr val="3A4E68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" name="Shape 105"/>
            <p:cNvSpPr/>
            <p:nvPr/>
          </p:nvSpPr>
          <p:spPr>
            <a:xfrm>
              <a:off x="8783228" y="4993515"/>
              <a:ext cx="73152" cy="1004949"/>
            </a:xfrm>
            <a:prstGeom prst="rect">
              <a:avLst/>
            </a:prstGeom>
            <a:solidFill>
              <a:srgbClr val="E8C840"/>
            </a:solidFill>
            <a:ln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" name="Text 106"/>
            <p:cNvSpPr/>
            <p:nvPr/>
          </p:nvSpPr>
          <p:spPr>
            <a:xfrm>
              <a:off x="8997696" y="5132832"/>
              <a:ext cx="2804160" cy="3413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600" b="1">
                  <a:solidFill>
                    <a:srgbClr val="E8C840"/>
                  </a:solidFill>
                  <a:latin typeface="+mj-lt"/>
                  <a:ea typeface="Calibri" pitchFamily="34" charset="-122"/>
                  <a:cs typeface="Calibri" pitchFamily="34" charset="-120"/>
                </a:rPr>
                <a:t>Multi-Ingress, Multi-Egress</a:t>
              </a:r>
              <a:endParaRPr lang="en-US" sz="1600">
                <a:latin typeface="+mj-lt"/>
              </a:endParaRPr>
            </a:p>
          </p:txBody>
        </p:sp>
        <p:sp>
          <p:nvSpPr>
            <p:cNvPr id="109" name="Text 107"/>
            <p:cNvSpPr/>
            <p:nvPr/>
          </p:nvSpPr>
          <p:spPr>
            <a:xfrm>
              <a:off x="9002684" y="5514648"/>
              <a:ext cx="2804160" cy="4754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2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R0 and R1 serve as ingress PEs; </a:t>
              </a:r>
            </a:p>
            <a:p>
              <a:r>
                <a:rPr lang="en-US" sz="1200">
                  <a:solidFill>
                    <a:schemeClr val="tx2">
                      <a:lumMod val="20000"/>
                      <a:lumOff val="80000"/>
                    </a:schemeClr>
                  </a:solidFill>
                  <a:ea typeface="Calibri" pitchFamily="34" charset="-122"/>
                  <a:cs typeface="Calibri" pitchFamily="34" charset="-120"/>
                </a:rPr>
                <a:t>R12 and R13 serve as egress PEs</a:t>
              </a:r>
              <a:endParaRPr lang="en-US" sz="120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96" name="Shape 12">
            <a:extLst>
              <a:ext uri="{FF2B5EF4-FFF2-40B4-BE49-F238E27FC236}">
                <a16:creationId xmlns:a16="http://schemas.microsoft.com/office/drawing/2014/main" id="{0B5D8261-0754-5A02-5429-9582CF85A540}"/>
              </a:ext>
            </a:extLst>
          </p:cNvPr>
          <p:cNvSpPr/>
          <p:nvPr/>
        </p:nvSpPr>
        <p:spPr>
          <a:xfrm>
            <a:off x="829057" y="4681729"/>
            <a:ext cx="938784" cy="341376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6" name="Shape 10">
            <a:extLst>
              <a:ext uri="{FF2B5EF4-FFF2-40B4-BE49-F238E27FC236}">
                <a16:creationId xmlns:a16="http://schemas.microsoft.com/office/drawing/2014/main" id="{58088150-D638-3A16-1E06-FD2098CBDDA4}"/>
              </a:ext>
            </a:extLst>
          </p:cNvPr>
          <p:cNvSpPr/>
          <p:nvPr/>
        </p:nvSpPr>
        <p:spPr>
          <a:xfrm flipV="1">
            <a:off x="799716" y="2913888"/>
            <a:ext cx="1097280" cy="1560576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79522B-C480-68E2-C6CF-5D59243C3EC5}"/>
              </a:ext>
            </a:extLst>
          </p:cNvPr>
          <p:cNvGrpSpPr/>
          <p:nvPr/>
        </p:nvGrpSpPr>
        <p:grpSpPr>
          <a:xfrm>
            <a:off x="-1208283" y="2982643"/>
            <a:ext cx="1965960" cy="2300889"/>
            <a:chOff x="-1208283" y="2982643"/>
            <a:chExt cx="1965960" cy="2300889"/>
          </a:xfrm>
        </p:grpSpPr>
        <p:sp>
          <p:nvSpPr>
            <p:cNvPr id="89" name="Cloud Callout 88">
              <a:extLst>
                <a:ext uri="{FF2B5EF4-FFF2-40B4-BE49-F238E27FC236}">
                  <a16:creationId xmlns:a16="http://schemas.microsoft.com/office/drawing/2014/main" id="{C06A111F-1B81-13FC-91CC-9AD11B9D4CAA}"/>
                </a:ext>
              </a:extLst>
            </p:cNvPr>
            <p:cNvSpPr/>
            <p:nvPr/>
          </p:nvSpPr>
          <p:spPr>
            <a:xfrm rot="5782596">
              <a:off x="-1375748" y="3150108"/>
              <a:ext cx="2300889" cy="1965960"/>
            </a:xfrm>
            <a:prstGeom prst="cloudCallout">
              <a:avLst/>
            </a:prstGeom>
            <a:solidFill>
              <a:srgbClr val="BC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50E78DD-7225-1130-4D87-9935F4B2300C}"/>
                </a:ext>
              </a:extLst>
            </p:cNvPr>
            <p:cNvSpPr txBox="1"/>
            <p:nvPr/>
          </p:nvSpPr>
          <p:spPr>
            <a:xfrm rot="16200000">
              <a:off x="-150920" y="3949018"/>
              <a:ext cx="1128514" cy="24622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/>
                <a:t>AI Cluster A</a:t>
              </a:r>
            </a:p>
          </p:txBody>
        </p:sp>
      </p:grpSp>
      <p:sp>
        <p:nvSpPr>
          <p:cNvPr id="141" name="Shape 11">
            <a:extLst>
              <a:ext uri="{FF2B5EF4-FFF2-40B4-BE49-F238E27FC236}">
                <a16:creationId xmlns:a16="http://schemas.microsoft.com/office/drawing/2014/main" id="{89D13813-6019-C0FB-F5A3-AE2223225C39}"/>
              </a:ext>
            </a:extLst>
          </p:cNvPr>
          <p:cNvSpPr/>
          <p:nvPr/>
        </p:nvSpPr>
        <p:spPr>
          <a:xfrm flipV="1">
            <a:off x="908050" y="4072128"/>
            <a:ext cx="2383790" cy="463296"/>
          </a:xfrm>
          <a:prstGeom prst="line">
            <a:avLst/>
          </a:prstGeom>
          <a:noFill/>
          <a:ln w="1778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8C94ADC-E87A-6B9B-EFFA-792FDF412539}"/>
              </a:ext>
            </a:extLst>
          </p:cNvPr>
          <p:cNvGrpSpPr/>
          <p:nvPr/>
        </p:nvGrpSpPr>
        <p:grpSpPr>
          <a:xfrm>
            <a:off x="371856" y="4447032"/>
            <a:ext cx="731520" cy="543916"/>
            <a:chOff x="438912" y="3925824"/>
            <a:chExt cx="731520" cy="543916"/>
          </a:xfrm>
        </p:grpSpPr>
        <p:sp>
          <p:nvSpPr>
            <p:cNvPr id="37" name="Shape 35"/>
            <p:cNvSpPr/>
            <p:nvPr/>
          </p:nvSpPr>
          <p:spPr>
            <a:xfrm>
              <a:off x="670560" y="3925824"/>
              <a:ext cx="292608" cy="292608"/>
            </a:xfrm>
            <a:prstGeom prst="ellipse">
              <a:avLst/>
            </a:prstGeom>
            <a:solidFill>
              <a:srgbClr val="00D4FF"/>
            </a:solidFill>
            <a:ln w="15240">
              <a:solidFill>
                <a:srgbClr val="00D4FF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3" name="Text 61"/>
            <p:cNvSpPr/>
            <p:nvPr/>
          </p:nvSpPr>
          <p:spPr>
            <a:xfrm>
              <a:off x="438912" y="4250284"/>
              <a:ext cx="73152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900">
                  <a:solidFill>
                    <a:srgbClr val="00D4FF"/>
                  </a:solidFill>
                  <a:latin typeface="HPE Graphik Medium" pitchFamily="2" charset="77"/>
                  <a:ea typeface="Calibri" pitchFamily="34" charset="-122"/>
                  <a:cs typeface="HPE Graphik Medium" pitchFamily="2" charset="77"/>
                </a:rPr>
                <a:t>1.6 Tbps</a:t>
              </a:r>
              <a:endParaRPr lang="en-US" sz="900">
                <a:latin typeface="HPE Graphik Medium" pitchFamily="2" charset="77"/>
                <a:cs typeface="HPE Graphik Medium" pitchFamily="2" charset="77"/>
              </a:endParaRPr>
            </a:p>
          </p:txBody>
        </p:sp>
        <p:sp>
          <p:nvSpPr>
            <p:cNvPr id="38" name="Text 36"/>
            <p:cNvSpPr/>
            <p:nvPr/>
          </p:nvSpPr>
          <p:spPr>
            <a:xfrm>
              <a:off x="670560" y="3925824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867" b="1">
                  <a:solidFill>
                    <a:srgbClr val="0A1A2A"/>
                  </a:solidFill>
                  <a:ea typeface="Calibri" pitchFamily="34" charset="-122"/>
                  <a:cs typeface="Calibri" pitchFamily="34" charset="-120"/>
                </a:rPr>
                <a:t>R1</a:t>
              </a:r>
              <a:endParaRPr lang="en-US" sz="867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7C831D-CCA1-6DA2-838D-C7F4BA9192E1}"/>
              </a:ext>
            </a:extLst>
          </p:cNvPr>
          <p:cNvGrpSpPr/>
          <p:nvPr/>
        </p:nvGrpSpPr>
        <p:grpSpPr>
          <a:xfrm>
            <a:off x="310896" y="3272582"/>
            <a:ext cx="731520" cy="542544"/>
            <a:chOff x="438912" y="3675888"/>
            <a:chExt cx="731520" cy="542544"/>
          </a:xfrm>
        </p:grpSpPr>
        <p:sp>
          <p:nvSpPr>
            <p:cNvPr id="79" name="Shape 35">
              <a:extLst>
                <a:ext uri="{FF2B5EF4-FFF2-40B4-BE49-F238E27FC236}">
                  <a16:creationId xmlns:a16="http://schemas.microsoft.com/office/drawing/2014/main" id="{0151068D-08D5-5ADD-10FC-A8D1021F1947}"/>
                </a:ext>
              </a:extLst>
            </p:cNvPr>
            <p:cNvSpPr/>
            <p:nvPr/>
          </p:nvSpPr>
          <p:spPr>
            <a:xfrm>
              <a:off x="670560" y="3925824"/>
              <a:ext cx="292608" cy="292608"/>
            </a:xfrm>
            <a:prstGeom prst="ellipse">
              <a:avLst/>
            </a:prstGeom>
            <a:solidFill>
              <a:srgbClr val="00D4FF"/>
            </a:solidFill>
            <a:ln w="15240">
              <a:solidFill>
                <a:srgbClr val="00D4FF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1" name="Text 36">
              <a:extLst>
                <a:ext uri="{FF2B5EF4-FFF2-40B4-BE49-F238E27FC236}">
                  <a16:creationId xmlns:a16="http://schemas.microsoft.com/office/drawing/2014/main" id="{619440E3-90B0-6AB4-E1D1-456802E6BA3B}"/>
                </a:ext>
              </a:extLst>
            </p:cNvPr>
            <p:cNvSpPr/>
            <p:nvPr/>
          </p:nvSpPr>
          <p:spPr>
            <a:xfrm>
              <a:off x="670560" y="3925824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867" b="1">
                  <a:solidFill>
                    <a:srgbClr val="0A1A2A"/>
                  </a:solidFill>
                  <a:ea typeface="Calibri" pitchFamily="34" charset="-122"/>
                  <a:cs typeface="Calibri" pitchFamily="34" charset="-120"/>
                </a:rPr>
                <a:t>R0</a:t>
              </a:r>
              <a:endParaRPr lang="en-US" sz="867"/>
            </a:p>
          </p:txBody>
        </p:sp>
        <p:sp>
          <p:nvSpPr>
            <p:cNvPr id="94" name="Text 61">
              <a:extLst>
                <a:ext uri="{FF2B5EF4-FFF2-40B4-BE49-F238E27FC236}">
                  <a16:creationId xmlns:a16="http://schemas.microsoft.com/office/drawing/2014/main" id="{7F1F9E12-561E-2CD0-FBE7-589456472FF3}"/>
                </a:ext>
              </a:extLst>
            </p:cNvPr>
            <p:cNvSpPr/>
            <p:nvPr/>
          </p:nvSpPr>
          <p:spPr>
            <a:xfrm>
              <a:off x="438912" y="3675888"/>
              <a:ext cx="731520" cy="2194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900">
                  <a:solidFill>
                    <a:srgbClr val="00D4FF"/>
                  </a:solidFill>
                  <a:latin typeface="HPE Graphik Medium" pitchFamily="2" charset="77"/>
                  <a:ea typeface="Calibri" pitchFamily="34" charset="-122"/>
                  <a:cs typeface="HPE Graphik Medium" pitchFamily="2" charset="77"/>
                </a:rPr>
                <a:t>1.6 Tbps</a:t>
              </a:r>
              <a:endParaRPr lang="en-US" sz="900">
                <a:latin typeface="HPE Graphik Medium" pitchFamily="2" charset="77"/>
                <a:cs typeface="HPE Graphik Medium" pitchFamily="2" charset="77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351F5-9D6E-A68E-5FFB-86F9760805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Multipath Traffic Engineering </a:t>
            </a:r>
            <a:r>
              <a:rPr lang="en-US">
                <a:solidFill>
                  <a:schemeClr val="accent4"/>
                </a:solidFill>
              </a:rPr>
              <a:t>MPTE</a:t>
            </a:r>
            <a:endParaRPr lang="en-US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/>
              <a:t>Adding TE to Multipath</a:t>
            </a:r>
          </a:p>
        </p:txBody>
      </p:sp>
    </p:spTree>
    <p:extLst>
      <p:ext uri="{BB962C8B-B14F-4D97-AF65-F5344CB8AC3E}">
        <p14:creationId xmlns:p14="http://schemas.microsoft.com/office/powerpoint/2010/main" val="17364350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98A6-CB7B-0116-328F-29B991CB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60972"/>
            <a:ext cx="11071242" cy="889550"/>
          </a:xfrm>
        </p:spPr>
        <p:txBody>
          <a:bodyPr/>
          <a:lstStyle/>
          <a:p>
            <a:r>
              <a:rPr lang="en-US"/>
              <a:t>Clos Network – For a Machine-Learning Cluster</a:t>
            </a:r>
            <a:br>
              <a:rPr lang="en-US"/>
            </a:br>
            <a:r>
              <a:rPr lang="en-US" sz="2800"/>
              <a:t>(Epitome of Multipath Networks!)</a:t>
            </a:r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5E9ECB1-1092-823F-2E69-BC8AFD0D31C3}"/>
              </a:ext>
            </a:extLst>
          </p:cNvPr>
          <p:cNvSpPr/>
          <p:nvPr/>
        </p:nvSpPr>
        <p:spPr>
          <a:xfrm>
            <a:off x="8912646" y="2045147"/>
            <a:ext cx="3172858" cy="107965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Very structured network:</a:t>
            </a:r>
            <a:endParaRPr lang="en-US" sz="800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as symmetric as possible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AAFCEF-A7E6-BDCD-E7A8-43D2AF70FBCC}"/>
              </a:ext>
            </a:extLst>
          </p:cNvPr>
          <p:cNvSpPr>
            <a:spLocks noChangeAspect="1"/>
          </p:cNvSpPr>
          <p:nvPr/>
        </p:nvSpPr>
        <p:spPr>
          <a:xfrm>
            <a:off x="1240221" y="2159305"/>
            <a:ext cx="851338" cy="85133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SS1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B58F59-2EC7-9922-9301-C0073F5CE564}"/>
              </a:ext>
            </a:extLst>
          </p:cNvPr>
          <p:cNvSpPr>
            <a:spLocks noChangeAspect="1"/>
          </p:cNvSpPr>
          <p:nvPr/>
        </p:nvSpPr>
        <p:spPr>
          <a:xfrm>
            <a:off x="1240221" y="4945937"/>
            <a:ext cx="851338" cy="85133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SS3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04D691-D4A1-9DC7-500C-6E654ECFDE6E}"/>
              </a:ext>
            </a:extLst>
          </p:cNvPr>
          <p:cNvSpPr>
            <a:spLocks noChangeAspect="1"/>
          </p:cNvSpPr>
          <p:nvPr/>
        </p:nvSpPr>
        <p:spPr>
          <a:xfrm>
            <a:off x="1240221" y="3552621"/>
            <a:ext cx="851338" cy="85133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SS2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DF21F7-DC32-9FEB-5177-2744AEBA4DC1}"/>
              </a:ext>
            </a:extLst>
          </p:cNvPr>
          <p:cNvSpPr>
            <a:spLocks noChangeAspect="1"/>
          </p:cNvSpPr>
          <p:nvPr/>
        </p:nvSpPr>
        <p:spPr>
          <a:xfrm>
            <a:off x="4225095" y="2159305"/>
            <a:ext cx="851338" cy="8513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655157-8214-B9F9-B6F6-9C57770BE00F}"/>
              </a:ext>
            </a:extLst>
          </p:cNvPr>
          <p:cNvSpPr>
            <a:spLocks noChangeAspect="1"/>
          </p:cNvSpPr>
          <p:nvPr/>
        </p:nvSpPr>
        <p:spPr>
          <a:xfrm>
            <a:off x="4225095" y="3552621"/>
            <a:ext cx="851338" cy="8513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51DBE5-42B5-6543-8AAE-9E4056912F8E}"/>
              </a:ext>
            </a:extLst>
          </p:cNvPr>
          <p:cNvSpPr>
            <a:spLocks noChangeAspect="1"/>
          </p:cNvSpPr>
          <p:nvPr/>
        </p:nvSpPr>
        <p:spPr>
          <a:xfrm>
            <a:off x="4225095" y="4945937"/>
            <a:ext cx="851338" cy="8513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AEC070-B568-DEAB-7818-D63951AE29E8}"/>
              </a:ext>
            </a:extLst>
          </p:cNvPr>
          <p:cNvSpPr>
            <a:spLocks noChangeAspect="1"/>
          </p:cNvSpPr>
          <p:nvPr/>
        </p:nvSpPr>
        <p:spPr>
          <a:xfrm>
            <a:off x="7209969" y="1160827"/>
            <a:ext cx="851338" cy="8513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E6CF98-CCC2-9292-44A1-A091D8876B01}"/>
              </a:ext>
            </a:extLst>
          </p:cNvPr>
          <p:cNvSpPr>
            <a:spLocks noChangeAspect="1"/>
          </p:cNvSpPr>
          <p:nvPr/>
        </p:nvSpPr>
        <p:spPr>
          <a:xfrm>
            <a:off x="7209969" y="2743044"/>
            <a:ext cx="851338" cy="8513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4050B8-763A-A912-B62B-7E08D7DCA1DB}"/>
              </a:ext>
            </a:extLst>
          </p:cNvPr>
          <p:cNvSpPr>
            <a:spLocks noChangeAspect="1"/>
          </p:cNvSpPr>
          <p:nvPr/>
        </p:nvSpPr>
        <p:spPr>
          <a:xfrm>
            <a:off x="7209969" y="5907478"/>
            <a:ext cx="851338" cy="8513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362371-E34A-2392-BEC7-0C8B82E0D9E4}"/>
              </a:ext>
            </a:extLst>
          </p:cNvPr>
          <p:cNvSpPr>
            <a:spLocks noChangeAspect="1"/>
          </p:cNvSpPr>
          <p:nvPr/>
        </p:nvSpPr>
        <p:spPr>
          <a:xfrm>
            <a:off x="7209969" y="4325261"/>
            <a:ext cx="851338" cy="8513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F75DDA-AB86-64F3-D5EC-CDB4C5927606}"/>
              </a:ext>
            </a:extLst>
          </p:cNvPr>
          <p:cNvCxnSpPr>
            <a:stCxn id="4" idx="6"/>
            <a:endCxn id="7" idx="2"/>
          </p:cNvCxnSpPr>
          <p:nvPr/>
        </p:nvCxnSpPr>
        <p:spPr>
          <a:xfrm>
            <a:off x="2091559" y="2584974"/>
            <a:ext cx="21335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58625A-FC34-FC60-51E0-361CAB1C5652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091559" y="2584974"/>
            <a:ext cx="2133536" cy="13933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12C38-CB46-BC07-BC7E-B77719143BEA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 flipV="1">
            <a:off x="2091559" y="2584974"/>
            <a:ext cx="2133536" cy="13933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FE0C33-EED0-2E9B-4362-5424374D2258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2091559" y="2584974"/>
            <a:ext cx="2133536" cy="27866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C67326-FC65-1AC6-5E3C-EA9EC9E0ECEB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>
            <a:off x="2091559" y="3978290"/>
            <a:ext cx="21335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4929B7-AE88-1778-1105-9664767CF721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2091559" y="3978290"/>
            <a:ext cx="2133536" cy="13933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A1E6D2-463B-C74C-4049-654EB96D54AD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 flipV="1">
            <a:off x="2091559" y="3978290"/>
            <a:ext cx="2133536" cy="13933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106B5E-D1B6-8E5F-00BC-7A89D46190A5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091559" y="5371606"/>
            <a:ext cx="21335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03B4D2-E02A-0839-8DD6-B98ABD783137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091559" y="2584974"/>
            <a:ext cx="2133536" cy="27866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71FF46-F0B5-0B14-32A9-9E716283F56E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 flipV="1">
            <a:off x="5076433" y="1586496"/>
            <a:ext cx="2133536" cy="99847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1D2B301-AEEB-A08E-9643-B0DB0659C86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5076433" y="5371606"/>
            <a:ext cx="2133536" cy="96154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303210A-7214-DC7F-E076-3C8002F4D5B0}"/>
              </a:ext>
            </a:extLst>
          </p:cNvPr>
          <p:cNvSpPr txBox="1"/>
          <p:nvPr/>
        </p:nvSpPr>
        <p:spPr>
          <a:xfrm rot="16200000">
            <a:off x="5865168" y="3608957"/>
            <a:ext cx="46166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480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1CDE04A-2E79-8073-1395-925CF8F7DBAD}"/>
              </a:ext>
            </a:extLst>
          </p:cNvPr>
          <p:cNvSpPr/>
          <p:nvPr/>
        </p:nvSpPr>
        <p:spPr>
          <a:xfrm>
            <a:off x="8912646" y="3438463"/>
            <a:ext cx="3172858" cy="107965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All links between nodes </a:t>
            </a:r>
            <a:r>
              <a:rPr lang="en-US" err="1">
                <a:solidFill>
                  <a:schemeClr val="tx1"/>
                </a:solidFill>
              </a:rPr>
              <a:t>SS</a:t>
            </a:r>
            <a:r>
              <a:rPr lang="en-US" baseline="-25000" err="1">
                <a:solidFill>
                  <a:schemeClr val="tx1"/>
                </a:solidFill>
              </a:rPr>
              <a:t>m</a:t>
            </a:r>
            <a:r>
              <a:rPr lang="en-US">
                <a:solidFill>
                  <a:schemeClr val="tx1"/>
                </a:solidFill>
              </a:rPr>
              <a:t> and S</a:t>
            </a:r>
            <a:r>
              <a:rPr lang="en-US" baseline="-25000">
                <a:solidFill>
                  <a:schemeClr val="tx1"/>
                </a:solidFill>
              </a:rPr>
              <a:t>n</a:t>
            </a:r>
            <a:r>
              <a:rPr lang="en-US">
                <a:solidFill>
                  <a:schemeClr val="tx1"/>
                </a:solidFill>
              </a:rPr>
              <a:t> are of equal length and of the same capacity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720992A-3902-7597-A4B7-FC424B80CF97}"/>
              </a:ext>
            </a:extLst>
          </p:cNvPr>
          <p:cNvSpPr/>
          <p:nvPr/>
        </p:nvSpPr>
        <p:spPr>
          <a:xfrm>
            <a:off x="8912646" y="4827825"/>
            <a:ext cx="3172858" cy="107965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Similarly for links between S</a:t>
            </a:r>
            <a:r>
              <a:rPr lang="en-US" baseline="-25000">
                <a:solidFill>
                  <a:schemeClr val="tx1"/>
                </a:solidFill>
              </a:rPr>
              <a:t>n</a:t>
            </a:r>
            <a:r>
              <a:rPr lang="en-US">
                <a:solidFill>
                  <a:schemeClr val="tx1"/>
                </a:solidFill>
              </a:rPr>
              <a:t> and L</a:t>
            </a:r>
            <a:r>
              <a:rPr lang="en-US" baseline="-2500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AB1EC74-E99A-0D97-F36F-490A52215B09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>
            <a:off x="5076433" y="2584974"/>
            <a:ext cx="2133536" cy="583739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A0696AC-A553-BC4D-0ACD-2E554D255564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5076433" y="2584974"/>
            <a:ext cx="2133536" cy="2165956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35230B-A091-B853-D921-CF69301A3AEA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>
            <a:off x="5076433" y="2584974"/>
            <a:ext cx="2258212" cy="344718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944729B-BF8F-8CA7-01F8-65298D56A5D8}"/>
              </a:ext>
            </a:extLst>
          </p:cNvPr>
          <p:cNvCxnSpPr>
            <a:cxnSpLocks/>
            <a:stCxn id="9" idx="6"/>
            <a:endCxn id="10" idx="3"/>
          </p:cNvCxnSpPr>
          <p:nvPr/>
        </p:nvCxnSpPr>
        <p:spPr>
          <a:xfrm flipV="1">
            <a:off x="5076433" y="1887489"/>
            <a:ext cx="2258212" cy="3484117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1E6A702-F406-0D38-8AAF-1AE4EA69D1F4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5076433" y="3168713"/>
            <a:ext cx="2133536" cy="2202893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CCD04B6-B929-0509-0F7B-D9DF89217FA0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 flipV="1">
            <a:off x="5076433" y="4750930"/>
            <a:ext cx="2133536" cy="620676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38279B-F120-6491-1832-46B1DA65E24D}"/>
              </a:ext>
            </a:extLst>
          </p:cNvPr>
          <p:cNvSpPr txBox="1"/>
          <p:nvPr/>
        </p:nvSpPr>
        <p:spPr>
          <a:xfrm>
            <a:off x="1165753" y="6099833"/>
            <a:ext cx="100027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err="1"/>
              <a:t>Superspine</a:t>
            </a:r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31B992-5FF3-54A4-A90A-8B78ADF26D16}"/>
              </a:ext>
            </a:extLst>
          </p:cNvPr>
          <p:cNvSpPr txBox="1"/>
          <p:nvPr/>
        </p:nvSpPr>
        <p:spPr>
          <a:xfrm>
            <a:off x="4398843" y="6099833"/>
            <a:ext cx="4985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/>
              <a:t>Spine</a:t>
            </a:r>
            <a:endParaRPr lang="en-US" sz="1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1A53DD-4419-ECBC-94EE-9FEB351B4E99}"/>
              </a:ext>
            </a:extLst>
          </p:cNvPr>
          <p:cNvSpPr txBox="1"/>
          <p:nvPr/>
        </p:nvSpPr>
        <p:spPr>
          <a:xfrm>
            <a:off x="8097446" y="6512595"/>
            <a:ext cx="3895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/>
              <a:t>Leaf</a:t>
            </a:r>
            <a:endParaRPr lang="en-US" sz="120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906927C7-2D18-70A3-C637-9B05C7B4A43D}"/>
              </a:ext>
            </a:extLst>
          </p:cNvPr>
          <p:cNvSpPr/>
          <p:nvPr/>
        </p:nvSpPr>
        <p:spPr>
          <a:xfrm>
            <a:off x="1634359" y="2096243"/>
            <a:ext cx="914400" cy="914400"/>
          </a:xfrm>
          <a:prstGeom prst="arc">
            <a:avLst>
              <a:gd name="adj1" fmla="val 20566456"/>
              <a:gd name="adj2" fmla="val 5234354"/>
            </a:avLst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ne Callout 1 27">
            <a:extLst>
              <a:ext uri="{FF2B5EF4-FFF2-40B4-BE49-F238E27FC236}">
                <a16:creationId xmlns:a16="http://schemas.microsoft.com/office/drawing/2014/main" id="{DA61CCE7-D399-66D9-8D41-1BF1B53FA6F8}"/>
              </a:ext>
            </a:extLst>
          </p:cNvPr>
          <p:cNvSpPr/>
          <p:nvPr/>
        </p:nvSpPr>
        <p:spPr>
          <a:xfrm>
            <a:off x="2856321" y="1486393"/>
            <a:ext cx="1150071" cy="841933"/>
          </a:xfrm>
          <a:prstGeom prst="borderCallout1">
            <a:avLst>
              <a:gd name="adj1" fmla="val 48981"/>
              <a:gd name="adj2" fmla="val -6694"/>
              <a:gd name="adj3" fmla="val 99064"/>
              <a:gd name="adj4" fmla="val -28497"/>
            </a:avLst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Equally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weighted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multipath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30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0" grpId="0" animBg="1"/>
      <p:bldP spid="51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B308B-6BBD-8D07-A71E-A868B54BA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6C4-BEB0-0DE6-80BD-7CF35164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TE to the ML cluster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63BCA8-6F94-E7C1-C84F-D649B2D2B327}"/>
              </a:ext>
            </a:extLst>
          </p:cNvPr>
          <p:cNvSpPr/>
          <p:nvPr/>
        </p:nvSpPr>
        <p:spPr>
          <a:xfrm>
            <a:off x="9201768" y="683339"/>
            <a:ext cx="2600221" cy="124664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The network has been purpose-engineered for ECMP. Can traffic engineering also help?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3C532F-ADEC-0AC7-74BD-3931C932E825}"/>
              </a:ext>
            </a:extLst>
          </p:cNvPr>
          <p:cNvSpPr>
            <a:spLocks noChangeAspect="1"/>
          </p:cNvSpPr>
          <p:nvPr/>
        </p:nvSpPr>
        <p:spPr>
          <a:xfrm>
            <a:off x="1240221" y="2159305"/>
            <a:ext cx="851338" cy="85133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SS1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E3D72C-98B9-0B22-03D3-830B5F2330D5}"/>
              </a:ext>
            </a:extLst>
          </p:cNvPr>
          <p:cNvSpPr>
            <a:spLocks noChangeAspect="1"/>
          </p:cNvSpPr>
          <p:nvPr/>
        </p:nvSpPr>
        <p:spPr>
          <a:xfrm>
            <a:off x="1240221" y="4945937"/>
            <a:ext cx="851338" cy="85133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SS3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768E1F-052C-962A-9B17-67DAF2F8E647}"/>
              </a:ext>
            </a:extLst>
          </p:cNvPr>
          <p:cNvSpPr>
            <a:spLocks noChangeAspect="1"/>
          </p:cNvSpPr>
          <p:nvPr/>
        </p:nvSpPr>
        <p:spPr>
          <a:xfrm>
            <a:off x="1240221" y="3552621"/>
            <a:ext cx="851338" cy="85133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SS2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4BC649-7285-A91B-2716-23A206C8B03B}"/>
              </a:ext>
            </a:extLst>
          </p:cNvPr>
          <p:cNvSpPr>
            <a:spLocks noChangeAspect="1"/>
          </p:cNvSpPr>
          <p:nvPr/>
        </p:nvSpPr>
        <p:spPr>
          <a:xfrm>
            <a:off x="4225095" y="2159305"/>
            <a:ext cx="851338" cy="851338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A7AEEE-A6A4-20D8-F780-BF1651A0F9EC}"/>
              </a:ext>
            </a:extLst>
          </p:cNvPr>
          <p:cNvSpPr>
            <a:spLocks noChangeAspect="1"/>
          </p:cNvSpPr>
          <p:nvPr/>
        </p:nvSpPr>
        <p:spPr>
          <a:xfrm>
            <a:off x="4225095" y="3552621"/>
            <a:ext cx="851338" cy="851338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C5F977-4827-36F4-254C-BE71F03296A3}"/>
              </a:ext>
            </a:extLst>
          </p:cNvPr>
          <p:cNvSpPr>
            <a:spLocks noChangeAspect="1"/>
          </p:cNvSpPr>
          <p:nvPr/>
        </p:nvSpPr>
        <p:spPr>
          <a:xfrm>
            <a:off x="4225095" y="4945937"/>
            <a:ext cx="851338" cy="851338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72CB54-B8A6-A4A0-864C-D1561C1DF24E}"/>
              </a:ext>
            </a:extLst>
          </p:cNvPr>
          <p:cNvSpPr>
            <a:spLocks noChangeAspect="1"/>
          </p:cNvSpPr>
          <p:nvPr/>
        </p:nvSpPr>
        <p:spPr>
          <a:xfrm>
            <a:off x="7209969" y="1160827"/>
            <a:ext cx="851338" cy="85133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84F060-EC09-FC6B-0F45-5EDFCA1D36A9}"/>
              </a:ext>
            </a:extLst>
          </p:cNvPr>
          <p:cNvSpPr>
            <a:spLocks noChangeAspect="1"/>
          </p:cNvSpPr>
          <p:nvPr/>
        </p:nvSpPr>
        <p:spPr>
          <a:xfrm>
            <a:off x="7209969" y="2743044"/>
            <a:ext cx="851338" cy="85133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6F972-BEC2-8D62-DE7F-697A87865B38}"/>
              </a:ext>
            </a:extLst>
          </p:cNvPr>
          <p:cNvSpPr>
            <a:spLocks noChangeAspect="1"/>
          </p:cNvSpPr>
          <p:nvPr/>
        </p:nvSpPr>
        <p:spPr>
          <a:xfrm>
            <a:off x="7209969" y="5907478"/>
            <a:ext cx="851338" cy="85133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697640-2240-4672-A164-B30DB6DE6408}"/>
              </a:ext>
            </a:extLst>
          </p:cNvPr>
          <p:cNvSpPr>
            <a:spLocks noChangeAspect="1"/>
          </p:cNvSpPr>
          <p:nvPr/>
        </p:nvSpPr>
        <p:spPr>
          <a:xfrm>
            <a:off x="7209969" y="4325261"/>
            <a:ext cx="851338" cy="85133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4AA2FA-6006-353F-ABC2-AE325F344990}"/>
              </a:ext>
            </a:extLst>
          </p:cNvPr>
          <p:cNvCxnSpPr>
            <a:stCxn id="4" idx="6"/>
            <a:endCxn id="7" idx="2"/>
          </p:cNvCxnSpPr>
          <p:nvPr/>
        </p:nvCxnSpPr>
        <p:spPr>
          <a:xfrm>
            <a:off x="2091559" y="2584974"/>
            <a:ext cx="213353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C1C790-FE5F-EDB2-F21C-FA632B975626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091559" y="2584974"/>
            <a:ext cx="2133536" cy="13933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0CAEFD-E130-E25F-7BE4-C234B51B797A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 flipV="1">
            <a:off x="2091559" y="2584974"/>
            <a:ext cx="2133536" cy="13933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C50FE1-AB47-1325-D254-AF28F9D16C52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2091559" y="2584974"/>
            <a:ext cx="2133536" cy="2786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D4D46-C25C-8E94-C842-D3DDCFF66FF8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>
            <a:off x="2091559" y="3978290"/>
            <a:ext cx="21335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F3916C-1592-D29E-8572-E5E6FFBED006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2091559" y="3978290"/>
            <a:ext cx="2133536" cy="1393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CCC019-AA12-9970-7710-FA5C60F8AB88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 flipV="1">
            <a:off x="2091559" y="3978290"/>
            <a:ext cx="2133536" cy="13933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451B17-15A3-13CD-9695-8886F69557E1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091559" y="5371606"/>
            <a:ext cx="2133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2A6FB9-7CB2-310F-040F-80CBF3AA06EE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091559" y="2584974"/>
            <a:ext cx="2133536" cy="27866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A6306C-FB63-894D-F981-B68D93AA899E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 flipV="1">
            <a:off x="5076433" y="1586496"/>
            <a:ext cx="2133536" cy="99847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A3602ED-EEB1-2B8A-0211-617B1C6132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5076433" y="5371606"/>
            <a:ext cx="2133536" cy="96154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C96E382-3327-266A-14DE-F3CE5D1731C1}"/>
              </a:ext>
            </a:extLst>
          </p:cNvPr>
          <p:cNvSpPr txBox="1"/>
          <p:nvPr/>
        </p:nvSpPr>
        <p:spPr>
          <a:xfrm rot="16200000">
            <a:off x="5865168" y="3608957"/>
            <a:ext cx="46166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480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40100D-7DBB-6962-5EC2-F9F920EE094B}"/>
              </a:ext>
            </a:extLst>
          </p:cNvPr>
          <p:cNvCxnSpPr>
            <a:cxnSpLocks/>
          </p:cNvCxnSpPr>
          <p:nvPr/>
        </p:nvCxnSpPr>
        <p:spPr>
          <a:xfrm>
            <a:off x="759459" y="3978290"/>
            <a:ext cx="7766613" cy="0"/>
          </a:xfrm>
          <a:prstGeom prst="line">
            <a:avLst/>
          </a:prstGeom>
          <a:ln w="38100">
            <a:gradFill flip="none" rotWithShape="1">
              <a:gsLst>
                <a:gs pos="20000">
                  <a:srgbClr val="FF0000"/>
                </a:gs>
                <a:gs pos="77000">
                  <a:srgbClr val="002060"/>
                </a:gs>
              </a:gsLst>
              <a:path path="rect">
                <a:fillToRect l="100000" t="100000"/>
              </a:path>
              <a:tileRect r="-100000" b="-10000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7696B16-1E36-F235-9D6B-7AFC2C969D0F}"/>
              </a:ext>
            </a:extLst>
          </p:cNvPr>
          <p:cNvSpPr/>
          <p:nvPr/>
        </p:nvSpPr>
        <p:spPr>
          <a:xfrm>
            <a:off x="9201769" y="3745454"/>
            <a:ext cx="2600222" cy="107965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YES, if the cluster is split among multiple ML inference tasks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6B9CF98-3F70-C396-158B-1F7FD6EAD60E}"/>
              </a:ext>
            </a:extLst>
          </p:cNvPr>
          <p:cNvSpPr/>
          <p:nvPr/>
        </p:nvSpPr>
        <p:spPr>
          <a:xfrm>
            <a:off x="9201769" y="2296996"/>
            <a:ext cx="2600221" cy="107965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NO, if the entire cluster is working on a single training task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A3449E5-B66B-1799-C79F-2A1B81077233}"/>
              </a:ext>
            </a:extLst>
          </p:cNvPr>
          <p:cNvSpPr/>
          <p:nvPr/>
        </p:nvSpPr>
        <p:spPr>
          <a:xfrm>
            <a:off x="9201771" y="5193912"/>
            <a:ext cx="2600222" cy="124664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C</a:t>
            </a:r>
            <a:r>
              <a:rPr lang="en-US" i="1">
                <a:solidFill>
                  <a:schemeClr val="accent5"/>
                </a:solidFill>
              </a:rPr>
              <a:t>O</a:t>
            </a:r>
            <a:r>
              <a:rPr lang="en-US" i="1">
                <a:solidFill>
                  <a:schemeClr val="accent1"/>
                </a:solidFill>
              </a:rPr>
              <a:t>L</a:t>
            </a:r>
            <a:r>
              <a:rPr lang="en-US" i="1">
                <a:solidFill>
                  <a:srgbClr val="002060"/>
                </a:solidFill>
              </a:rPr>
              <a:t>O</a:t>
            </a:r>
            <a:r>
              <a:rPr lang="en-US" i="1">
                <a:solidFill>
                  <a:srgbClr val="7030A0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 CPUs/GPUs/ network and reserve resources </a:t>
            </a:r>
            <a:r>
              <a:rPr lang="en-US" b="1" i="1" u="sng">
                <a:solidFill>
                  <a:schemeClr val="tx1"/>
                </a:solidFill>
              </a:rPr>
              <a:t>by task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87DDFBF-BA2B-ABC1-9E63-D3D9471CF714}"/>
              </a:ext>
            </a:extLst>
          </p:cNvPr>
          <p:cNvSpPr/>
          <p:nvPr/>
        </p:nvSpPr>
        <p:spPr>
          <a:xfrm>
            <a:off x="918984" y="5907478"/>
            <a:ext cx="4331290" cy="684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Even a network </a:t>
            </a:r>
            <a:r>
              <a:rPr lang="en-US" u="sng">
                <a:solidFill>
                  <a:schemeClr val="tx1"/>
                </a:solidFill>
              </a:rPr>
              <a:t>engineered for ECMP</a:t>
            </a:r>
            <a:r>
              <a:rPr lang="en-US">
                <a:solidFill>
                  <a:schemeClr val="tx1"/>
                </a:solidFill>
              </a:rPr>
              <a:t> can benefit from multipath TE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27CF08F-938C-FFC2-BA43-F0F7DE7ECDDB}"/>
              </a:ext>
            </a:extLst>
          </p:cNvPr>
          <p:cNvSpPr/>
          <p:nvPr/>
        </p:nvSpPr>
        <p:spPr>
          <a:xfrm>
            <a:off x="1634359" y="2096243"/>
            <a:ext cx="914400" cy="914400"/>
          </a:xfrm>
          <a:prstGeom prst="arc">
            <a:avLst>
              <a:gd name="adj1" fmla="val 20566456"/>
              <a:gd name="adj2" fmla="val 5234354"/>
            </a:avLst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57F31428-1D13-DB0A-DEFA-31271F0002F0}"/>
              </a:ext>
            </a:extLst>
          </p:cNvPr>
          <p:cNvSpPr/>
          <p:nvPr/>
        </p:nvSpPr>
        <p:spPr>
          <a:xfrm>
            <a:off x="189701" y="1290765"/>
            <a:ext cx="2220112" cy="661326"/>
          </a:xfrm>
          <a:prstGeom prst="borderCallout1">
            <a:avLst>
              <a:gd name="adj1" fmla="val 57114"/>
              <a:gd name="adj2" fmla="val 101119"/>
              <a:gd name="adj3" fmla="val 147864"/>
              <a:gd name="adj4" fmla="val 104833"/>
            </a:avLst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No longer equally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weighted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multipath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Line Callout 1 30">
            <a:extLst>
              <a:ext uri="{FF2B5EF4-FFF2-40B4-BE49-F238E27FC236}">
                <a16:creationId xmlns:a16="http://schemas.microsoft.com/office/drawing/2014/main" id="{6E73B99F-FA6D-25A8-D428-284C4458F15D}"/>
              </a:ext>
            </a:extLst>
          </p:cNvPr>
          <p:cNvSpPr/>
          <p:nvPr/>
        </p:nvSpPr>
        <p:spPr>
          <a:xfrm>
            <a:off x="3084629" y="1200187"/>
            <a:ext cx="2717947" cy="747090"/>
          </a:xfrm>
          <a:prstGeom prst="borderCallout1">
            <a:avLst>
              <a:gd name="adj1" fmla="val 54381"/>
              <a:gd name="adj2" fmla="val -3231"/>
              <a:gd name="adj3" fmla="val 165661"/>
              <a:gd name="adj4" fmla="val -10437"/>
            </a:avLst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“Blue” bandwidth &amp; weights depend on “Blue” workload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0987B7E-4BEE-081E-3973-7450438430C3}"/>
              </a:ext>
            </a:extLst>
          </p:cNvPr>
          <p:cNvSpPr/>
          <p:nvPr/>
        </p:nvSpPr>
        <p:spPr>
          <a:xfrm>
            <a:off x="6085871" y="103937"/>
            <a:ext cx="3099534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Non-multipath TE is a total non-starter in ML clusters!</a:t>
            </a:r>
          </a:p>
        </p:txBody>
      </p:sp>
    </p:spTree>
    <p:extLst>
      <p:ext uri="{BB962C8B-B14F-4D97-AF65-F5344CB8AC3E}">
        <p14:creationId xmlns:p14="http://schemas.microsoft.com/office/powerpoint/2010/main" val="2470976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9" grpId="0" animBg="1"/>
      <p:bldP spid="14" grpId="0" animBg="1"/>
      <p:bldP spid="25" grpId="0" animBg="1"/>
      <p:bldP spid="31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85836-820F-0026-9AEE-104FBD87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MPTE is Topology-Independent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C5B4C-E546-2677-E5E3-407AFD777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Fat trees (Clos architecture) have been the dominant topology for DC networks for several decades</a:t>
            </a:r>
          </a:p>
          <a:p>
            <a:r>
              <a:rPr lang="en-US" dirty="0"/>
              <a:t>However, they are very </a:t>
            </a:r>
            <a:r>
              <a:rPr lang="en-US" i="1" dirty="0"/>
              <a:t>fat</a:t>
            </a:r>
            <a:r>
              <a:rPr lang="en-US" dirty="0"/>
              <a:t> (need lots of switches, links, optics, fiber, power, cooling, …)</a:t>
            </a:r>
          </a:p>
          <a:p>
            <a:r>
              <a:rPr lang="en-US" dirty="0"/>
              <a:t>New topologies have recently been proposed:</a:t>
            </a:r>
          </a:p>
          <a:p>
            <a:pPr lvl="1"/>
            <a:r>
              <a:rPr lang="en-US" dirty="0"/>
              <a:t>Rail-only topology (MIT, </a:t>
            </a:r>
            <a:r>
              <a:rPr lang="en-US" dirty="0">
                <a:hlinkClick r:id="rId2"/>
              </a:rPr>
              <a:t>https://people.csail.mit.edu/ghobadi/papers/rail_only_hoti_2024.pdf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Resilient Network Graphs (AWS, </a:t>
            </a:r>
            <a:r>
              <a:rPr lang="en-US" dirty="0">
                <a:hlinkClick r:id="rId3"/>
              </a:rPr>
              <a:t>https://arxiv.org/pdf/2604.15261</a:t>
            </a:r>
            <a:r>
              <a:rPr lang="en-US" dirty="0"/>
              <a:t>)</a:t>
            </a:r>
          </a:p>
          <a:p>
            <a:r>
              <a:rPr lang="en-US" dirty="0"/>
              <a:t>MPTE works efficiently in both the Rail-only and RNG topologies, as well as the original Clos topology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0A4A9-A103-FD1A-90F2-92909609792F}"/>
              </a:ext>
            </a:extLst>
          </p:cNvPr>
          <p:cNvSpPr txBox="1"/>
          <p:nvPr/>
        </p:nvSpPr>
        <p:spPr>
          <a:xfrm>
            <a:off x="1169631" y="5160804"/>
            <a:ext cx="9234900" cy="49244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Fresh off the press:</a:t>
            </a:r>
          </a:p>
          <a:p>
            <a:r>
              <a:rPr lang="en-US" sz="1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https://</a:t>
            </a:r>
            <a:r>
              <a:rPr lang="en-US" sz="16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tedigest.com</a:t>
            </a:r>
            <a:r>
              <a:rPr lang="en-US" sz="1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/2026/06/24/the-growing-need-for-traffic-engineering-in-datacenter-fabrics/</a:t>
            </a:r>
          </a:p>
        </p:txBody>
      </p:sp>
    </p:spTree>
    <p:extLst>
      <p:ext uri="{BB962C8B-B14F-4D97-AF65-F5344CB8AC3E}">
        <p14:creationId xmlns:p14="http://schemas.microsoft.com/office/powerpoint/2010/main" val="271321101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17902F-029C-6954-DC38-A8BAE0D9F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5763" y="1619249"/>
            <a:ext cx="6771502" cy="3486151"/>
          </a:xfrm>
        </p:spPr>
        <p:txBody>
          <a:bodyPr/>
          <a:lstStyle/>
          <a:p>
            <a:pPr algn="r"/>
            <a:r>
              <a:rPr lang="en-US" dirty="0"/>
              <a:t>MPTE CLI commands</a:t>
            </a:r>
          </a:p>
          <a:p>
            <a:pPr algn="r"/>
            <a:r>
              <a:rPr lang="en-US" dirty="0"/>
              <a:t>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97694181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8B63-176F-5E28-85F3-45EE1C55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84" y="315085"/>
            <a:ext cx="11177569" cy="614680"/>
          </a:xfrm>
        </p:spPr>
        <p:txBody>
          <a:bodyPr>
            <a:normAutofit/>
          </a:bodyPr>
          <a:lstStyle/>
          <a:p>
            <a:r>
              <a:rPr lang="en-US" dirty="0"/>
              <a:t>MPTE Tunnel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7E2E2-2AF7-43F4-6F02-6F73027F7DFB}"/>
              </a:ext>
            </a:extLst>
          </p:cNvPr>
          <p:cNvSpPr txBox="1"/>
          <p:nvPr/>
        </p:nvSpPr>
        <p:spPr>
          <a:xfrm>
            <a:off x="497684" y="1289005"/>
            <a:ext cx="6780446" cy="3693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root@R1_re# set protocols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mpte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tunnel 1to9 ?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Possible completions: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&gt; admin-group          Administrative group policy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&gt; admin-group-extended  Extended administrative group policy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compute-engine       Compute engine address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compute-only         Compute DAG only, do not signal tunnel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description          Text description of tunnel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disable              Disable tunnel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+ egress               Tunnel egress address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&gt; </a:t>
            </a:r>
            <a:r>
              <a:rPr lang="en-US" sz="1200" b="1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hop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      Hop constraints configuration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&gt; ingress              Tunnel ingress configuration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max-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jcts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 Maximum number of junctions (1..255)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max-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nhops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Maximum number of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nexthops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per junction (1..255)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min-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nhops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Minimum number of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nexthops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per junction (1..255)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&gt; </a:t>
            </a:r>
            <a:r>
              <a:rPr lang="en-US" sz="1200" b="1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optimize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 Optimization configuration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originator           Tunnel originator address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priority             Preemption priorities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signaling-source     Signaling source address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signaling-type       Signaling protocol type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type                 Tunnel 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7B004-16B5-3D5A-5312-5F82F1527612}"/>
              </a:ext>
            </a:extLst>
          </p:cNvPr>
          <p:cNvSpPr txBox="1"/>
          <p:nvPr/>
        </p:nvSpPr>
        <p:spPr>
          <a:xfrm>
            <a:off x="5034084" y="4795344"/>
            <a:ext cx="6928022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root@R1_re# set protocols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mpte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tunnel 1to9 optimize ?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Possible completions: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delay                Delay metric optimization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igp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      IGP metric optimization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metric-margin        Metric margin for path selection (0..4294967295)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te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                 Traffic engineering metric optimization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51CFC350-84C2-1E30-55AB-626C9AECED61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5124892" y="3944679"/>
            <a:ext cx="3373203" cy="850665"/>
          </a:xfrm>
          <a:prstGeom prst="bentConnector2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7AA599-52A3-AA3E-E270-668396C29A6B}"/>
              </a:ext>
            </a:extLst>
          </p:cNvPr>
          <p:cNvSpPr txBox="1"/>
          <p:nvPr/>
        </p:nvSpPr>
        <p:spPr>
          <a:xfrm>
            <a:off x="6181059" y="2458556"/>
            <a:ext cx="578104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root@R1_re# set protocols </a:t>
            </a:r>
            <a:r>
              <a:rPr lang="en-US" sz="1200" dirty="0" err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mpte</a:t>
            </a:r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tunnel 1to9 hop ?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Possible completions:</a:t>
            </a:r>
          </a:p>
          <a:p>
            <a:r>
              <a:rPr lang="en-US" sz="1200" dirty="0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  minimum-bandwidth    Minimum bandwidth per hop (bps)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CB32659-9115-340A-7406-56F69FEF7A1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433236" y="2735555"/>
            <a:ext cx="747823" cy="288108"/>
          </a:xfrm>
          <a:prstGeom prst="bentConnector3">
            <a:avLst>
              <a:gd name="adj1" fmla="val 50000"/>
            </a:avLst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Brace 4">
            <a:extLst>
              <a:ext uri="{FF2B5EF4-FFF2-40B4-BE49-F238E27FC236}">
                <a16:creationId xmlns:a16="http://schemas.microsoft.com/office/drawing/2014/main" id="{FCC5DF3A-89F4-A1DB-5495-FC8677963DDF}"/>
              </a:ext>
            </a:extLst>
          </p:cNvPr>
          <p:cNvSpPr/>
          <p:nvPr/>
        </p:nvSpPr>
        <p:spPr>
          <a:xfrm>
            <a:off x="7189046" y="3349255"/>
            <a:ext cx="329609" cy="435935"/>
          </a:xfrm>
          <a:prstGeom prst="rightBrace">
            <a:avLst>
              <a:gd name="adj1" fmla="val 8333"/>
              <a:gd name="adj2" fmla="val 4756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3A21C-0C90-C661-9800-F8C3ED94F824}"/>
              </a:ext>
            </a:extLst>
          </p:cNvPr>
          <p:cNvSpPr/>
          <p:nvPr/>
        </p:nvSpPr>
        <p:spPr>
          <a:xfrm>
            <a:off x="608403" y="3325073"/>
            <a:ext cx="6494145" cy="549256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634A6-6C92-098B-0994-6368FC4E7071}"/>
              </a:ext>
            </a:extLst>
          </p:cNvPr>
          <p:cNvSpPr txBox="1"/>
          <p:nvPr/>
        </p:nvSpPr>
        <p:spPr>
          <a:xfrm>
            <a:off x="7605153" y="3474219"/>
            <a:ext cx="3057532" cy="18466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i="1">
                <a:latin typeface="Courier New" panose="02070309020205020404" pitchFamily="49" charset="0"/>
                <a:ea typeface="Lato Black" panose="020F0502020204030203" pitchFamily="34" charset="0"/>
                <a:cs typeface="Courier New" panose="02070309020205020404" pitchFamily="49" charset="0"/>
              </a:rPr>
              <a:t>Control the span of the DAG</a:t>
            </a:r>
          </a:p>
        </p:txBody>
      </p:sp>
    </p:spTree>
    <p:extLst>
      <p:ext uri="{BB962C8B-B14F-4D97-AF65-F5344CB8AC3E}">
        <p14:creationId xmlns:p14="http://schemas.microsoft.com/office/powerpoint/2010/main" val="26792553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DAE50F-5B94-18AF-116F-14295164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mpte</a:t>
            </a:r>
            <a:r>
              <a:rPr lang="en-US" dirty="0"/>
              <a:t> tunnel terse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DC91C-7AEB-6407-4DE3-E3A70D1D082A}"/>
              </a:ext>
            </a:extLst>
          </p:cNvPr>
          <p:cNvSpPr txBox="1"/>
          <p:nvPr/>
        </p:nvSpPr>
        <p:spPr>
          <a:xfrm>
            <a:off x="375010" y="1030958"/>
            <a:ext cx="10387478" cy="568361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Total: 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Up 1, Degraded 0, Down 0                       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2834FD9-CCD5-A624-ACCD-AEE1DFA40564}"/>
              </a:ext>
            </a:extLst>
          </p:cNvPr>
          <p:cNvSpPr txBox="1">
            <a:spLocks/>
          </p:cNvSpPr>
          <p:nvPr/>
        </p:nvSpPr>
        <p:spPr>
          <a:xfrm>
            <a:off x="285743" y="1899244"/>
            <a:ext cx="1143000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baseline="0">
                <a:solidFill>
                  <a:schemeClr val="tx1"/>
                </a:solidFill>
                <a:latin typeface="MetricHPE Black" panose="020B0A03030202060203" pitchFamily="34" charset="0"/>
                <a:ea typeface="+mj-ea"/>
                <a:cs typeface="+mj-cs"/>
              </a:defRPr>
            </a:lvl1pPr>
          </a:lstStyle>
          <a:p>
            <a:r>
              <a:rPr lang="en-US" cap="none" dirty="0">
                <a:latin typeface="+mn-lt"/>
              </a:rPr>
              <a:t>show </a:t>
            </a:r>
            <a:r>
              <a:rPr lang="en-US" cap="none" dirty="0" err="1">
                <a:latin typeface="+mn-lt"/>
              </a:rPr>
              <a:t>mpte</a:t>
            </a:r>
            <a:r>
              <a:rPr lang="en-US" cap="none" dirty="0">
                <a:latin typeface="+mn-lt"/>
              </a:rPr>
              <a:t> tunnel brief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7A396-B79F-585F-913D-50BD6D9AE815}"/>
              </a:ext>
            </a:extLst>
          </p:cNvPr>
          <p:cNvSpPr txBox="1"/>
          <p:nvPr/>
        </p:nvSpPr>
        <p:spPr>
          <a:xfrm>
            <a:off x="375010" y="2421168"/>
            <a:ext cx="10387478" cy="100335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Originator      ID         State    JCTs  Type      </a:t>
            </a:r>
            <a:r>
              <a:rPr lang="en-US" sz="1200" err="1">
                <a:latin typeface="Courier New" panose="02070309020205020404" pitchFamily="49" charset="0"/>
                <a:cs typeface="Courier New" panose="02070309020205020404" pitchFamily="49" charset="0"/>
              </a:rPr>
              <a:t>SigType</a:t>
            </a: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err="1">
                <a:latin typeface="Courier New" panose="02070309020205020404" pitchFamily="49" charset="0"/>
                <a:cs typeface="Courier New" panose="02070309020205020404" pitchFamily="49" charset="0"/>
              </a:rPr>
              <a:t>TunnelName</a:t>
            </a: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1.1.1.1          1         Up 100%     8  MPLS-Sig     RSVP  SFO_IAD_Gold_001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Total: 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Up 1, Degraded 0, Down 0</a:t>
            </a:r>
          </a:p>
        </p:txBody>
      </p:sp>
    </p:spTree>
    <p:extLst>
      <p:ext uri="{BB962C8B-B14F-4D97-AF65-F5344CB8AC3E}">
        <p14:creationId xmlns:p14="http://schemas.microsoft.com/office/powerpoint/2010/main" val="191101034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5F55E-DEDD-2085-43CC-243C48EF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24EC7-9CCF-71EB-CC09-110275E4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mpte</a:t>
            </a:r>
            <a:r>
              <a:rPr lang="en-US" dirty="0"/>
              <a:t> tunnel detail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DBF93-EF84-470C-7417-8174F593E3D5}"/>
              </a:ext>
            </a:extLst>
          </p:cNvPr>
          <p:cNvSpPr txBox="1"/>
          <p:nvPr/>
        </p:nvSpPr>
        <p:spPr>
          <a:xfrm>
            <a:off x="329290" y="985093"/>
            <a:ext cx="3850828" cy="526169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SFO_IAD_Gold_001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Originator: 1.1.1.1, ID: 1 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Up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Availability: 100%, 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Type: MPLS-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SigLabels</a:t>
            </a:r>
            <a:endParaRPr lang="en-US" sz="1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ComputeEngine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1.1.1.1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SignalingSource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1.1.1.1,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SignalingType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RSVP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Ingresses (1):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1.1.1.1, BW 18G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Egresses (1):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4.4.4.4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OptimizationObjective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TE, Slack: Infinite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err="1">
                <a:latin typeface="Courier New" panose="02070309020205020404" pitchFamily="49" charset="0"/>
                <a:cs typeface="Courier New" panose="02070309020205020404" pitchFamily="49" charset="0"/>
              </a:rPr>
              <a:t>DAGVersion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Affinities: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IncludeAny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Gold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Priorities: 7 0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Junctions (4):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1.1.1.1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18G, MTU 9500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NHOPs (4):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NHOP 10.1.12.2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3G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NHOP 10.1.12.4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3G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NHOP 10.1.13.2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0x301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2,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6G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…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8CB38-1A50-2DFE-9697-5626C196DB0A}"/>
              </a:ext>
            </a:extLst>
          </p:cNvPr>
          <p:cNvSpPr txBox="1"/>
          <p:nvPr/>
        </p:nvSpPr>
        <p:spPr>
          <a:xfrm>
            <a:off x="4244060" y="985093"/>
            <a:ext cx="3850828" cy="526169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…            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10.1.14.2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4001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2,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6G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2.2.2.2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6G, MTU 9500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PHOPs (2)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10.1.12.1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2001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10.1.12.3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2002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NHOPs (3)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10.1.24.2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4002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1G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10.1.24.4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4003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1G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10.1.23.2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0x302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3002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4,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4G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3.3.3.3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10G, MTU 9500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PHOPs (2)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 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10.1.13.1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10.1.23.1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3002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F0396-DDDC-F160-3B98-6A650059892F}"/>
              </a:ext>
            </a:extLst>
          </p:cNvPr>
          <p:cNvSpPr txBox="1"/>
          <p:nvPr/>
        </p:nvSpPr>
        <p:spPr>
          <a:xfrm>
            <a:off x="8158830" y="985093"/>
            <a:ext cx="3850828" cy="298415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…          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NHOPs (1)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NHOP 10.1.34.1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10G  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4.4.4.4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18G, MTU –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PHOPs (4)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10.1.14.1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10.1.24.1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10.1.24.3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0x205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10.1.34.1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0x303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4004</a:t>
            </a:r>
          </a:p>
        </p:txBody>
      </p:sp>
    </p:spTree>
    <p:extLst>
      <p:ext uri="{BB962C8B-B14F-4D97-AF65-F5344CB8AC3E}">
        <p14:creationId xmlns:p14="http://schemas.microsoft.com/office/powerpoint/2010/main" val="37501350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191C81-1727-FEAB-446C-F657FCAC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mpte</a:t>
            </a:r>
            <a:r>
              <a:rPr lang="en-US" dirty="0"/>
              <a:t> tunnel extensive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8B4B-A483-A0CD-5577-F2D28B7EAFFA}"/>
              </a:ext>
            </a:extLst>
          </p:cNvPr>
          <p:cNvSpPr txBox="1"/>
          <p:nvPr/>
        </p:nvSpPr>
        <p:spPr>
          <a:xfrm>
            <a:off x="329290" y="985093"/>
            <a:ext cx="3850828" cy="526169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SFO_IAD_Gold_001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Originator: 1.1.1.1, ID: 1 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Up, Availability: 100%, 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Type: MPLS-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SigLabels</a:t>
            </a:r>
            <a:endParaRPr lang="en-US" sz="1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ComputeEngine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1.1.1.1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SignalingSource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1.1.1.1,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SignalingType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RSVP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Ingresses (1):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1.1.1.1, BW 18G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Egresses (1):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4.4.4.4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OptimizationObjective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TE, Slack: Infinite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err="1">
                <a:latin typeface="Courier New" panose="02070309020205020404" pitchFamily="49" charset="0"/>
                <a:cs typeface="Courier New" panose="02070309020205020404" pitchFamily="49" charset="0"/>
              </a:rPr>
              <a:t>DAGVersion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Affinities: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IncludeAny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Gold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Priorities: 7 0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Junctions (4):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1.1.1.1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18G, MTU 9500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NHOPs (4):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NHOP 10.1.12.2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3G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NHOP 10.1.12.4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3G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NHOP 10.1.13.2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0x301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2,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6G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…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390B4-C6D8-0B31-149B-9EBAFB687F92}"/>
              </a:ext>
            </a:extLst>
          </p:cNvPr>
          <p:cNvSpPr txBox="1"/>
          <p:nvPr/>
        </p:nvSpPr>
        <p:spPr>
          <a:xfrm>
            <a:off x="4244060" y="985093"/>
            <a:ext cx="3850828" cy="526169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…          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10.1.14.2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4001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2,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6G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2.2.2.2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6G, MTU 9500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PHOPs (2)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10.1.12.1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10.1.12.3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0x102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Version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2002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NHOPs (3)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10.1.24.2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4002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10.1.24.4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4003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NHOP 10.1.23.2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0x302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3002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4,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4G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3.3.3.3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10G, MTU 9500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PHOPs (2)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 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10.1.13.1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PHOP 10.1.23.1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3002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12CD2-9D32-9F64-4C03-88120F71637E}"/>
              </a:ext>
            </a:extLst>
          </p:cNvPr>
          <p:cNvSpPr txBox="1"/>
          <p:nvPr/>
        </p:nvSpPr>
        <p:spPr>
          <a:xfrm>
            <a:off x="8158830" y="985093"/>
            <a:ext cx="3850828" cy="458971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</a:ln>
        </p:spPr>
        <p:txBody>
          <a:bodyPr wrap="square" lIns="91440" tIns="91440" rIns="91440" bIns="91440" rtlCol="0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…          </a:t>
            </a:r>
          </a:p>
          <a:p>
            <a:pPr algn="l"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NHOPs (1)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NHOP 10.1.34.1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0x404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OutLabel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LoadShare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ResBW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10G   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JCT 4.4.4.4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ReqBW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18G, MTU –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000" b="1">
                <a:latin typeface="Courier New" panose="02070309020205020404" pitchFamily="49" charset="0"/>
                <a:cs typeface="Courier New" panose="02070309020205020404" pitchFamily="49" charset="0"/>
              </a:rPr>
              <a:t>PHOPs (4)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10.1.14.1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0x104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4001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10.1.24.1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4002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10.1.24.3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0x205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PHOP 10.1.34.1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0x303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HopVersion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 1, Up, </a:t>
            </a:r>
            <a:r>
              <a:rPr lang="en-US" sz="1000" err="1">
                <a:latin typeface="Courier New" panose="02070309020205020404" pitchFamily="49" charset="0"/>
                <a:cs typeface="Courier New" panose="02070309020205020404" pitchFamily="49" charset="0"/>
              </a:rPr>
              <a:t>InLabel</a:t>
            </a: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: 4004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7 Feb  5 01:19:51.998 Up 100%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6 Feb  5 01:19:51.975 1.1.1.1: Local Junction Up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5 Feb  5 01:19:51.956 2.2.2.2: Junction Up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4 Feb  5 01:19:51.945 3.3.3.3: Junction Up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3 Feb  5 01:19:51.875 4.4.4.4: Junction Up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2 Feb  5 01:19:50.945 CSPF: Computation Result Accepted – 4 junctions, 8 TE links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00">
                <a:latin typeface="Courier New" panose="02070309020205020404" pitchFamily="49" charset="0"/>
                <a:cs typeface="Courier New" panose="02070309020205020404" pitchFamily="49" charset="0"/>
              </a:rPr>
              <a:t>1 Feb  5 01:19:50.845 Originate DAG Version 1</a:t>
            </a:r>
          </a:p>
        </p:txBody>
      </p:sp>
    </p:spTree>
    <p:extLst>
      <p:ext uri="{BB962C8B-B14F-4D97-AF65-F5344CB8AC3E}">
        <p14:creationId xmlns:p14="http://schemas.microsoft.com/office/powerpoint/2010/main" val="1096032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3A302-1172-E0AD-AC03-23540C7FE9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527" y="1449978"/>
            <a:ext cx="6827009" cy="4798422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800" dirty="0"/>
              <a:t>Multipath Traffic Engineering (MPTE)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Adding Multipath to TE 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Adding TE to Multipath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MPTE CLI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MPTE RSVP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Takeaways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414152335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DB99E-B2F7-946E-47EE-B2CAF0A4D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C0F4B-946B-BA42-C080-2C3A8315D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MPTE RSVP</a:t>
            </a:r>
          </a:p>
        </p:txBody>
      </p:sp>
    </p:spTree>
    <p:extLst>
      <p:ext uri="{BB962C8B-B14F-4D97-AF65-F5344CB8AC3E}">
        <p14:creationId xmlns:p14="http://schemas.microsoft.com/office/powerpoint/2010/main" val="62970192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1922-6830-7161-2419-722A8EE6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60972"/>
            <a:ext cx="11071242" cy="571352"/>
          </a:xfrm>
        </p:spPr>
        <p:txBody>
          <a:bodyPr/>
          <a:lstStyle/>
          <a:p>
            <a:r>
              <a:rPr lang="en-US" dirty="0"/>
              <a:t>Why use RSVP to provision MPTE state?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DAAD-1034-EF53-B007-174CF86DEC05}"/>
              </a:ext>
            </a:extLst>
          </p:cNvPr>
          <p:cNvSpPr txBox="1">
            <a:spLocks/>
          </p:cNvSpPr>
          <p:nvPr/>
        </p:nvSpPr>
        <p:spPr>
          <a:xfrm>
            <a:off x="604011" y="786576"/>
            <a:ext cx="10350128" cy="8929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dirty="0"/>
              <a:t>      It is THE Resource Reservation Protocol (duh!)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/>
              <a:t>MPTE Tunnel is a bandwidth engineering construct which requires resources to be reserved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 dirty="0"/>
          </a:p>
        </p:txBody>
      </p:sp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D6296BC9-5FE7-6269-6FE7-38C2F77373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4011" y="805949"/>
            <a:ext cx="374337" cy="3800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62DFA-D5DA-80E9-7DA2-DEB73603FEB6}"/>
              </a:ext>
            </a:extLst>
          </p:cNvPr>
          <p:cNvSpPr txBox="1">
            <a:spLocks/>
          </p:cNvSpPr>
          <p:nvPr/>
        </p:nvSpPr>
        <p:spPr>
          <a:xfrm>
            <a:off x="604011" y="3269793"/>
            <a:ext cx="10350128" cy="5713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/>
              <a:t> Facilitates ordered admission control and priority-based preemption</a:t>
            </a: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A9E81C-BD95-DA07-BE5A-367569CB8662}"/>
              </a:ext>
            </a:extLst>
          </p:cNvPr>
          <p:cNvSpPr txBox="1">
            <a:spLocks/>
          </p:cNvSpPr>
          <p:nvPr/>
        </p:nvSpPr>
        <p:spPr>
          <a:xfrm>
            <a:off x="604011" y="3917969"/>
            <a:ext cx="10350128" cy="5713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 Facilitates automatic update of link state resource reservation</a:t>
            </a:r>
            <a:endParaRPr lang="en-US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6F502-E260-09BE-77B8-D87CC056758A}"/>
              </a:ext>
            </a:extLst>
          </p:cNvPr>
          <p:cNvSpPr txBox="1">
            <a:spLocks/>
          </p:cNvSpPr>
          <p:nvPr/>
        </p:nvSpPr>
        <p:spPr>
          <a:xfrm>
            <a:off x="604011" y="4566145"/>
            <a:ext cx="10350128" cy="9912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 Facilitates ordered programming of labeled routes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/>
              <a:t> Facilitates ordered addition/deletion/modification of route next-hops</a:t>
            </a:r>
            <a:endParaRPr lang="en-US"/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800"/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B485ED-0A8B-F1C6-61AE-47D461BF2151}"/>
              </a:ext>
            </a:extLst>
          </p:cNvPr>
          <p:cNvSpPr txBox="1">
            <a:spLocks/>
          </p:cNvSpPr>
          <p:nvPr/>
        </p:nvSpPr>
        <p:spPr>
          <a:xfrm>
            <a:off x="604011" y="5639840"/>
            <a:ext cx="10350128" cy="991219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/>
              <a:t>Provides an option to incrementally deploy MPTE tunnels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/>
              <a:t>Interoperate with traditional RSVP signaling procedures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A3AAAB-ABE8-257D-9842-8BE6A65720B5}"/>
              </a:ext>
            </a:extLst>
          </p:cNvPr>
          <p:cNvSpPr txBox="1">
            <a:spLocks/>
          </p:cNvSpPr>
          <p:nvPr/>
        </p:nvSpPr>
        <p:spPr>
          <a:xfrm>
            <a:off x="604011" y="2404507"/>
            <a:ext cx="10350128" cy="7884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 Facilitates seamless use of signaled MPLS label switching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/>
              <a:t>No special “label management” policies required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CEE190-003A-F390-A7E7-BB548FC0A42C}"/>
              </a:ext>
            </a:extLst>
          </p:cNvPr>
          <p:cNvSpPr txBox="1">
            <a:spLocks/>
          </p:cNvSpPr>
          <p:nvPr/>
        </p:nvSpPr>
        <p:spPr>
          <a:xfrm>
            <a:off x="604011" y="1756331"/>
            <a:ext cx="10350128" cy="5713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/>
              <a:t> Facilitates distributed provisioning of MPTE tunnels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8932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E1178-28D7-7BBB-63C8-911ED178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60972"/>
            <a:ext cx="11071242" cy="545518"/>
          </a:xfrm>
        </p:spPr>
        <p:txBody>
          <a:bodyPr/>
          <a:lstStyle/>
          <a:p>
            <a:r>
              <a:rPr lang="en-US"/>
              <a:t>Optimized Signaling Procedures – Design Guidelines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68F69E-D71A-3AF0-5F3F-4FDBA3E85DC5}"/>
              </a:ext>
            </a:extLst>
          </p:cNvPr>
          <p:cNvSpPr txBox="1">
            <a:spLocks/>
          </p:cNvSpPr>
          <p:nvPr/>
        </p:nvSpPr>
        <p:spPr>
          <a:xfrm>
            <a:off x="604011" y="768219"/>
            <a:ext cx="10704690" cy="9585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Minimize “Refresh” message processing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/>
              <a:t> Refresh-interval independent RSVP [RFC8370] procedures are always 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AC9E20-8A95-CE9E-4C7E-8EF4D4628230}"/>
              </a:ext>
            </a:extLst>
          </p:cNvPr>
          <p:cNvSpPr txBox="1">
            <a:spLocks/>
          </p:cNvSpPr>
          <p:nvPr/>
        </p:nvSpPr>
        <p:spPr>
          <a:xfrm>
            <a:off x="604011" y="1816358"/>
            <a:ext cx="10704690" cy="9585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Avoid unnecessary signaling adjacency failures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/>
              <a:t>Relaxed hello-interval by default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D6777F-AEEB-F1C9-414F-3207E1A67CD0}"/>
              </a:ext>
            </a:extLst>
          </p:cNvPr>
          <p:cNvSpPr txBox="1">
            <a:spLocks/>
          </p:cNvSpPr>
          <p:nvPr/>
        </p:nvSpPr>
        <p:spPr>
          <a:xfrm>
            <a:off x="604010" y="2864497"/>
            <a:ext cx="10704691" cy="13348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Minimize the number of signaling notifications triggered when a link fails/degrades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/>
              <a:t>Resource Notifications are always ON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/>
              <a:t>No per-state notifications sent when a topological-element goes down or gets degraded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/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/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521837-78F1-73B9-D389-692098CE160A}"/>
              </a:ext>
            </a:extLst>
          </p:cNvPr>
          <p:cNvSpPr txBox="1">
            <a:spLocks/>
          </p:cNvSpPr>
          <p:nvPr/>
        </p:nvSpPr>
        <p:spPr>
          <a:xfrm>
            <a:off x="604010" y="4288971"/>
            <a:ext cx="10704691" cy="20558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/>
              <a:t>Minimize “Trigger” message processing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/>
              <a:t>Signaling-Source sends PATH message (JUNCTION state setup/update) directly to the junction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/>
              <a:t>No hop-by-hop PATH signaling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/>
              <a:t>Avoid unnecessary junction state updates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/>
              <a:t>Sub-Graph only updates MUST be accommodated</a:t>
            </a:r>
          </a:p>
          <a:p>
            <a:pPr marL="741362" lvl="2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400"/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/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/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01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0AD56-9AEC-656C-ABEA-596243BB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16A4-D29D-CDC4-D8B5-C870164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RSVP Signaling Messages for Junction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AEF99-3B5B-3C3C-86FB-E0197B10C055}"/>
              </a:ext>
            </a:extLst>
          </p:cNvPr>
          <p:cNvSpPr txBox="1"/>
          <p:nvPr/>
        </p:nvSpPr>
        <p:spPr>
          <a:xfrm>
            <a:off x="604010" y="1184210"/>
            <a:ext cx="5349114" cy="307776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en-US" sz="2200" dirty="0"/>
              <a:t>(Signaling) Source to Junction (S2J) Messages</a:t>
            </a:r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 err="1"/>
              <a:t>JunctionCreate</a:t>
            </a:r>
            <a:r>
              <a:rPr lang="en-US" sz="2000" dirty="0"/>
              <a:t> </a:t>
            </a:r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/>
              <a:t>RSVP MPTE Path</a:t>
            </a:r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 err="1"/>
              <a:t>JunctionUpdate</a:t>
            </a:r>
            <a:endParaRPr lang="en-US" sz="2000" dirty="0"/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/>
              <a:t>RSVP MPTE Path</a:t>
            </a:r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 err="1"/>
              <a:t>JunctionDelete</a:t>
            </a:r>
            <a:r>
              <a:rPr lang="en-US" sz="2000" dirty="0"/>
              <a:t> </a:t>
            </a:r>
          </a:p>
          <a:p>
            <a:pPr marL="1200139" lvl="2" indent="-285750">
              <a:buFont typeface="Wingdings" pitchFamily="2" charset="2"/>
              <a:buChar char="§"/>
            </a:pPr>
            <a:r>
              <a:rPr lang="en-US" dirty="0"/>
              <a:t>RSVP MPTE </a:t>
            </a:r>
            <a:r>
              <a:rPr lang="en-US" dirty="0" err="1"/>
              <a:t>PathTear</a:t>
            </a:r>
            <a:r>
              <a:rPr lang="en-US" dirty="0"/>
              <a:t> (with or without CONDITIONS object)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B7F37-B83A-4369-EBF8-DCB9D9FFCF83}"/>
              </a:ext>
            </a:extLst>
          </p:cNvPr>
          <p:cNvSpPr txBox="1"/>
          <p:nvPr/>
        </p:nvSpPr>
        <p:spPr>
          <a:xfrm>
            <a:off x="6238878" y="1184210"/>
            <a:ext cx="5276850" cy="3693319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en-US" sz="2200" dirty="0"/>
              <a:t>Junction to Junction (J2J) Messages</a:t>
            </a:r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/>
              <a:t>Upstream (J2JU) Messages</a:t>
            </a:r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 err="1"/>
              <a:t>JunctionNextHopReservation</a:t>
            </a:r>
            <a:endParaRPr lang="en-US" dirty="0"/>
          </a:p>
          <a:p>
            <a:pPr marL="1657316" lvl="3" indent="-285750">
              <a:buFont typeface="Wingdings" pitchFamily="2" charset="2"/>
              <a:buChar char="§"/>
            </a:pPr>
            <a:r>
              <a:rPr lang="en-US" sz="1600" dirty="0"/>
              <a:t>RSVP MPTE </a:t>
            </a:r>
            <a:r>
              <a:rPr lang="en-US" sz="1600" dirty="0" err="1"/>
              <a:t>Resv</a:t>
            </a:r>
            <a:endParaRPr lang="en-US" sz="1600" dirty="0"/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 err="1"/>
              <a:t>JunctionDown</a:t>
            </a:r>
            <a:endParaRPr lang="en-US" dirty="0"/>
          </a:p>
          <a:p>
            <a:pPr marL="1657316" lvl="3" indent="-285750">
              <a:buFont typeface="Wingdings" pitchFamily="2" charset="2"/>
              <a:buChar char="§"/>
            </a:pPr>
            <a:r>
              <a:rPr lang="en-US" sz="1600" dirty="0"/>
              <a:t>RSVP MPTE Notify</a:t>
            </a:r>
          </a:p>
          <a:p>
            <a:pPr marL="1657316" lvl="3" indent="-285750">
              <a:buFont typeface="Wingdings" pitchFamily="2" charset="2"/>
              <a:buChar char="§"/>
            </a:pPr>
            <a:endParaRPr lang="en-US" sz="2000" dirty="0"/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/>
              <a:t>Downstream (J2JD) Messages</a:t>
            </a:r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 err="1"/>
              <a:t>JunctionDelete</a:t>
            </a:r>
            <a:r>
              <a:rPr lang="en-US" dirty="0"/>
              <a:t> – Conditional</a:t>
            </a:r>
          </a:p>
          <a:p>
            <a:pPr marL="1657316" lvl="3" indent="-285750">
              <a:buFont typeface="Wingdings" pitchFamily="2" charset="2"/>
              <a:buChar char="§"/>
            </a:pPr>
            <a:r>
              <a:rPr lang="en-US" sz="1600" dirty="0"/>
              <a:t>RSVP MPTE </a:t>
            </a:r>
            <a:r>
              <a:rPr lang="en-US" sz="1600" dirty="0" err="1"/>
              <a:t>PathTear</a:t>
            </a:r>
            <a:r>
              <a:rPr lang="en-US" sz="1600" dirty="0"/>
              <a:t> (with CONDITIONS object)</a:t>
            </a:r>
          </a:p>
          <a:p>
            <a:pPr marL="1200116" lvl="2" indent="-285750">
              <a:buFont typeface="Wingdings" pitchFamily="2" charset="2"/>
              <a:buChar char="§"/>
            </a:pPr>
            <a:r>
              <a:rPr lang="en-US" dirty="0" err="1"/>
              <a:t>JunctionNotReady</a:t>
            </a:r>
            <a:endParaRPr lang="en-US" dirty="0"/>
          </a:p>
          <a:p>
            <a:pPr marL="1657316" lvl="3" indent="-285750">
              <a:buFont typeface="Wingdings" pitchFamily="2" charset="2"/>
              <a:buChar char="§"/>
            </a:pPr>
            <a:r>
              <a:rPr lang="en-US" sz="1600" dirty="0"/>
              <a:t>RSVP MPTE </a:t>
            </a:r>
            <a:r>
              <a:rPr lang="en-US" sz="1600" dirty="0" err="1"/>
              <a:t>ResvErr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FFE0-93CF-9B58-B5A2-D79E1939A9A8}"/>
              </a:ext>
            </a:extLst>
          </p:cNvPr>
          <p:cNvSpPr txBox="1"/>
          <p:nvPr/>
        </p:nvSpPr>
        <p:spPr>
          <a:xfrm>
            <a:off x="604010" y="4457919"/>
            <a:ext cx="5349114" cy="1846659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en-US" sz="2200" dirty="0"/>
              <a:t>Junction to Source (J2S) Messages</a:t>
            </a:r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 err="1"/>
              <a:t>JunctionNotify</a:t>
            </a:r>
            <a:endParaRPr lang="en-US" sz="2000" dirty="0"/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/>
              <a:t>RSVP MPTE Notify</a:t>
            </a:r>
          </a:p>
          <a:p>
            <a:pPr marL="742939" lvl="1" indent="-285750">
              <a:buFont typeface="Wingdings" pitchFamily="2" charset="2"/>
              <a:buChar char="§"/>
            </a:pPr>
            <a:r>
              <a:rPr lang="en-US" sz="2000" dirty="0" err="1"/>
              <a:t>ResourceNotify</a:t>
            </a:r>
            <a:endParaRPr lang="en-US" sz="2000" dirty="0"/>
          </a:p>
          <a:p>
            <a:pPr marL="1200127" lvl="2" indent="-285750">
              <a:buFont typeface="Wingdings" pitchFamily="2" charset="2"/>
              <a:buChar char="§"/>
            </a:pPr>
            <a:r>
              <a:rPr lang="en-US" dirty="0"/>
              <a:t>RSVP </a:t>
            </a:r>
            <a:r>
              <a:rPr lang="en-US" dirty="0" err="1"/>
              <a:t>Rsrc</a:t>
            </a:r>
            <a:r>
              <a:rPr lang="en-US" dirty="0"/>
              <a:t> Notify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88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94A7-F304-31C3-EDFF-CF9D6B40F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9EB14-561A-EA2F-EB66-2B65224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17" y="54665"/>
            <a:ext cx="11243440" cy="433070"/>
          </a:xfrm>
        </p:spPr>
        <p:txBody>
          <a:bodyPr>
            <a:normAutofit fontScale="90000"/>
          </a:bodyPr>
          <a:lstStyle/>
          <a:p>
            <a:pPr>
              <a:spcBef>
                <a:spcPts val="400"/>
              </a:spcBef>
            </a:pPr>
            <a:r>
              <a:rPr lang="en-US" sz="3200"/>
              <a:t>Initial Setup Sequence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3BF5BB-130C-277C-3986-186E4501B916}"/>
              </a:ext>
            </a:extLst>
          </p:cNvPr>
          <p:cNvSpPr/>
          <p:nvPr/>
        </p:nvSpPr>
        <p:spPr>
          <a:xfrm>
            <a:off x="5181693" y="125619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44417-2C7E-B3AB-974B-2A53590B2AE1}"/>
              </a:ext>
            </a:extLst>
          </p:cNvPr>
          <p:cNvSpPr txBox="1"/>
          <p:nvPr/>
        </p:nvSpPr>
        <p:spPr>
          <a:xfrm>
            <a:off x="5280109" y="1346737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C322CC-50A3-4618-1F39-61FACC3C67A2}"/>
              </a:ext>
            </a:extLst>
          </p:cNvPr>
          <p:cNvSpPr/>
          <p:nvPr/>
        </p:nvSpPr>
        <p:spPr>
          <a:xfrm>
            <a:off x="6295995" y="600689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00AD7-F3EB-6126-CB12-04BA5BD7EFB2}"/>
              </a:ext>
            </a:extLst>
          </p:cNvPr>
          <p:cNvSpPr txBox="1"/>
          <p:nvPr/>
        </p:nvSpPr>
        <p:spPr>
          <a:xfrm>
            <a:off x="6394411" y="691236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CA0AED-C40F-2424-0676-93BD75AAB8C2}"/>
              </a:ext>
            </a:extLst>
          </p:cNvPr>
          <p:cNvSpPr/>
          <p:nvPr/>
        </p:nvSpPr>
        <p:spPr>
          <a:xfrm>
            <a:off x="6295995" y="1831962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AD8F3-9AA5-ECE9-296D-7FE072839EE3}"/>
              </a:ext>
            </a:extLst>
          </p:cNvPr>
          <p:cNvSpPr txBox="1"/>
          <p:nvPr/>
        </p:nvSpPr>
        <p:spPr>
          <a:xfrm>
            <a:off x="6394411" y="1922509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77775D-AD98-DEFC-905C-1257DB24FB57}"/>
              </a:ext>
            </a:extLst>
          </p:cNvPr>
          <p:cNvSpPr/>
          <p:nvPr/>
        </p:nvSpPr>
        <p:spPr>
          <a:xfrm>
            <a:off x="7434047" y="125619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EA30B4-135C-29E0-EC7C-D07A4F751487}"/>
              </a:ext>
            </a:extLst>
          </p:cNvPr>
          <p:cNvSpPr txBox="1"/>
          <p:nvPr/>
        </p:nvSpPr>
        <p:spPr>
          <a:xfrm>
            <a:off x="7532463" y="1346737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F9BCE5-4893-2419-7E30-B8C198B07AA2}"/>
              </a:ext>
            </a:extLst>
          </p:cNvPr>
          <p:cNvSpPr/>
          <p:nvPr/>
        </p:nvSpPr>
        <p:spPr>
          <a:xfrm>
            <a:off x="8599959" y="1831962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B61067-2CB0-4901-8992-0668169528C6}"/>
              </a:ext>
            </a:extLst>
          </p:cNvPr>
          <p:cNvSpPr txBox="1"/>
          <p:nvPr/>
        </p:nvSpPr>
        <p:spPr>
          <a:xfrm>
            <a:off x="8698375" y="1922509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09D9CC-0646-9BBB-EFA4-3FA6D3454685}"/>
              </a:ext>
            </a:extLst>
          </p:cNvPr>
          <p:cNvSpPr/>
          <p:nvPr/>
        </p:nvSpPr>
        <p:spPr>
          <a:xfrm>
            <a:off x="8599959" y="600689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17171A-7915-B24E-D2E2-5617B6819707}"/>
              </a:ext>
            </a:extLst>
          </p:cNvPr>
          <p:cNvSpPr txBox="1"/>
          <p:nvPr/>
        </p:nvSpPr>
        <p:spPr>
          <a:xfrm>
            <a:off x="8698375" y="691236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50FAA9-DF6C-3A90-3348-33D604376D1E}"/>
              </a:ext>
            </a:extLst>
          </p:cNvPr>
          <p:cNvSpPr/>
          <p:nvPr/>
        </p:nvSpPr>
        <p:spPr>
          <a:xfrm>
            <a:off x="8599959" y="125020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4141CA-E31E-37C7-0617-2EA0D7B556A3}"/>
              </a:ext>
            </a:extLst>
          </p:cNvPr>
          <p:cNvSpPr txBox="1"/>
          <p:nvPr/>
        </p:nvSpPr>
        <p:spPr>
          <a:xfrm>
            <a:off x="8698375" y="1340747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R6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E0407F6-FA56-0765-0251-8681AC2488BA}"/>
              </a:ext>
            </a:extLst>
          </p:cNvPr>
          <p:cNvCxnSpPr>
            <a:cxnSpLocks/>
            <a:stCxn id="3" idx="7"/>
            <a:endCxn id="9" idx="2"/>
          </p:cNvCxnSpPr>
          <p:nvPr/>
        </p:nvCxnSpPr>
        <p:spPr>
          <a:xfrm flipV="1">
            <a:off x="5493889" y="783569"/>
            <a:ext cx="802106" cy="526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966DED-6A56-8CBD-535E-8D0A72115E8D}"/>
              </a:ext>
            </a:extLst>
          </p:cNvPr>
          <p:cNvCxnSpPr>
            <a:cxnSpLocks/>
            <a:stCxn id="3" idx="5"/>
            <a:endCxn id="11" idx="2"/>
          </p:cNvCxnSpPr>
          <p:nvPr/>
        </p:nvCxnSpPr>
        <p:spPr>
          <a:xfrm>
            <a:off x="5493889" y="1568386"/>
            <a:ext cx="802106" cy="44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6E7F2A-3F74-AD46-BDEF-1FC4D7CD1612}"/>
              </a:ext>
            </a:extLst>
          </p:cNvPr>
          <p:cNvCxnSpPr>
            <a:cxnSpLocks/>
            <a:stCxn id="9" idx="6"/>
            <a:endCxn id="17" idx="1"/>
          </p:cNvCxnSpPr>
          <p:nvPr/>
        </p:nvCxnSpPr>
        <p:spPr>
          <a:xfrm>
            <a:off x="6661755" y="783569"/>
            <a:ext cx="825856" cy="526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B2B3B3-E34A-E54C-935C-080A253E4E03}"/>
              </a:ext>
            </a:extLst>
          </p:cNvPr>
          <p:cNvCxnSpPr>
            <a:cxnSpLocks/>
            <a:stCxn id="11" idx="6"/>
            <a:endCxn id="17" idx="3"/>
          </p:cNvCxnSpPr>
          <p:nvPr/>
        </p:nvCxnSpPr>
        <p:spPr>
          <a:xfrm flipV="1">
            <a:off x="6661755" y="1568386"/>
            <a:ext cx="825856" cy="44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029D70C-6B8B-4A64-7CE7-97866C813304}"/>
              </a:ext>
            </a:extLst>
          </p:cNvPr>
          <p:cNvCxnSpPr>
            <a:cxnSpLocks/>
            <a:stCxn id="21" idx="2"/>
            <a:endCxn id="17" idx="7"/>
          </p:cNvCxnSpPr>
          <p:nvPr/>
        </p:nvCxnSpPr>
        <p:spPr>
          <a:xfrm flipH="1">
            <a:off x="7746243" y="783569"/>
            <a:ext cx="853716" cy="526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F44946-F23A-F06F-2767-B58748DE4007}"/>
              </a:ext>
            </a:extLst>
          </p:cNvPr>
          <p:cNvCxnSpPr>
            <a:cxnSpLocks/>
            <a:stCxn id="28" idx="2"/>
            <a:endCxn id="17" idx="6"/>
          </p:cNvCxnSpPr>
          <p:nvPr/>
        </p:nvCxnSpPr>
        <p:spPr>
          <a:xfrm flipH="1">
            <a:off x="7799807" y="1433080"/>
            <a:ext cx="800152" cy="59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722919-7E61-90F2-0108-E139BCE2393E}"/>
              </a:ext>
            </a:extLst>
          </p:cNvPr>
          <p:cNvCxnSpPr>
            <a:cxnSpLocks/>
            <a:stCxn id="19" idx="2"/>
            <a:endCxn id="17" idx="5"/>
          </p:cNvCxnSpPr>
          <p:nvPr/>
        </p:nvCxnSpPr>
        <p:spPr>
          <a:xfrm flipH="1" flipV="1">
            <a:off x="7746243" y="1568386"/>
            <a:ext cx="853716" cy="44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0610087F-5FB7-C718-493E-F4491B853D18}"/>
              </a:ext>
            </a:extLst>
          </p:cNvPr>
          <p:cNvSpPr/>
          <p:nvPr/>
        </p:nvSpPr>
        <p:spPr>
          <a:xfrm>
            <a:off x="9738011" y="1247133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D6DB8A-3DAC-9F5A-97F1-DC811D071A00}"/>
              </a:ext>
            </a:extLst>
          </p:cNvPr>
          <p:cNvSpPr txBox="1"/>
          <p:nvPr/>
        </p:nvSpPr>
        <p:spPr>
          <a:xfrm>
            <a:off x="9836427" y="1337680"/>
            <a:ext cx="1781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/>
              <a:t>R8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6AFFF6A-38A6-E70F-123E-1831BB9DB9D2}"/>
              </a:ext>
            </a:extLst>
          </p:cNvPr>
          <p:cNvCxnSpPr>
            <a:cxnSpLocks/>
            <a:stCxn id="54" idx="2"/>
            <a:endCxn id="28" idx="6"/>
          </p:cNvCxnSpPr>
          <p:nvPr/>
        </p:nvCxnSpPr>
        <p:spPr>
          <a:xfrm flipH="1">
            <a:off x="8965719" y="1430013"/>
            <a:ext cx="772292" cy="3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4049BEB-9DB1-F813-E852-EF6547F02A9F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8965719" y="1568386"/>
            <a:ext cx="825856" cy="446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D56AF7-FE57-B0BD-682B-1D014C30095B}"/>
              </a:ext>
            </a:extLst>
          </p:cNvPr>
          <p:cNvCxnSpPr>
            <a:cxnSpLocks/>
            <a:stCxn id="54" idx="1"/>
            <a:endCxn id="21" idx="6"/>
          </p:cNvCxnSpPr>
          <p:nvPr/>
        </p:nvCxnSpPr>
        <p:spPr>
          <a:xfrm flipH="1" flipV="1">
            <a:off x="8965719" y="783569"/>
            <a:ext cx="825856" cy="51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ontent Placeholder 21">
            <a:extLst>
              <a:ext uri="{FF2B5EF4-FFF2-40B4-BE49-F238E27FC236}">
                <a16:creationId xmlns:a16="http://schemas.microsoft.com/office/drawing/2014/main" id="{DF56B6BE-DBE6-0818-B2AD-5A188420BFF9}"/>
              </a:ext>
            </a:extLst>
          </p:cNvPr>
          <p:cNvSpPr txBox="1">
            <a:spLocks/>
          </p:cNvSpPr>
          <p:nvPr/>
        </p:nvSpPr>
        <p:spPr>
          <a:xfrm>
            <a:off x="291400" y="600689"/>
            <a:ext cx="3801957" cy="204110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 dirty="0"/>
              <a:t>Initiation of setup sequence on MPTE tunnel signaling source, R1: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R1 sends an M-Path message to each junction node (R2, R3, R4, R5, R6, R7, and R8)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R1 processes the ingress JUNCTION, constructs a JSB, and waits for an M-</a:t>
            </a:r>
            <a:r>
              <a:rPr lang="en-US" dirty="0" err="1"/>
              <a:t>Resv</a:t>
            </a:r>
            <a:r>
              <a:rPr lang="en-US" dirty="0"/>
              <a:t> message to arrive from each JCT-NHOP (R2 and R3). </a:t>
            </a:r>
          </a:p>
          <a:p>
            <a:pPr>
              <a:buFont typeface="Wingdings" pitchFamily="2" charset="2"/>
              <a:buChar char="§"/>
            </a:pPr>
            <a:endParaRPr lang="en-US" sz="2000" dirty="0">
              <a:solidFill>
                <a:srgbClr val="212121"/>
              </a:solidFill>
              <a:latin typeface="Aptos" panose="020B00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12AF96-B08D-3689-0F96-B6A954787F45}"/>
              </a:ext>
            </a:extLst>
          </p:cNvPr>
          <p:cNvCxnSpPr>
            <a:cxnSpLocks/>
            <a:stCxn id="9" idx="6"/>
            <a:endCxn id="21" idx="2"/>
          </p:cNvCxnSpPr>
          <p:nvPr/>
        </p:nvCxnSpPr>
        <p:spPr>
          <a:xfrm>
            <a:off x="6661755" y="783569"/>
            <a:ext cx="19382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2EE5D4-0835-C2F4-2557-9099B3B27D76}"/>
              </a:ext>
            </a:extLst>
          </p:cNvPr>
          <p:cNvCxnSpPr>
            <a:cxnSpLocks/>
            <a:stCxn id="11" idx="6"/>
            <a:endCxn id="19" idx="2"/>
          </p:cNvCxnSpPr>
          <p:nvPr/>
        </p:nvCxnSpPr>
        <p:spPr>
          <a:xfrm>
            <a:off x="6661755" y="2014842"/>
            <a:ext cx="19382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47D5B46-FF1E-6FD3-FA08-ED2B8D7EF0B8}"/>
              </a:ext>
            </a:extLst>
          </p:cNvPr>
          <p:cNvSpPr txBox="1"/>
          <p:nvPr/>
        </p:nvSpPr>
        <p:spPr>
          <a:xfrm>
            <a:off x="4742259" y="303712"/>
            <a:ext cx="1652591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/>
              <a:t>MPTE Tunnel R1toR8</a:t>
            </a:r>
          </a:p>
          <a:p>
            <a:pPr algn="l">
              <a:spcBef>
                <a:spcPts val="600"/>
              </a:spcBef>
            </a:pPr>
            <a:r>
              <a:rPr lang="en-US" sz="1200" dirty="0"/>
              <a:t>Signaling Source: 1</a:t>
            </a:r>
          </a:p>
        </p:txBody>
      </p:sp>
      <p:sp>
        <p:nvSpPr>
          <p:cNvPr id="32" name="Content Placeholder 21">
            <a:extLst>
              <a:ext uri="{FF2B5EF4-FFF2-40B4-BE49-F238E27FC236}">
                <a16:creationId xmlns:a16="http://schemas.microsoft.com/office/drawing/2014/main" id="{4FB3BDEE-7217-12C4-E17A-F54B67F43FA2}"/>
              </a:ext>
            </a:extLst>
          </p:cNvPr>
          <p:cNvSpPr txBox="1">
            <a:spLocks/>
          </p:cNvSpPr>
          <p:nvPr/>
        </p:nvSpPr>
        <p:spPr>
          <a:xfrm>
            <a:off x="4165659" y="2550045"/>
            <a:ext cx="3801957" cy="4004241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M-</a:t>
            </a:r>
            <a:r>
              <a:rPr lang="en-US" sz="1400" err="1">
                <a:solidFill>
                  <a:schemeClr val="bg1"/>
                </a:solidFill>
              </a:rPr>
              <a:t>Resv</a:t>
            </a:r>
            <a:r>
              <a:rPr lang="en-US" sz="1400">
                <a:solidFill>
                  <a:schemeClr val="bg1"/>
                </a:solidFill>
              </a:rPr>
              <a:t> message processing on transit junction nodes (R2, R3, R4, R5, R6, R7): 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Each transit junction node waits until M-</a:t>
            </a:r>
            <a:r>
              <a:rPr lang="en-US" err="1">
                <a:solidFill>
                  <a:schemeClr val="bg1"/>
                </a:solidFill>
              </a:rPr>
              <a:t>Resv</a:t>
            </a:r>
            <a:r>
              <a:rPr lang="en-US">
                <a:solidFill>
                  <a:schemeClr val="bg1"/>
                </a:solidFill>
              </a:rPr>
              <a:t> messages are received from all available JCT-NHOPs and then: 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Updates BW reservation on TE-links.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Allocates a label for each JCT-PHOP and programs the corresponding labeled route. 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Sends an M-</a:t>
            </a:r>
            <a:r>
              <a:rPr lang="en-US" sz="1400" err="1">
                <a:solidFill>
                  <a:schemeClr val="bg1"/>
                </a:solidFill>
              </a:rPr>
              <a:t>Resv</a:t>
            </a:r>
            <a:r>
              <a:rPr lang="en-US" sz="1400">
                <a:solidFill>
                  <a:schemeClr val="bg1"/>
                </a:solidFill>
              </a:rPr>
              <a:t> message to each JCT-PHOP with the corresponding allocated label. 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Sends an M-Notify message to R1, indicating that the junction processing is complete on the node. </a:t>
            </a:r>
          </a:p>
          <a:p>
            <a:pPr>
              <a:buFont typeface="Wingdings" pitchFamily="2" charset="2"/>
              <a:buChar char="§"/>
            </a:pPr>
            <a:endParaRPr lang="en-US" sz="2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3" name="Content Placeholder 21">
            <a:extLst>
              <a:ext uri="{FF2B5EF4-FFF2-40B4-BE49-F238E27FC236}">
                <a16:creationId xmlns:a16="http://schemas.microsoft.com/office/drawing/2014/main" id="{295E4F28-19E8-1E73-9F68-BE770CE39700}"/>
              </a:ext>
            </a:extLst>
          </p:cNvPr>
          <p:cNvSpPr txBox="1">
            <a:spLocks/>
          </p:cNvSpPr>
          <p:nvPr/>
        </p:nvSpPr>
        <p:spPr>
          <a:xfrm>
            <a:off x="8049212" y="2548817"/>
            <a:ext cx="3801957" cy="25727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M-</a:t>
            </a:r>
            <a:r>
              <a:rPr lang="en-US" sz="1400" dirty="0" err="1">
                <a:solidFill>
                  <a:schemeClr val="bg1"/>
                </a:solidFill>
              </a:rPr>
              <a:t>Resv</a:t>
            </a:r>
            <a:r>
              <a:rPr lang="en-US" sz="1400" dirty="0">
                <a:solidFill>
                  <a:schemeClr val="bg1"/>
                </a:solidFill>
              </a:rPr>
              <a:t> message processing on ingress junction node, R1: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R1 waits until M-</a:t>
            </a:r>
            <a:r>
              <a:rPr lang="en-US" dirty="0" err="1">
                <a:solidFill>
                  <a:schemeClr val="bg1"/>
                </a:solidFill>
              </a:rPr>
              <a:t>Resv</a:t>
            </a:r>
            <a:r>
              <a:rPr lang="en-US" dirty="0">
                <a:solidFill>
                  <a:schemeClr val="bg1"/>
                </a:solidFill>
              </a:rPr>
              <a:t> messages are received from all JCT-NHOPs (R2 and R3) and then: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Updates BW reservation on TE-links.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Programs a route for the MPTE tunnel. 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Notifies the signaling source (itself) that the junction processing is complete on the ingress node. </a:t>
            </a:r>
          </a:p>
          <a:p>
            <a:pPr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4CC48E-9BCF-F8C8-1ED5-7EED02EA217A}"/>
              </a:ext>
            </a:extLst>
          </p:cNvPr>
          <p:cNvSpPr txBox="1"/>
          <p:nvPr/>
        </p:nvSpPr>
        <p:spPr>
          <a:xfrm>
            <a:off x="9819435" y="414676"/>
            <a:ext cx="18610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Metric on links 2-4, 4-5,3-4 and 4-7 is 10; Metric on 4-6 and 6-8 is 15; Metric on all other links is 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429A86-83A0-FEB6-780D-A2E07B35255B}"/>
              </a:ext>
            </a:extLst>
          </p:cNvPr>
          <p:cNvSpPr txBox="1"/>
          <p:nvPr/>
        </p:nvSpPr>
        <p:spPr>
          <a:xfrm>
            <a:off x="4576085" y="1263567"/>
            <a:ext cx="6765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6G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BB4435-4B4F-C6ED-F30C-CA864413DCC7}"/>
              </a:ext>
            </a:extLst>
          </p:cNvPr>
          <p:cNvSpPr txBox="1"/>
          <p:nvPr/>
        </p:nvSpPr>
        <p:spPr>
          <a:xfrm>
            <a:off x="6616682" y="2107175"/>
            <a:ext cx="60304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3G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E0167B-A6A2-28C8-8960-59A02CD13E14}"/>
              </a:ext>
            </a:extLst>
          </p:cNvPr>
          <p:cNvSpPr txBox="1"/>
          <p:nvPr/>
        </p:nvSpPr>
        <p:spPr>
          <a:xfrm>
            <a:off x="6422710" y="379311"/>
            <a:ext cx="60304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3G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28528A-FD3F-5974-8157-D487C95FBB0A}"/>
              </a:ext>
            </a:extLst>
          </p:cNvPr>
          <p:cNvSpPr txBox="1"/>
          <p:nvPr/>
        </p:nvSpPr>
        <p:spPr>
          <a:xfrm>
            <a:off x="8520882" y="301717"/>
            <a:ext cx="6887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2.5G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1CD3D9-0C97-1FA4-0AC6-20144A7D9364}"/>
              </a:ext>
            </a:extLst>
          </p:cNvPr>
          <p:cNvSpPr txBox="1"/>
          <p:nvPr/>
        </p:nvSpPr>
        <p:spPr>
          <a:xfrm>
            <a:off x="7278906" y="946481"/>
            <a:ext cx="6887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3G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0C9C58-9103-7633-78FC-485D3931231C}"/>
              </a:ext>
            </a:extLst>
          </p:cNvPr>
          <p:cNvSpPr txBox="1"/>
          <p:nvPr/>
        </p:nvSpPr>
        <p:spPr>
          <a:xfrm>
            <a:off x="8984221" y="2046178"/>
            <a:ext cx="6887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2.5G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F47640-D708-F783-F493-0F74FC3EAD0D}"/>
              </a:ext>
            </a:extLst>
          </p:cNvPr>
          <p:cNvSpPr txBox="1"/>
          <p:nvPr/>
        </p:nvSpPr>
        <p:spPr>
          <a:xfrm>
            <a:off x="8520882" y="1067969"/>
            <a:ext cx="6887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1G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38001F-3762-1E31-E7CF-1E56B8E9FA6C}"/>
              </a:ext>
            </a:extLst>
          </p:cNvPr>
          <p:cNvSpPr txBox="1"/>
          <p:nvPr/>
        </p:nvSpPr>
        <p:spPr>
          <a:xfrm>
            <a:off x="10165948" y="1367224"/>
            <a:ext cx="6887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JBW 6G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87E63E-56A4-A795-A9E9-8AA1CB559A02}"/>
              </a:ext>
            </a:extLst>
          </p:cNvPr>
          <p:cNvCxnSpPr>
            <a:cxnSpLocks/>
          </p:cNvCxnSpPr>
          <p:nvPr/>
        </p:nvCxnSpPr>
        <p:spPr>
          <a:xfrm>
            <a:off x="4256595" y="2357185"/>
            <a:ext cx="767616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1">
            <a:extLst>
              <a:ext uri="{FF2B5EF4-FFF2-40B4-BE49-F238E27FC236}">
                <a16:creationId xmlns:a16="http://schemas.microsoft.com/office/drawing/2014/main" id="{84E6CD5B-7641-6F09-2672-AF13A7771F8F}"/>
              </a:ext>
            </a:extLst>
          </p:cNvPr>
          <p:cNvSpPr txBox="1">
            <a:spLocks/>
          </p:cNvSpPr>
          <p:nvPr/>
        </p:nvSpPr>
        <p:spPr>
          <a:xfrm>
            <a:off x="286819" y="2674371"/>
            <a:ext cx="3801957" cy="1509258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/>
              <a:t>M-Path message processing on transit junction nodes (R2, R3, R4, R5, R6, R7): </a:t>
            </a:r>
          </a:p>
          <a:p>
            <a:pPr lvl="1">
              <a:buFont typeface="Wingdings" pitchFamily="2" charset="2"/>
              <a:buChar char="§"/>
            </a:pPr>
            <a:r>
              <a:rPr lang="en-US"/>
              <a:t>Each transit junction node processes the JUNCTION, constructs a JSB, and waits for an M-</a:t>
            </a:r>
            <a:r>
              <a:rPr lang="en-US" err="1"/>
              <a:t>Resv</a:t>
            </a:r>
            <a:r>
              <a:rPr lang="en-US"/>
              <a:t> message to arrive from each JCT- NHOP. </a:t>
            </a:r>
          </a:p>
          <a:p>
            <a:pPr marL="0" indent="0">
              <a:buNone/>
            </a:pPr>
            <a:endParaRPr lang="en-US" sz="2000">
              <a:solidFill>
                <a:srgbClr val="212121"/>
              </a:solidFill>
              <a:latin typeface="Aptos" panose="020B0004020202020204" pitchFamily="34" charset="0"/>
            </a:endParaRP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736D87AF-FC69-6CFD-638A-A3768873918B}"/>
              </a:ext>
            </a:extLst>
          </p:cNvPr>
          <p:cNvSpPr txBox="1">
            <a:spLocks/>
          </p:cNvSpPr>
          <p:nvPr/>
        </p:nvSpPr>
        <p:spPr>
          <a:xfrm>
            <a:off x="282106" y="4221279"/>
            <a:ext cx="3801957" cy="2333007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/>
              <a:t>M-Path message processing on egress junction node, R8:</a:t>
            </a:r>
          </a:p>
          <a:p>
            <a:pPr lvl="1">
              <a:buFont typeface="Wingdings" pitchFamily="2" charset="2"/>
              <a:buChar char="§"/>
            </a:pPr>
            <a:r>
              <a:rPr lang="en-US"/>
              <a:t>R8 processes the JUNCTION and constructs a JSB. </a:t>
            </a:r>
          </a:p>
          <a:p>
            <a:pPr lvl="1">
              <a:buFont typeface="Wingdings" pitchFamily="2" charset="2"/>
              <a:buChar char="§"/>
            </a:pPr>
            <a:r>
              <a:rPr lang="en-US"/>
              <a:t>R8 sends an M-</a:t>
            </a:r>
            <a:r>
              <a:rPr lang="en-US" err="1"/>
              <a:t>Resv</a:t>
            </a:r>
            <a:r>
              <a:rPr lang="en-US"/>
              <a:t> message to each JCT-PHOP (R5, R6, and R7) with IMPLICIT NULL Label (3).</a:t>
            </a:r>
          </a:p>
          <a:p>
            <a:pPr lvl="1">
              <a:buFont typeface="Wingdings" pitchFamily="2" charset="2"/>
              <a:buChar char="§"/>
            </a:pPr>
            <a:r>
              <a:rPr lang="en-US"/>
              <a:t>R8 sends an M-Notify message to R1, indicating that the junction processing is complete at R8. </a:t>
            </a:r>
          </a:p>
          <a:p>
            <a:pPr>
              <a:buFont typeface="Wingdings" pitchFamily="2" charset="2"/>
              <a:buChar char="§"/>
            </a:pPr>
            <a:endParaRPr lang="en-US" sz="2000">
              <a:solidFill>
                <a:srgbClr val="212121"/>
              </a:solidFill>
              <a:latin typeface="Aptos" panose="020B0004020202020204" pitchFamily="34" charset="0"/>
            </a:endParaRP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FAA5C2F5-9860-38CD-D868-E945471C369E}"/>
              </a:ext>
            </a:extLst>
          </p:cNvPr>
          <p:cNvSpPr txBox="1">
            <a:spLocks/>
          </p:cNvSpPr>
          <p:nvPr/>
        </p:nvSpPr>
        <p:spPr>
          <a:xfrm>
            <a:off x="8049212" y="5154608"/>
            <a:ext cx="3801957" cy="140109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M-Notify message processing on the signaling source:  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The signaling source (R1) considers the setup sequence complete when confirmation of junction provisioning is received from all junctions. </a:t>
            </a:r>
          </a:p>
          <a:p>
            <a:pPr>
              <a:buFont typeface="Wingdings" pitchFamily="2" charset="2"/>
              <a:buChar char="§"/>
            </a:pPr>
            <a:endParaRPr lang="en-US" sz="2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60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 animBg="1"/>
      <p:bldP spid="10" grpId="0"/>
      <p:bldP spid="11" grpId="0" animBg="1"/>
      <p:bldP spid="12" grpId="0"/>
      <p:bldP spid="17" grpId="0" animBg="1"/>
      <p:bldP spid="18" grpId="0"/>
      <p:bldP spid="19" grpId="0" animBg="1"/>
      <p:bldP spid="20" grpId="0"/>
      <p:bldP spid="21" grpId="0" animBg="1"/>
      <p:bldP spid="23" grpId="0"/>
      <p:bldP spid="28" grpId="0" animBg="1"/>
      <p:bldP spid="29" grpId="0"/>
      <p:bldP spid="54" grpId="0" animBg="1"/>
      <p:bldP spid="55" grpId="0"/>
      <p:bldP spid="99" grpId="0" animBg="1"/>
      <p:bldP spid="24" grpId="0"/>
      <p:bldP spid="32" grpId="0" animBg="1"/>
      <p:bldP spid="33" grpId="0" animBg="1"/>
      <p:bldP spid="35" grpId="0"/>
      <p:bldP spid="37" grpId="0"/>
      <p:bldP spid="40" grpId="0"/>
      <p:bldP spid="42" grpId="0"/>
      <p:bldP spid="43" grpId="0"/>
      <p:bldP spid="45" grpId="0"/>
      <p:bldP spid="46" grpId="0"/>
      <p:bldP spid="47" grpId="0"/>
      <p:bldP spid="49" grpId="0"/>
      <p:bldP spid="7" grpId="0" animBg="1"/>
      <p:bldP spid="8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FF181A-9F70-27CA-BEC7-B5ADAFB3E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253824789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7043-EAA1-B2EC-C360-651394B5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9038-2838-85C1-AB6A-B85B1710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Operation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73879B9-25EE-EB7C-F182-05EA5324ED31}"/>
              </a:ext>
            </a:extLst>
          </p:cNvPr>
          <p:cNvSpPr/>
          <p:nvPr/>
        </p:nvSpPr>
        <p:spPr>
          <a:xfrm>
            <a:off x="305740" y="1221526"/>
            <a:ext cx="3762167" cy="4457379"/>
          </a:xfrm>
          <a:prstGeom prst="roundRect">
            <a:avLst/>
          </a:prstGeom>
          <a:solidFill>
            <a:srgbClr val="D7F0E8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u="sng" dirty="0">
              <a:solidFill>
                <a:schemeClr val="accent1"/>
              </a:solidFill>
            </a:endParaRPr>
          </a:p>
          <a:p>
            <a:endParaRPr lang="en-US" u="sng" dirty="0">
              <a:solidFill>
                <a:schemeClr val="accent1"/>
              </a:solidFill>
            </a:endParaRPr>
          </a:p>
          <a:p>
            <a:r>
              <a:rPr lang="en-US" u="sng" dirty="0">
                <a:solidFill>
                  <a:schemeClr val="accent1"/>
                </a:solidFill>
              </a:rPr>
              <a:t>MPTE Tunnel Originator (TO)</a:t>
            </a:r>
          </a:p>
          <a:p>
            <a:endParaRPr lang="en-US" u="sng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User specifies </a:t>
            </a:r>
            <a:r>
              <a:rPr lang="en-US" i="1" u="sng" dirty="0">
                <a:solidFill>
                  <a:schemeClr val="accent1"/>
                </a:solidFill>
              </a:rPr>
              <a:t>intent</a:t>
            </a:r>
            <a:r>
              <a:rPr lang="en-US" dirty="0">
                <a:solidFill>
                  <a:schemeClr val="accent1"/>
                </a:solidFill>
              </a:rPr>
              <a:t>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Ingresses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Egresses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Incoming bandwidth at each ingress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Constraints and Optimization Objective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DC5F798-99C0-DA55-2AB3-635E711B718D}"/>
              </a:ext>
            </a:extLst>
          </p:cNvPr>
          <p:cNvSpPr/>
          <p:nvPr/>
        </p:nvSpPr>
        <p:spPr>
          <a:xfrm>
            <a:off x="4487096" y="1221526"/>
            <a:ext cx="3667099" cy="4427620"/>
          </a:xfrm>
          <a:prstGeom prst="roundRect">
            <a:avLst/>
          </a:prstGeom>
          <a:solidFill>
            <a:srgbClr val="B2E5D5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u="sng" dirty="0">
              <a:solidFill>
                <a:schemeClr val="tx1"/>
              </a:solidFill>
            </a:endParaRPr>
          </a:p>
          <a:p>
            <a:endParaRPr lang="en-US" u="sng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</a:rPr>
              <a:t>MPTE Computer (MC)</a:t>
            </a:r>
          </a:p>
          <a:p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MC </a:t>
            </a:r>
            <a:r>
              <a:rPr lang="en-US" u="sng" dirty="0">
                <a:solidFill>
                  <a:schemeClr val="tx1"/>
                </a:solidFill>
              </a:rPr>
              <a:t>computes</a:t>
            </a:r>
            <a:r>
              <a:rPr lang="en-US" dirty="0">
                <a:solidFill>
                  <a:schemeClr val="tx1"/>
                </a:solidFill>
              </a:rPr>
              <a:t> the DAG: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Input: specified constraints and optimization objective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Result: an unordered list of junctions (to be sent to the Signaling Source)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5542569-94F9-DE89-D006-23F0BCF18E9F}"/>
              </a:ext>
            </a:extLst>
          </p:cNvPr>
          <p:cNvSpPr/>
          <p:nvPr/>
        </p:nvSpPr>
        <p:spPr>
          <a:xfrm>
            <a:off x="3867089" y="3186684"/>
            <a:ext cx="6200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AF54402C-6653-126E-9108-B266E7B784FD}"/>
              </a:ext>
            </a:extLst>
          </p:cNvPr>
          <p:cNvSpPr/>
          <p:nvPr/>
        </p:nvSpPr>
        <p:spPr>
          <a:xfrm>
            <a:off x="8048445" y="3216443"/>
            <a:ext cx="524941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26CD04C-750A-01B3-569E-0AE7DB0CFA80}"/>
              </a:ext>
            </a:extLst>
          </p:cNvPr>
          <p:cNvSpPr/>
          <p:nvPr/>
        </p:nvSpPr>
        <p:spPr>
          <a:xfrm>
            <a:off x="8573386" y="1221526"/>
            <a:ext cx="3492690" cy="442762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u="sng" dirty="0">
              <a:solidFill>
                <a:schemeClr val="tx1"/>
              </a:solidFill>
            </a:endParaRPr>
          </a:p>
          <a:p>
            <a:endParaRPr lang="en-US" u="sng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</a:rPr>
              <a:t>MPTE Signaling Source (SS)</a:t>
            </a:r>
          </a:p>
          <a:p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SS </a:t>
            </a:r>
            <a:r>
              <a:rPr lang="en-US" u="sng" dirty="0">
                <a:solidFill>
                  <a:schemeClr val="tx1"/>
                </a:solidFill>
              </a:rPr>
              <a:t>provisions</a:t>
            </a:r>
            <a:r>
              <a:rPr lang="en-US" dirty="0">
                <a:solidFill>
                  <a:schemeClr val="tx1"/>
                </a:solidFill>
              </a:rPr>
              <a:t> the MPTE junction state: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Sends signaling messages to each junction node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When all junctions are provisioned, SS declares the tunnel ready for traffic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Ingresses can then start using the MPTE tunnel</a:t>
            </a:r>
          </a:p>
        </p:txBody>
      </p:sp>
    </p:spTree>
    <p:extLst>
      <p:ext uri="{BB962C8B-B14F-4D97-AF65-F5344CB8AC3E}">
        <p14:creationId xmlns:p14="http://schemas.microsoft.com/office/powerpoint/2010/main" val="603224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32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4"/>
          <p:cNvSpPr/>
          <p:nvPr/>
        </p:nvSpPr>
        <p:spPr>
          <a:xfrm>
            <a:off x="549781" y="1414272"/>
            <a:ext cx="5093974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555555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Protocol choices across deployment environments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82880" y="1853184"/>
            <a:ext cx="11826240" cy="0"/>
          </a:xfrm>
          <a:prstGeom prst="line">
            <a:avLst/>
          </a:prstGeom>
          <a:noFill/>
          <a:ln w="12700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Shape 15"/>
          <p:cNvSpPr/>
          <p:nvPr/>
        </p:nvSpPr>
        <p:spPr>
          <a:xfrm>
            <a:off x="1036320" y="2011680"/>
            <a:ext cx="2560320" cy="707136"/>
          </a:xfrm>
          <a:prstGeom prst="rect">
            <a:avLst/>
          </a:prstGeom>
          <a:solidFill>
            <a:srgbClr val="00A878"/>
          </a:solidFill>
          <a:ln w="12700">
            <a:solidFill>
              <a:srgbClr val="00A87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1036320" y="2499360"/>
            <a:ext cx="219456" cy="21945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036320" y="2279904"/>
            <a:ext cx="438912" cy="438912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036320" y="2060448"/>
            <a:ext cx="658368" cy="658368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1207008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1426464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1645920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1865376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2084832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2304288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2523744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2743200" y="2011680"/>
            <a:ext cx="707136" cy="707136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2962656" y="2011680"/>
            <a:ext cx="633984" cy="633984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3182112" y="2011680"/>
            <a:ext cx="414528" cy="414528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3401568" y="2011680"/>
            <a:ext cx="195072" cy="195072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3596640" y="2011680"/>
            <a:ext cx="2682240" cy="707136"/>
          </a:xfrm>
          <a:prstGeom prst="rect">
            <a:avLst/>
          </a:prstGeom>
          <a:solidFill>
            <a:srgbClr val="00A878"/>
          </a:solidFill>
          <a:ln w="12700">
            <a:solidFill>
              <a:srgbClr val="00A87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3596640" y="2011680"/>
            <a:ext cx="268224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67" b="1">
                <a:solidFill>
                  <a:srgbClr val="FFFFFF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WAN/DCI</a:t>
            </a:r>
            <a:endParaRPr lang="en-US" sz="1867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278880" y="2011680"/>
            <a:ext cx="2316480" cy="707136"/>
          </a:xfrm>
          <a:prstGeom prst="rect">
            <a:avLst/>
          </a:prstGeom>
          <a:solidFill>
            <a:srgbClr val="00A878"/>
          </a:solidFill>
          <a:ln w="12700">
            <a:solidFill>
              <a:srgbClr val="00A87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6278880" y="2011680"/>
            <a:ext cx="231648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67" b="1">
                <a:solidFill>
                  <a:srgbClr val="FFFFFF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DC</a:t>
            </a:r>
            <a:endParaRPr lang="en-US" sz="1867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8595360" y="2011680"/>
            <a:ext cx="2682240" cy="707136"/>
          </a:xfrm>
          <a:prstGeom prst="rect">
            <a:avLst/>
          </a:prstGeom>
          <a:solidFill>
            <a:srgbClr val="00A878"/>
          </a:solidFill>
          <a:ln w="12700">
            <a:solidFill>
              <a:srgbClr val="00A87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8595360" y="2011680"/>
            <a:ext cx="268224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50" b="1">
                <a:solidFill>
                  <a:srgbClr val="FFFFFF"/>
                </a:solidFill>
                <a:latin typeface="HPE Graphik"/>
                <a:ea typeface="Calibri"/>
                <a:cs typeface="HPE Graphik" pitchFamily="2" charset="77"/>
              </a:rPr>
              <a:t>Hyper Scalars</a:t>
            </a:r>
            <a:endParaRPr lang="en-US" sz="1867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8" name="Shape 36"/>
          <p:cNvSpPr/>
          <p:nvPr/>
        </p:nvSpPr>
        <p:spPr>
          <a:xfrm>
            <a:off x="1036320" y="2718816"/>
            <a:ext cx="2560320" cy="707136"/>
          </a:xfrm>
          <a:prstGeom prst="rect">
            <a:avLst/>
          </a:prstGeom>
          <a:solidFill>
            <a:srgbClr val="B2E4D4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1182624" y="2718816"/>
            <a:ext cx="2414016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>
                <a:solidFill>
                  <a:srgbClr val="1A1A1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Topology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0" name="Shape 38"/>
          <p:cNvSpPr/>
          <p:nvPr/>
        </p:nvSpPr>
        <p:spPr>
          <a:xfrm>
            <a:off x="3596640" y="2718816"/>
            <a:ext cx="2682240" cy="707136"/>
          </a:xfrm>
          <a:prstGeom prst="rect">
            <a:avLst/>
          </a:prstGeom>
          <a:solidFill>
            <a:srgbClr val="D7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3718560" y="2718816"/>
            <a:ext cx="256032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IGP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2" name="Shape 40"/>
          <p:cNvSpPr/>
          <p:nvPr/>
        </p:nvSpPr>
        <p:spPr>
          <a:xfrm>
            <a:off x="6278880" y="2718816"/>
            <a:ext cx="2316480" cy="707136"/>
          </a:xfrm>
          <a:prstGeom prst="rect">
            <a:avLst/>
          </a:prstGeom>
          <a:solidFill>
            <a:srgbClr val="D6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6400800" y="2718816"/>
            <a:ext cx="219456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BGP-LS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4" name="Shape 42"/>
          <p:cNvSpPr/>
          <p:nvPr/>
        </p:nvSpPr>
        <p:spPr>
          <a:xfrm>
            <a:off x="8595360" y="2718816"/>
            <a:ext cx="2682240" cy="707136"/>
          </a:xfrm>
          <a:prstGeom prst="rect">
            <a:avLst/>
          </a:prstGeom>
          <a:solidFill>
            <a:srgbClr val="D6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8717280" y="2718816"/>
            <a:ext cx="256032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Own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1036320" y="3425952"/>
            <a:ext cx="2560320" cy="707136"/>
          </a:xfrm>
          <a:prstGeom prst="rect">
            <a:avLst/>
          </a:prstGeom>
          <a:solidFill>
            <a:srgbClr val="B2E4D4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1182624" y="3425952"/>
            <a:ext cx="2414016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>
                <a:solidFill>
                  <a:srgbClr val="1A1A1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Signaling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8" name="Shape 46"/>
          <p:cNvSpPr/>
          <p:nvPr/>
        </p:nvSpPr>
        <p:spPr>
          <a:xfrm>
            <a:off x="3596640" y="3425952"/>
            <a:ext cx="2682240" cy="707136"/>
          </a:xfrm>
          <a:prstGeom prst="rect">
            <a:avLst/>
          </a:prstGeom>
          <a:solidFill>
            <a:srgbClr val="B2E4D4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3718560" y="3425952"/>
            <a:ext cx="256032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RSVP-TE / PCE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0" name="Shape 48"/>
          <p:cNvSpPr/>
          <p:nvPr/>
        </p:nvSpPr>
        <p:spPr>
          <a:xfrm>
            <a:off x="6278880" y="3425952"/>
            <a:ext cx="2316480" cy="707136"/>
          </a:xfrm>
          <a:prstGeom prst="rect">
            <a:avLst/>
          </a:prstGeom>
          <a:solidFill>
            <a:srgbClr val="B2E4D4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1" name="Text 49"/>
          <p:cNvSpPr/>
          <p:nvPr/>
        </p:nvSpPr>
        <p:spPr>
          <a:xfrm>
            <a:off x="6400800" y="3425952"/>
            <a:ext cx="219456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BGP (new AFI/SAFI)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2" name="Shape 50"/>
          <p:cNvSpPr/>
          <p:nvPr/>
        </p:nvSpPr>
        <p:spPr>
          <a:xfrm>
            <a:off x="8595360" y="3425952"/>
            <a:ext cx="2682240" cy="707136"/>
          </a:xfrm>
          <a:prstGeom prst="rect">
            <a:avLst/>
          </a:prstGeom>
          <a:solidFill>
            <a:srgbClr val="B2E4D4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3" name="Text 51"/>
          <p:cNvSpPr/>
          <p:nvPr/>
        </p:nvSpPr>
        <p:spPr>
          <a:xfrm>
            <a:off x="8717280" y="3425952"/>
            <a:ext cx="256032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YANG + API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4" name="Shape 52"/>
          <p:cNvSpPr/>
          <p:nvPr/>
        </p:nvSpPr>
        <p:spPr>
          <a:xfrm>
            <a:off x="1036320" y="4133088"/>
            <a:ext cx="2560320" cy="707136"/>
          </a:xfrm>
          <a:prstGeom prst="rect">
            <a:avLst/>
          </a:prstGeom>
          <a:solidFill>
            <a:srgbClr val="B2E4D4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5" name="Text 53"/>
          <p:cNvSpPr/>
          <p:nvPr/>
        </p:nvSpPr>
        <p:spPr>
          <a:xfrm>
            <a:off x="1182624" y="4133088"/>
            <a:ext cx="2414016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>
                <a:solidFill>
                  <a:srgbClr val="1A1A1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Data Plane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6" name="Shape 54"/>
          <p:cNvSpPr/>
          <p:nvPr/>
        </p:nvSpPr>
        <p:spPr>
          <a:xfrm>
            <a:off x="3596640" y="4133088"/>
            <a:ext cx="2682240" cy="707136"/>
          </a:xfrm>
          <a:prstGeom prst="rect">
            <a:avLst/>
          </a:prstGeom>
          <a:solidFill>
            <a:srgbClr val="D6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7" name="Text 55"/>
          <p:cNvSpPr/>
          <p:nvPr/>
        </p:nvSpPr>
        <p:spPr>
          <a:xfrm>
            <a:off x="3718560" y="4133088"/>
            <a:ext cx="256032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MPLS or IP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8" name="Shape 56"/>
          <p:cNvSpPr/>
          <p:nvPr/>
        </p:nvSpPr>
        <p:spPr>
          <a:xfrm>
            <a:off x="6278880" y="4133088"/>
            <a:ext cx="2316480" cy="707136"/>
          </a:xfrm>
          <a:prstGeom prst="rect">
            <a:avLst/>
          </a:prstGeom>
          <a:solidFill>
            <a:srgbClr val="D6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59" name="Text 57"/>
          <p:cNvSpPr/>
          <p:nvPr/>
        </p:nvSpPr>
        <p:spPr>
          <a:xfrm>
            <a:off x="6400800" y="4133088"/>
            <a:ext cx="219456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IP tunnels*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0" name="Shape 58"/>
          <p:cNvSpPr/>
          <p:nvPr/>
        </p:nvSpPr>
        <p:spPr>
          <a:xfrm>
            <a:off x="8595360" y="4133088"/>
            <a:ext cx="2682240" cy="707136"/>
          </a:xfrm>
          <a:prstGeom prst="rect">
            <a:avLst/>
          </a:prstGeom>
          <a:solidFill>
            <a:srgbClr val="D6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1" name="Text 59"/>
          <p:cNvSpPr/>
          <p:nvPr/>
        </p:nvSpPr>
        <p:spPr>
          <a:xfrm>
            <a:off x="8717280" y="4133088"/>
            <a:ext cx="2560320" cy="7071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solidFill>
                  <a:srgbClr val="1A3A2A"/>
                </a:solidFill>
                <a:latin typeface="HPE Graphik" pitchFamily="2" charset="77"/>
                <a:ea typeface="Calibri" pitchFamily="34" charset="-122"/>
                <a:cs typeface="HPE Graphik" pitchFamily="2" charset="77"/>
              </a:rPr>
              <a:t>IP tunnels*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2" name="Shape 60"/>
          <p:cNvSpPr/>
          <p:nvPr/>
        </p:nvSpPr>
        <p:spPr>
          <a:xfrm>
            <a:off x="1057836" y="5153972"/>
            <a:ext cx="10216895" cy="1158240"/>
          </a:xfrm>
          <a:prstGeom prst="rect">
            <a:avLst/>
          </a:prstGeom>
          <a:solidFill>
            <a:srgbClr val="D6F0E8"/>
          </a:solidFill>
          <a:ln w="6350">
            <a:solidFill>
              <a:srgbClr val="AADCC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3" name="Shape 61"/>
          <p:cNvSpPr/>
          <p:nvPr/>
        </p:nvSpPr>
        <p:spPr>
          <a:xfrm>
            <a:off x="980673" y="5153972"/>
            <a:ext cx="85344" cy="1158240"/>
          </a:xfrm>
          <a:prstGeom prst="rect">
            <a:avLst/>
          </a:prstGeom>
          <a:solidFill>
            <a:srgbClr val="00A878"/>
          </a:solidFill>
          <a:ln w="12700">
            <a:solidFill>
              <a:srgbClr val="00A878"/>
            </a:solidFill>
            <a:prstDash val="solid"/>
          </a:ln>
        </p:spPr>
        <p:txBody>
          <a:bodyPr/>
          <a:lstStyle/>
          <a:p>
            <a:endParaRPr lang="en-US" sz="24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4" name="Text 62"/>
          <p:cNvSpPr/>
          <p:nvPr/>
        </p:nvSpPr>
        <p:spPr>
          <a:xfrm>
            <a:off x="1079352" y="5294372"/>
            <a:ext cx="10130118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>
                <a:latin typeface="HPE Graphik" pitchFamily="2" charset="77"/>
                <a:ea typeface="Calibri" pitchFamily="34" charset="-122"/>
                <a:cs typeface="HPE Graphik" pitchFamily="2" charset="77"/>
              </a:rPr>
              <a:t>⚡  Initial prototype uses RSVP-TE (proven deployment record)</a:t>
            </a:r>
            <a:endParaRPr lang="en-US" sz="1733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5" name="Text 63"/>
          <p:cNvSpPr/>
          <p:nvPr/>
        </p:nvSpPr>
        <p:spPr>
          <a:xfrm>
            <a:off x="1090110" y="5684516"/>
            <a:ext cx="1011936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>
                <a:latin typeface="HPE Graphik" pitchFamily="2" charset="77"/>
                <a:ea typeface="Calibri" pitchFamily="34" charset="-122"/>
                <a:cs typeface="HPE Graphik" pitchFamily="2" charset="77"/>
              </a:rPr>
              <a:t>      Other prototypes using </a:t>
            </a:r>
            <a:r>
              <a:rPr lang="en-US" sz="1600" err="1">
                <a:latin typeface="HPE Graphik" pitchFamily="2" charset="77"/>
                <a:ea typeface="Calibri" pitchFamily="34" charset="-122"/>
                <a:cs typeface="HPE Graphik" pitchFamily="2" charset="77"/>
              </a:rPr>
              <a:t>gRPC</a:t>
            </a:r>
            <a:r>
              <a:rPr lang="en-US" sz="1600">
                <a:latin typeface="HPE Graphik" pitchFamily="2" charset="77"/>
                <a:ea typeface="Calibri" pitchFamily="34" charset="-122"/>
                <a:cs typeface="HPE Graphik" pitchFamily="2" charset="77"/>
              </a:rPr>
              <a:t> and BGP are currently underway</a:t>
            </a:r>
            <a:endParaRPr lang="en-US" sz="1600">
              <a:latin typeface="HPE Graphik" pitchFamily="2" charset="77"/>
              <a:cs typeface="HPE Graphik" pitchFamily="2" charset="77"/>
            </a:endParaRPr>
          </a:p>
        </p:txBody>
      </p:sp>
      <p:sp>
        <p:nvSpPr>
          <p:cNvPr id="67" name="Text 65"/>
          <p:cNvSpPr/>
          <p:nvPr/>
        </p:nvSpPr>
        <p:spPr>
          <a:xfrm>
            <a:off x="243840" y="6522720"/>
            <a:ext cx="11704320" cy="335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HPE Graphik" pitchFamily="50" charset="0"/>
                <a:ea typeface="Calibri" pitchFamily="34" charset="-122"/>
                <a:cs typeface="HPE Graphik" pitchFamily="50" charset="0"/>
              </a:rPr>
              <a:t>MPTE  ·  Multipath Traffic Engineering  ·  Signaling Options</a:t>
            </a:r>
            <a:endParaRPr lang="en-US" sz="12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812283-34E8-4E5B-3305-7C2FBB8C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HPE Graphik Semibold" pitchFamily="2" charset="77"/>
              </a:rPr>
              <a:t>Signaling Options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3625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6E51-2E59-DBB9-0893-87330148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MPTE – Key Differentiators /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67E13-0D31-D19B-B245-37E037F461D5}"/>
              </a:ext>
            </a:extLst>
          </p:cNvPr>
          <p:cNvSpPr txBox="1">
            <a:spLocks/>
          </p:cNvSpPr>
          <p:nvPr/>
        </p:nvSpPr>
        <p:spPr>
          <a:xfrm>
            <a:off x="604011" y="972865"/>
            <a:ext cx="10508748" cy="798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/>
              <a:t>Facilitates </a:t>
            </a:r>
            <a:r>
              <a:rPr lang="en-US" sz="2000" b="1" u="sng"/>
              <a:t>optimized</a:t>
            </a:r>
            <a:r>
              <a:rPr lang="en-US" sz="2000"/>
              <a:t> (unequally-weighted) </a:t>
            </a:r>
            <a:r>
              <a:rPr lang="en-US" sz="2000" b="1" u="sng"/>
              <a:t>load balancing </a:t>
            </a:r>
            <a:r>
              <a:rPr lang="en-US" sz="2000"/>
              <a:t>at every junction on the DAG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/>
              <a:t>Not just on ingress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38D6C1-7254-54C3-30FF-6ACF2814608B}"/>
              </a:ext>
            </a:extLst>
          </p:cNvPr>
          <p:cNvSpPr txBox="1">
            <a:spLocks/>
          </p:cNvSpPr>
          <p:nvPr/>
        </p:nvSpPr>
        <p:spPr>
          <a:xfrm>
            <a:off x="604011" y="4056128"/>
            <a:ext cx="10508748" cy="191546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</a:rPr>
              <a:t>Amount of </a:t>
            </a:r>
            <a:r>
              <a:rPr lang="en-US" sz="2000" b="1" u="sng">
                <a:solidFill>
                  <a:schemeClr val="bg1"/>
                </a:solidFill>
              </a:rPr>
              <a:t>churn</a:t>
            </a:r>
            <a:r>
              <a:rPr lang="en-US" sz="2000">
                <a:solidFill>
                  <a:schemeClr val="bg1"/>
                </a:solidFill>
              </a:rPr>
              <a:t> after a resource-failure/resource-degradation/traffic-demand-change event is </a:t>
            </a:r>
            <a:r>
              <a:rPr lang="en-US" sz="2000" b="1" u="sng">
                <a:solidFill>
                  <a:schemeClr val="bg1"/>
                </a:solidFill>
              </a:rPr>
              <a:t>significantly less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Shape of the DAG is largely static post setup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</a:rPr>
              <a:t>No unnecessary addition/deletion of routes or next-hops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Automatic adjustment of junction bandwidth and next-hop load-share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F2CEB-FCEB-2270-2E4F-92CE5DB2D578}"/>
              </a:ext>
            </a:extLst>
          </p:cNvPr>
          <p:cNvSpPr txBox="1">
            <a:spLocks/>
          </p:cNvSpPr>
          <p:nvPr/>
        </p:nvSpPr>
        <p:spPr>
          <a:xfrm>
            <a:off x="604011" y="1846402"/>
            <a:ext cx="10508748" cy="55629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/>
              <a:t>Supports </a:t>
            </a:r>
            <a:r>
              <a:rPr lang="en-US" sz="2000" b="1" u="sng"/>
              <a:t>multiple</a:t>
            </a:r>
            <a:r>
              <a:rPr lang="en-US" sz="2000"/>
              <a:t> </a:t>
            </a:r>
            <a:r>
              <a:rPr lang="en-US" sz="2000" b="1" u="sng"/>
              <a:t>ingresses</a:t>
            </a:r>
            <a:r>
              <a:rPr lang="en-US" sz="2000"/>
              <a:t> and </a:t>
            </a:r>
            <a:r>
              <a:rPr lang="en-US" sz="2000" b="1" u="sng"/>
              <a:t>multiple</a:t>
            </a:r>
            <a:r>
              <a:rPr lang="en-US" sz="2000"/>
              <a:t> </a:t>
            </a:r>
            <a:r>
              <a:rPr lang="en-US" sz="2000" b="1" u="sng"/>
              <a:t>egresses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4572DB-F765-C673-3B0C-AFEEF434EE85}"/>
              </a:ext>
            </a:extLst>
          </p:cNvPr>
          <p:cNvSpPr txBox="1">
            <a:spLocks/>
          </p:cNvSpPr>
          <p:nvPr/>
        </p:nvSpPr>
        <p:spPr>
          <a:xfrm>
            <a:off x="604011" y="2477343"/>
            <a:ext cx="10508748" cy="556296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/>
              <a:t>Multipath spread is </a:t>
            </a:r>
            <a:r>
              <a:rPr lang="en-US" sz="2000" b="1" u="sng"/>
              <a:t>maximized</a:t>
            </a:r>
            <a:r>
              <a:rPr lang="en-US" sz="2000"/>
              <a:t> in the provisioned DAG within practical constraints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6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F6D18A-2B1B-7C77-03C8-1FD642D870FA}"/>
              </a:ext>
            </a:extLst>
          </p:cNvPr>
          <p:cNvSpPr txBox="1">
            <a:spLocks/>
          </p:cNvSpPr>
          <p:nvPr/>
        </p:nvSpPr>
        <p:spPr>
          <a:xfrm>
            <a:off x="604011" y="3108284"/>
            <a:ext cx="10508748" cy="87319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>
            <a:noAutofit/>
          </a:bodyPr>
          <a:lstStyle>
            <a:lvl1pPr marL="173038" indent="-173038" algn="l" defTabSz="914377" rtl="0" eaLnBrk="1" latinLnBrk="0" hangingPunct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3038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95263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171450" algn="l" defTabSz="914377" rtl="0" eaLnBrk="1" latinLnBrk="0" hangingPunct="1">
              <a:lnSpc>
                <a:spcPct val="95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</a:rPr>
              <a:t>Amount of </a:t>
            </a:r>
            <a:r>
              <a:rPr lang="en-US" sz="2000" b="1" u="sng">
                <a:solidFill>
                  <a:schemeClr val="bg1"/>
                </a:solidFill>
              </a:rPr>
              <a:t>state</a:t>
            </a:r>
            <a:r>
              <a:rPr lang="en-US" sz="2000">
                <a:solidFill>
                  <a:schemeClr val="bg1"/>
                </a:solidFill>
              </a:rPr>
              <a:t> needed to setup the DAG is </a:t>
            </a:r>
            <a:r>
              <a:rPr lang="en-US" sz="2000" b="1" u="sng">
                <a:solidFill>
                  <a:schemeClr val="bg1"/>
                </a:solidFill>
              </a:rPr>
              <a:t>significantly less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bg1"/>
                </a:solidFill>
              </a:rPr>
              <a:t>Setup junction state at each node on the DAG (as opposed to setting up path state)</a:t>
            </a:r>
          </a:p>
        </p:txBody>
      </p:sp>
    </p:spTree>
    <p:extLst>
      <p:ext uri="{BB962C8B-B14F-4D97-AF65-F5344CB8AC3E}">
        <p14:creationId xmlns:p14="http://schemas.microsoft.com/office/powerpoint/2010/main" val="1332373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AB96-B5C2-0BA9-8524-6891472E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46BF6-EC93-D137-B72F-16DF28BA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https://datatracker.ietf.org/doc/draft-kompella-teas-mpte/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https://datatracker.ietf.org/doc/draft-kbr-teas-mptersvp/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https://datatracker.ietf.org/doc/draft-zzhang-idr-mpte-signaling/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https://datatracker.ietf.org/doc/draft-beeram-pce-pcep-mpted/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https://datatracker.ietf.org/doc/draft-beeram-teas-yang-mpted/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3"/>
              </a:rPr>
              <a:t>https://www.linkedin.com/pulse/multipath-traffic-engineering-kireeti-kompella-ckupe/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903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E5212-1A78-6189-E956-AE7D37110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0F150-464E-D109-1443-1395CEF599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Multipath Traffic Engineering </a:t>
            </a:r>
            <a:r>
              <a:rPr lang="en-US">
                <a:solidFill>
                  <a:schemeClr val="accent4"/>
                </a:solidFill>
              </a:rPr>
              <a:t>MPTE</a:t>
            </a:r>
            <a:endParaRPr lang="en-US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/>
              <a:t>Adding Multipath to TE </a:t>
            </a:r>
          </a:p>
        </p:txBody>
      </p:sp>
    </p:spTree>
    <p:extLst>
      <p:ext uri="{BB962C8B-B14F-4D97-AF65-F5344CB8AC3E}">
        <p14:creationId xmlns:p14="http://schemas.microsoft.com/office/powerpoint/2010/main" val="248865240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415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45AA282-A91B-ED04-61E8-D603697A1878}"/>
              </a:ext>
            </a:extLst>
          </p:cNvPr>
          <p:cNvCxnSpPr>
            <a:cxnSpLocks/>
          </p:cNvCxnSpPr>
          <p:nvPr/>
        </p:nvCxnSpPr>
        <p:spPr>
          <a:xfrm flipV="1">
            <a:off x="2646516" y="1686023"/>
            <a:ext cx="1930207" cy="4156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BF0F83F-CFE4-A2B7-73B5-3CD66DA48C0B}"/>
              </a:ext>
            </a:extLst>
          </p:cNvPr>
          <p:cNvCxnSpPr>
            <a:cxnSpLocks/>
          </p:cNvCxnSpPr>
          <p:nvPr/>
        </p:nvCxnSpPr>
        <p:spPr>
          <a:xfrm>
            <a:off x="5137003" y="1698441"/>
            <a:ext cx="1536667" cy="3483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2AA4E2D-F0D7-F48A-1320-42A760282543}"/>
              </a:ext>
            </a:extLst>
          </p:cNvPr>
          <p:cNvCxnSpPr>
            <a:cxnSpLocks/>
          </p:cNvCxnSpPr>
          <p:nvPr/>
        </p:nvCxnSpPr>
        <p:spPr>
          <a:xfrm>
            <a:off x="6956158" y="2383277"/>
            <a:ext cx="240433" cy="11899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3B4E02D-80F1-4604-2E82-C1FAFE1487EC}"/>
              </a:ext>
            </a:extLst>
          </p:cNvPr>
          <p:cNvCxnSpPr>
            <a:cxnSpLocks/>
          </p:cNvCxnSpPr>
          <p:nvPr/>
        </p:nvCxnSpPr>
        <p:spPr>
          <a:xfrm>
            <a:off x="4839452" y="5711500"/>
            <a:ext cx="847902" cy="3659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BC4922-9375-F040-3385-8712F6E2EEC7}"/>
              </a:ext>
            </a:extLst>
          </p:cNvPr>
          <p:cNvCxnSpPr>
            <a:cxnSpLocks/>
          </p:cNvCxnSpPr>
          <p:nvPr/>
        </p:nvCxnSpPr>
        <p:spPr>
          <a:xfrm>
            <a:off x="5772460" y="2956205"/>
            <a:ext cx="1171699" cy="7798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FABC60-2C03-2958-D09C-388FFF1C98C5}"/>
              </a:ext>
            </a:extLst>
          </p:cNvPr>
          <p:cNvCxnSpPr>
            <a:cxnSpLocks/>
          </p:cNvCxnSpPr>
          <p:nvPr/>
        </p:nvCxnSpPr>
        <p:spPr>
          <a:xfrm>
            <a:off x="1044102" y="3868626"/>
            <a:ext cx="857003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CED9CBC-163F-4870-6915-60F3E2D397FD}"/>
              </a:ext>
            </a:extLst>
          </p:cNvPr>
          <p:cNvCxnSpPr>
            <a:cxnSpLocks/>
          </p:cNvCxnSpPr>
          <p:nvPr/>
        </p:nvCxnSpPr>
        <p:spPr>
          <a:xfrm>
            <a:off x="974829" y="4129883"/>
            <a:ext cx="9144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A26D18-3998-688D-EC6C-5153F2FB7878}"/>
              </a:ext>
            </a:extLst>
          </p:cNvPr>
          <p:cNvCxnSpPr/>
          <p:nvPr/>
        </p:nvCxnSpPr>
        <p:spPr>
          <a:xfrm>
            <a:off x="2304866" y="4167488"/>
            <a:ext cx="534389" cy="68876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B58355-975F-F8C4-7064-AA0B52C2114F}"/>
              </a:ext>
            </a:extLst>
          </p:cNvPr>
          <p:cNvCxnSpPr>
            <a:cxnSpLocks/>
          </p:cNvCxnSpPr>
          <p:nvPr/>
        </p:nvCxnSpPr>
        <p:spPr>
          <a:xfrm>
            <a:off x="3300414" y="5234288"/>
            <a:ext cx="1028954" cy="26592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9B32070-475A-5BBA-C2E4-47C798C5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Shortest Path Routing (No TE)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019D03-AABB-B32C-2352-EBF6B3C4F01D}"/>
              </a:ext>
            </a:extLst>
          </p:cNvPr>
          <p:cNvGrpSpPr/>
          <p:nvPr/>
        </p:nvGrpSpPr>
        <p:grpSpPr>
          <a:xfrm>
            <a:off x="3271078" y="2627074"/>
            <a:ext cx="612000" cy="612000"/>
            <a:chOff x="3804415" y="2069685"/>
            <a:chExt cx="612000" cy="61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4105DB6-D046-F720-7F94-CE17EC17AD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940D9AD-AD85-0C85-CB3F-33196DDA73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6107F2-6754-00E7-0D06-E02016BD9D39}"/>
              </a:ext>
            </a:extLst>
          </p:cNvPr>
          <p:cNvGrpSpPr/>
          <p:nvPr/>
        </p:nvGrpSpPr>
        <p:grpSpPr>
          <a:xfrm>
            <a:off x="5313828" y="2562532"/>
            <a:ext cx="612000" cy="612000"/>
            <a:chOff x="3804415" y="2069685"/>
            <a:chExt cx="612000" cy="61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4ED626-A16F-1E78-E383-213481A64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0B60A86-D84E-A6B9-970B-0146933ED6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5EEFEC-ACEB-344F-6FD3-2823F1328783}"/>
              </a:ext>
            </a:extLst>
          </p:cNvPr>
          <p:cNvGrpSpPr/>
          <p:nvPr/>
        </p:nvGrpSpPr>
        <p:grpSpPr>
          <a:xfrm>
            <a:off x="4321804" y="5192918"/>
            <a:ext cx="612000" cy="612000"/>
            <a:chOff x="3804415" y="2069685"/>
            <a:chExt cx="612000" cy="61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B0B49-6DEB-7113-6BF5-21FEBB6DCB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C2B691C-42F1-C9A2-DA51-5D54C8411E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C82B47-82A5-811F-8768-C97E8244FCA5}"/>
              </a:ext>
            </a:extLst>
          </p:cNvPr>
          <p:cNvGrpSpPr/>
          <p:nvPr/>
        </p:nvGrpSpPr>
        <p:grpSpPr>
          <a:xfrm>
            <a:off x="5617857" y="5791365"/>
            <a:ext cx="612000" cy="612000"/>
            <a:chOff x="3804415" y="2069685"/>
            <a:chExt cx="612000" cy="612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95B905-489B-6CF2-494A-E938CBFC9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F4291C4-F9AF-17B9-0794-A5DB74E1D2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90666A-7B7E-368A-E084-18D9547EDBA1}"/>
              </a:ext>
            </a:extLst>
          </p:cNvPr>
          <p:cNvGrpSpPr/>
          <p:nvPr/>
        </p:nvGrpSpPr>
        <p:grpSpPr>
          <a:xfrm>
            <a:off x="1798491" y="3650331"/>
            <a:ext cx="612000" cy="612000"/>
            <a:chOff x="3804415" y="2069685"/>
            <a:chExt cx="612000" cy="61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C8BF4F8-D976-39E8-A828-E4CA0446C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B1A2DF-E635-13A1-5785-212EB6854AD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64B6F6-F15D-7550-A4CD-80A2648DD439}"/>
              </a:ext>
            </a:extLst>
          </p:cNvPr>
          <p:cNvGrpSpPr/>
          <p:nvPr/>
        </p:nvGrpSpPr>
        <p:grpSpPr>
          <a:xfrm>
            <a:off x="470674" y="3646614"/>
            <a:ext cx="612000" cy="612000"/>
            <a:chOff x="3804415" y="206968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B66D636-C274-B2ED-1F57-E27BE4325A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5EE5243-9D69-F7A2-CFE7-E064BDB2B3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F58D3A-48E8-81BC-E06D-61FE8083A0A4}"/>
              </a:ext>
            </a:extLst>
          </p:cNvPr>
          <p:cNvGrpSpPr/>
          <p:nvPr/>
        </p:nvGrpSpPr>
        <p:grpSpPr>
          <a:xfrm>
            <a:off x="6890591" y="3573189"/>
            <a:ext cx="612000" cy="612000"/>
            <a:chOff x="3804415" y="2069685"/>
            <a:chExt cx="612000" cy="61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BD333F-9217-4473-AECF-FE7356DE5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D524628-3E00-57F8-4BFF-AE9875B044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D26198-2D44-8CDF-6626-82F782A0B360}"/>
              </a:ext>
            </a:extLst>
          </p:cNvPr>
          <p:cNvGrpSpPr/>
          <p:nvPr/>
        </p:nvGrpSpPr>
        <p:grpSpPr>
          <a:xfrm>
            <a:off x="2755032" y="4753289"/>
            <a:ext cx="612000" cy="612000"/>
            <a:chOff x="3804415" y="2069685"/>
            <a:chExt cx="612000" cy="61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7519DF-5B09-9D4F-694E-881BB8614A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923C5EB-9329-026E-CCA0-35F2009546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1AD090B-AA0C-446A-7081-8EA274304680}"/>
              </a:ext>
            </a:extLst>
          </p:cNvPr>
          <p:cNvCxnSpPr>
            <a:cxnSpLocks/>
          </p:cNvCxnSpPr>
          <p:nvPr/>
        </p:nvCxnSpPr>
        <p:spPr>
          <a:xfrm flipV="1">
            <a:off x="2310803" y="3074958"/>
            <a:ext cx="1003465" cy="6590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14408B-2799-D97B-82C1-6878EF43D8F3}"/>
              </a:ext>
            </a:extLst>
          </p:cNvPr>
          <p:cNvCxnSpPr>
            <a:cxnSpLocks/>
          </p:cNvCxnSpPr>
          <p:nvPr/>
        </p:nvCxnSpPr>
        <p:spPr>
          <a:xfrm flipV="1">
            <a:off x="3876242" y="2859223"/>
            <a:ext cx="1454852" cy="7514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286902-69AD-6D88-4C26-E360BFA0ADDC}"/>
              </a:ext>
            </a:extLst>
          </p:cNvPr>
          <p:cNvCxnSpPr>
            <a:cxnSpLocks/>
          </p:cNvCxnSpPr>
          <p:nvPr/>
        </p:nvCxnSpPr>
        <p:spPr>
          <a:xfrm>
            <a:off x="8840805" y="399341"/>
            <a:ext cx="13300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103EA6E-34A0-3494-397F-FFFD71CE2DD2}"/>
              </a:ext>
            </a:extLst>
          </p:cNvPr>
          <p:cNvCxnSpPr>
            <a:cxnSpLocks/>
          </p:cNvCxnSpPr>
          <p:nvPr/>
        </p:nvCxnSpPr>
        <p:spPr>
          <a:xfrm>
            <a:off x="8846742" y="915978"/>
            <a:ext cx="1347849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E0C0ED8-FCC0-6516-502D-52830A7AFF64}"/>
              </a:ext>
            </a:extLst>
          </p:cNvPr>
          <p:cNvSpPr txBox="1"/>
          <p:nvPr/>
        </p:nvSpPr>
        <p:spPr>
          <a:xfrm>
            <a:off x="10360846" y="30439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400G link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F6A0FE-7683-1101-6E6F-7C65C4F9FDE4}"/>
              </a:ext>
            </a:extLst>
          </p:cNvPr>
          <p:cNvSpPr txBox="1"/>
          <p:nvPr/>
        </p:nvSpPr>
        <p:spPr>
          <a:xfrm>
            <a:off x="10394493" y="81305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800G link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AC3A0F04-283D-51E0-A2C7-F293EF5AF5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4626" y="4376222"/>
            <a:ext cx="612000" cy="612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AB8B54-3BF9-3227-B494-05C5B2400D86}"/>
              </a:ext>
            </a:extLst>
          </p:cNvPr>
          <p:cNvCxnSpPr>
            <a:cxnSpLocks/>
          </p:cNvCxnSpPr>
          <p:nvPr/>
        </p:nvCxnSpPr>
        <p:spPr>
          <a:xfrm flipV="1">
            <a:off x="4891708" y="4808755"/>
            <a:ext cx="678872" cy="544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A472E39-6CF8-88B8-0FCD-58E008D41C81}"/>
              </a:ext>
            </a:extLst>
          </p:cNvPr>
          <p:cNvCxnSpPr>
            <a:cxnSpLocks/>
          </p:cNvCxnSpPr>
          <p:nvPr/>
        </p:nvCxnSpPr>
        <p:spPr>
          <a:xfrm flipV="1">
            <a:off x="6136638" y="4036859"/>
            <a:ext cx="787729" cy="5184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B37A318-2B2D-77E0-F9E9-33B8A01362E1}"/>
              </a:ext>
            </a:extLst>
          </p:cNvPr>
          <p:cNvCxnSpPr>
            <a:cxnSpLocks/>
          </p:cNvCxnSpPr>
          <p:nvPr/>
        </p:nvCxnSpPr>
        <p:spPr>
          <a:xfrm flipV="1">
            <a:off x="6136638" y="4179287"/>
            <a:ext cx="1060317" cy="1717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62A6B4E-7959-005C-94AC-41C6EBB1A904}"/>
              </a:ext>
            </a:extLst>
          </p:cNvPr>
          <p:cNvGrpSpPr/>
          <p:nvPr/>
        </p:nvGrpSpPr>
        <p:grpSpPr>
          <a:xfrm>
            <a:off x="1129208" y="2477442"/>
            <a:ext cx="6006059" cy="1761518"/>
            <a:chOff x="1129208" y="2477442"/>
            <a:chExt cx="6006059" cy="1761518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B0520E7-5BCF-FDE1-7D89-48D0F1B3C14C}"/>
                </a:ext>
              </a:extLst>
            </p:cNvPr>
            <p:cNvSpPr/>
            <p:nvPr/>
          </p:nvSpPr>
          <p:spPr>
            <a:xfrm>
              <a:off x="1129208" y="2477442"/>
              <a:ext cx="6006059" cy="1389912"/>
            </a:xfrm>
            <a:custGeom>
              <a:avLst/>
              <a:gdLst>
                <a:gd name="connsiteX0" fmla="*/ 0 w 6353299"/>
                <a:gd name="connsiteY0" fmla="*/ 1455227 h 1535216"/>
                <a:gd name="connsiteX1" fmla="*/ 629393 w 6353299"/>
                <a:gd name="connsiteY1" fmla="*/ 1455227 h 1535216"/>
                <a:gd name="connsiteX2" fmla="*/ 1888177 w 6353299"/>
                <a:gd name="connsiteY2" fmla="*/ 623954 h 1535216"/>
                <a:gd name="connsiteX3" fmla="*/ 2648198 w 6353299"/>
                <a:gd name="connsiteY3" fmla="*/ 137066 h 1535216"/>
                <a:gd name="connsiteX4" fmla="*/ 4441372 w 6353299"/>
                <a:gd name="connsiteY4" fmla="*/ 89564 h 1535216"/>
                <a:gd name="connsiteX5" fmla="*/ 6353299 w 6353299"/>
                <a:gd name="connsiteY5" fmla="*/ 1241471 h 1535216"/>
                <a:gd name="connsiteX0" fmla="*/ 0 w 6353299"/>
                <a:gd name="connsiteY0" fmla="*/ 1433791 h 1513780"/>
                <a:gd name="connsiteX1" fmla="*/ 629393 w 6353299"/>
                <a:gd name="connsiteY1" fmla="*/ 1433791 h 1513780"/>
                <a:gd name="connsiteX2" fmla="*/ 1888177 w 6353299"/>
                <a:gd name="connsiteY2" fmla="*/ 602518 h 1513780"/>
                <a:gd name="connsiteX3" fmla="*/ 2719450 w 6353299"/>
                <a:gd name="connsiteY3" fmla="*/ 210632 h 1513780"/>
                <a:gd name="connsiteX4" fmla="*/ 4441372 w 6353299"/>
                <a:gd name="connsiteY4" fmla="*/ 68128 h 1513780"/>
                <a:gd name="connsiteX5" fmla="*/ 6353299 w 6353299"/>
                <a:gd name="connsiteY5" fmla="*/ 1220035 h 1513780"/>
                <a:gd name="connsiteX0" fmla="*/ 0 w 6353299"/>
                <a:gd name="connsiteY0" fmla="*/ 1433791 h 1537417"/>
                <a:gd name="connsiteX1" fmla="*/ 866899 w 6353299"/>
                <a:gd name="connsiteY1" fmla="*/ 1469417 h 1537417"/>
                <a:gd name="connsiteX2" fmla="*/ 1888177 w 6353299"/>
                <a:gd name="connsiteY2" fmla="*/ 602518 h 1537417"/>
                <a:gd name="connsiteX3" fmla="*/ 2719450 w 6353299"/>
                <a:gd name="connsiteY3" fmla="*/ 210632 h 1537417"/>
                <a:gd name="connsiteX4" fmla="*/ 4441372 w 6353299"/>
                <a:gd name="connsiteY4" fmla="*/ 68128 h 1537417"/>
                <a:gd name="connsiteX5" fmla="*/ 6353299 w 6353299"/>
                <a:gd name="connsiteY5" fmla="*/ 1220035 h 1537417"/>
                <a:gd name="connsiteX0" fmla="*/ 0 w 6006059"/>
                <a:gd name="connsiteY0" fmla="*/ 1433791 h 1537417"/>
                <a:gd name="connsiteX1" fmla="*/ 866899 w 6006059"/>
                <a:gd name="connsiteY1" fmla="*/ 1469417 h 1537417"/>
                <a:gd name="connsiteX2" fmla="*/ 1888177 w 6006059"/>
                <a:gd name="connsiteY2" fmla="*/ 602518 h 1537417"/>
                <a:gd name="connsiteX3" fmla="*/ 2719450 w 6006059"/>
                <a:gd name="connsiteY3" fmla="*/ 210632 h 1537417"/>
                <a:gd name="connsiteX4" fmla="*/ 4441372 w 6006059"/>
                <a:gd name="connsiteY4" fmla="*/ 68128 h 1537417"/>
                <a:gd name="connsiteX5" fmla="*/ 6006059 w 6006059"/>
                <a:gd name="connsiteY5" fmla="*/ 1220035 h 1537417"/>
                <a:gd name="connsiteX0" fmla="*/ 0 w 6006059"/>
                <a:gd name="connsiteY0" fmla="*/ 1367317 h 1470943"/>
                <a:gd name="connsiteX1" fmla="*/ 866899 w 6006059"/>
                <a:gd name="connsiteY1" fmla="*/ 1402943 h 1470943"/>
                <a:gd name="connsiteX2" fmla="*/ 1888177 w 6006059"/>
                <a:gd name="connsiteY2" fmla="*/ 536044 h 1470943"/>
                <a:gd name="connsiteX3" fmla="*/ 2719450 w 6006059"/>
                <a:gd name="connsiteY3" fmla="*/ 144158 h 1470943"/>
                <a:gd name="connsiteX4" fmla="*/ 4441372 w 6006059"/>
                <a:gd name="connsiteY4" fmla="*/ 82677 h 1470943"/>
                <a:gd name="connsiteX5" fmla="*/ 6006059 w 6006059"/>
                <a:gd name="connsiteY5" fmla="*/ 1153561 h 1470943"/>
                <a:gd name="connsiteX0" fmla="*/ 0 w 6006059"/>
                <a:gd name="connsiteY0" fmla="*/ 1352685 h 1456311"/>
                <a:gd name="connsiteX1" fmla="*/ 866899 w 6006059"/>
                <a:gd name="connsiteY1" fmla="*/ 1388311 h 1456311"/>
                <a:gd name="connsiteX2" fmla="*/ 1888177 w 6006059"/>
                <a:gd name="connsiteY2" fmla="*/ 521412 h 1456311"/>
                <a:gd name="connsiteX3" fmla="*/ 2731025 w 6006059"/>
                <a:gd name="connsiteY3" fmla="*/ 198974 h 1456311"/>
                <a:gd name="connsiteX4" fmla="*/ 4441372 w 6006059"/>
                <a:gd name="connsiteY4" fmla="*/ 68045 h 1456311"/>
                <a:gd name="connsiteX5" fmla="*/ 6006059 w 6006059"/>
                <a:gd name="connsiteY5" fmla="*/ 1138929 h 1456311"/>
                <a:gd name="connsiteX0" fmla="*/ 0 w 6006059"/>
                <a:gd name="connsiteY0" fmla="*/ 1286286 h 1389912"/>
                <a:gd name="connsiteX1" fmla="*/ 866899 w 6006059"/>
                <a:gd name="connsiteY1" fmla="*/ 1321912 h 1389912"/>
                <a:gd name="connsiteX2" fmla="*/ 1888177 w 6006059"/>
                <a:gd name="connsiteY2" fmla="*/ 455013 h 1389912"/>
                <a:gd name="connsiteX3" fmla="*/ 2731025 w 6006059"/>
                <a:gd name="connsiteY3" fmla="*/ 132575 h 1389912"/>
                <a:gd name="connsiteX4" fmla="*/ 4441372 w 6006059"/>
                <a:gd name="connsiteY4" fmla="*/ 82668 h 1389912"/>
                <a:gd name="connsiteX5" fmla="*/ 6006059 w 6006059"/>
                <a:gd name="connsiteY5" fmla="*/ 1072530 h 138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6059" h="1389912">
                  <a:moveTo>
                    <a:pt x="0" y="1286286"/>
                  </a:moveTo>
                  <a:cubicBezTo>
                    <a:pt x="157348" y="1355559"/>
                    <a:pt x="552203" y="1460458"/>
                    <a:pt x="866899" y="1321912"/>
                  </a:cubicBezTo>
                  <a:cubicBezTo>
                    <a:pt x="1181595" y="1183366"/>
                    <a:pt x="1577489" y="653236"/>
                    <a:pt x="1888177" y="455013"/>
                  </a:cubicBezTo>
                  <a:cubicBezTo>
                    <a:pt x="2198865" y="256790"/>
                    <a:pt x="2305492" y="194633"/>
                    <a:pt x="2731025" y="132575"/>
                  </a:cubicBezTo>
                  <a:cubicBezTo>
                    <a:pt x="3156558" y="70517"/>
                    <a:pt x="3823855" y="-101399"/>
                    <a:pt x="4441372" y="82668"/>
                  </a:cubicBezTo>
                  <a:cubicBezTo>
                    <a:pt x="5058889" y="266735"/>
                    <a:pt x="5358854" y="588610"/>
                    <a:pt x="6006059" y="107253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1FDE3F4-DEF7-1FE4-BA73-271C27E619B3}"/>
                </a:ext>
              </a:extLst>
            </p:cNvPr>
            <p:cNvSpPr/>
            <p:nvPr/>
          </p:nvSpPr>
          <p:spPr>
            <a:xfrm>
              <a:off x="1152959" y="3692475"/>
              <a:ext cx="997527" cy="546485"/>
            </a:xfrm>
            <a:custGeom>
              <a:avLst/>
              <a:gdLst>
                <a:gd name="connsiteX0" fmla="*/ 0 w 997527"/>
                <a:gd name="connsiteY0" fmla="*/ 463138 h 546485"/>
                <a:gd name="connsiteX1" fmla="*/ 688769 w 997527"/>
                <a:gd name="connsiteY1" fmla="*/ 510639 h 546485"/>
                <a:gd name="connsiteX2" fmla="*/ 997527 w 997527"/>
                <a:gd name="connsiteY2" fmla="*/ 0 h 54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7527" h="546485">
                  <a:moveTo>
                    <a:pt x="0" y="463138"/>
                  </a:moveTo>
                  <a:cubicBezTo>
                    <a:pt x="261257" y="525483"/>
                    <a:pt x="522514" y="587829"/>
                    <a:pt x="688769" y="510639"/>
                  </a:cubicBezTo>
                  <a:cubicBezTo>
                    <a:pt x="855024" y="433449"/>
                    <a:pt x="926275" y="216724"/>
                    <a:pt x="997527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tailEnd type="non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1197702F-BDD1-7490-7374-D174BEA575AC}"/>
              </a:ext>
            </a:extLst>
          </p:cNvPr>
          <p:cNvSpPr txBox="1"/>
          <p:nvPr/>
        </p:nvSpPr>
        <p:spPr>
          <a:xfrm>
            <a:off x="8840805" y="1240672"/>
            <a:ext cx="220092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/>
              <a:t>All link metrics are equal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7772DA9-92FA-ADC5-CC74-91B6590D7F65}"/>
              </a:ext>
            </a:extLst>
          </p:cNvPr>
          <p:cNvGrpSpPr/>
          <p:nvPr/>
        </p:nvGrpSpPr>
        <p:grpSpPr>
          <a:xfrm>
            <a:off x="2034516" y="1795626"/>
            <a:ext cx="612000" cy="612000"/>
            <a:chOff x="3804415" y="2069685"/>
            <a:chExt cx="612000" cy="61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944C887-624F-1EE2-E14B-4FA85D54B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8AD9F08D-94ED-5F14-F263-736A3B3714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BDBC136-AEE7-DD47-BC30-996CEB71D75B}"/>
              </a:ext>
            </a:extLst>
          </p:cNvPr>
          <p:cNvGrpSpPr/>
          <p:nvPr/>
        </p:nvGrpSpPr>
        <p:grpSpPr>
          <a:xfrm>
            <a:off x="4525003" y="1392441"/>
            <a:ext cx="612000" cy="612000"/>
            <a:chOff x="3804415" y="2069685"/>
            <a:chExt cx="612000" cy="612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0DD1541-EA73-E103-B9E6-3D9F0587CD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F50D486A-7693-E958-0CFC-07B22F07F4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8509942-2E17-AF99-880E-4A0E469D309D}"/>
              </a:ext>
            </a:extLst>
          </p:cNvPr>
          <p:cNvGrpSpPr/>
          <p:nvPr/>
        </p:nvGrpSpPr>
        <p:grpSpPr>
          <a:xfrm>
            <a:off x="6656674" y="1811059"/>
            <a:ext cx="612000" cy="612000"/>
            <a:chOff x="3804415" y="2069685"/>
            <a:chExt cx="612000" cy="612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D4832A-5E93-BA81-2DCD-64B21D23E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E9919FF1-FA42-4945-BC14-D7C6B54EC0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A8BEB1A-F6A4-0956-395F-5B483FB94820}"/>
              </a:ext>
            </a:extLst>
          </p:cNvPr>
          <p:cNvCxnSpPr>
            <a:cxnSpLocks/>
          </p:cNvCxnSpPr>
          <p:nvPr/>
        </p:nvCxnSpPr>
        <p:spPr>
          <a:xfrm flipV="1">
            <a:off x="2023365" y="2401724"/>
            <a:ext cx="317515" cy="127637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CCDDD9F1-A88A-A9A7-58E3-AE8E4BEEEB9D}"/>
              </a:ext>
            </a:extLst>
          </p:cNvPr>
          <p:cNvSpPr txBox="1"/>
          <p:nvPr/>
        </p:nvSpPr>
        <p:spPr>
          <a:xfrm>
            <a:off x="439838" y="4224760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707609E-B52A-E233-21B7-32855C16392A}"/>
              </a:ext>
            </a:extLst>
          </p:cNvPr>
          <p:cNvSpPr txBox="1"/>
          <p:nvPr/>
        </p:nvSpPr>
        <p:spPr>
          <a:xfrm>
            <a:off x="1853879" y="427298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1938A6-5EF7-6B55-0E4C-2515ABACA29A}"/>
              </a:ext>
            </a:extLst>
          </p:cNvPr>
          <p:cNvSpPr txBox="1"/>
          <p:nvPr/>
        </p:nvSpPr>
        <p:spPr>
          <a:xfrm>
            <a:off x="2839656" y="5351362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6CFE914-FAA4-0958-B709-80E9F41C01B5}"/>
              </a:ext>
            </a:extLst>
          </p:cNvPr>
          <p:cNvSpPr txBox="1"/>
          <p:nvPr/>
        </p:nvSpPr>
        <p:spPr>
          <a:xfrm>
            <a:off x="5698603" y="495782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89BD237-9364-64B8-576F-E34BCFCD1E55}"/>
              </a:ext>
            </a:extLst>
          </p:cNvPr>
          <p:cNvSpPr txBox="1"/>
          <p:nvPr/>
        </p:nvSpPr>
        <p:spPr>
          <a:xfrm>
            <a:off x="4390663" y="5802775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E77CB05-B70A-58F4-6B50-CEE0A01F3507}"/>
              </a:ext>
            </a:extLst>
          </p:cNvPr>
          <p:cNvSpPr txBox="1"/>
          <p:nvPr/>
        </p:nvSpPr>
        <p:spPr>
          <a:xfrm>
            <a:off x="5756476" y="6416233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140E094-9BBC-EC59-BB8E-CE2DD7E16F33}"/>
              </a:ext>
            </a:extLst>
          </p:cNvPr>
          <p:cNvSpPr txBox="1"/>
          <p:nvPr/>
        </p:nvSpPr>
        <p:spPr>
          <a:xfrm>
            <a:off x="3429965" y="3267920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2C1126F-0228-FE36-C5FC-F4DA33750C56}"/>
              </a:ext>
            </a:extLst>
          </p:cNvPr>
          <p:cNvSpPr txBox="1"/>
          <p:nvPr/>
        </p:nvSpPr>
        <p:spPr>
          <a:xfrm>
            <a:off x="5467109" y="3198471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A31B49-C3A7-0A14-D9D8-B58954911374}"/>
              </a:ext>
            </a:extLst>
          </p:cNvPr>
          <p:cNvSpPr txBox="1"/>
          <p:nvPr/>
        </p:nvSpPr>
        <p:spPr>
          <a:xfrm>
            <a:off x="1763210" y="160116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07DB709-0682-722D-E632-F4880E0756B4}"/>
              </a:ext>
            </a:extLst>
          </p:cNvPr>
          <p:cNvSpPr txBox="1"/>
          <p:nvPr/>
        </p:nvSpPr>
        <p:spPr>
          <a:xfrm>
            <a:off x="4610582" y="1068730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9696EB3-0EFB-9C44-231F-75E1F3859B74}"/>
              </a:ext>
            </a:extLst>
          </p:cNvPr>
          <p:cNvSpPr txBox="1"/>
          <p:nvPr/>
        </p:nvSpPr>
        <p:spPr>
          <a:xfrm>
            <a:off x="7066344" y="1545221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685E000-59BF-EE3A-0997-B369BB67A7B2}"/>
              </a:ext>
            </a:extLst>
          </p:cNvPr>
          <p:cNvSpPr txBox="1"/>
          <p:nvPr/>
        </p:nvSpPr>
        <p:spPr>
          <a:xfrm>
            <a:off x="7575630" y="3674963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R12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CB3E61D-36EE-19E2-D7CF-DC8713C3C31A}"/>
              </a:ext>
            </a:extLst>
          </p:cNvPr>
          <p:cNvSpPr/>
          <p:nvPr/>
        </p:nvSpPr>
        <p:spPr>
          <a:xfrm>
            <a:off x="8341273" y="1883309"/>
            <a:ext cx="3706636" cy="1358445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40" tIns="45720" rIns="91440" bIns="45720" anchor="t"/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FF0000"/>
                </a:solidFill>
              </a:rPr>
              <a:t>Can send a maximum of </a:t>
            </a:r>
            <a:r>
              <a:rPr lang="en-US" sz="2400" u="sng">
                <a:solidFill>
                  <a:srgbClr val="FF0000"/>
                </a:solidFill>
              </a:rPr>
              <a:t>400</a:t>
            </a:r>
            <a:r>
              <a:rPr lang="en-US" sz="2400">
                <a:solidFill>
                  <a:srgbClr val="FF0000"/>
                </a:solidFill>
              </a:rPr>
              <a:t> Gbps from R1 to R12 using a single path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CAD698-1008-7A8A-23B1-0D573F16D3F2}"/>
              </a:ext>
            </a:extLst>
          </p:cNvPr>
          <p:cNvSpPr/>
          <p:nvPr/>
        </p:nvSpPr>
        <p:spPr>
          <a:xfrm>
            <a:off x="8388224" y="3535025"/>
            <a:ext cx="3706636" cy="2737188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40" tIns="45720" rIns="91440" bIns="45720" anchor="t"/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Can send a maximum of </a:t>
            </a:r>
            <a:r>
              <a:rPr lang="en-US" sz="2400" u="sng">
                <a:solidFill>
                  <a:schemeClr val="accent2">
                    <a:lumMod val="50000"/>
                  </a:schemeClr>
                </a:solidFill>
              </a:rPr>
              <a:t>1200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Gbps from R1 to R12 using a DAG with </a:t>
            </a:r>
            <a:r>
              <a:rPr lang="en-US" sz="2400" i="1">
                <a:solidFill>
                  <a:schemeClr val="accent2">
                    <a:lumMod val="50000"/>
                  </a:schemeClr>
                </a:solidFill>
              </a:rPr>
              <a:t>equally-weighted load balancing 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at R2 without congestion (800Gbps links are underutilized)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1566D90-A732-F309-44E0-49AC79EAEA61}"/>
              </a:ext>
            </a:extLst>
          </p:cNvPr>
          <p:cNvSpPr/>
          <p:nvPr/>
        </p:nvSpPr>
        <p:spPr>
          <a:xfrm>
            <a:off x="2147777" y="2030819"/>
            <a:ext cx="4922874" cy="1456660"/>
          </a:xfrm>
          <a:custGeom>
            <a:avLst/>
            <a:gdLst>
              <a:gd name="csX0" fmla="*/ 0 w 4922874"/>
              <a:gd name="csY0" fmla="*/ 1456660 h 1456660"/>
              <a:gd name="csX1" fmla="*/ 361507 w 4922874"/>
              <a:gd name="csY1" fmla="*/ 393404 h 1456660"/>
              <a:gd name="csX2" fmla="*/ 2413590 w 4922874"/>
              <a:gd name="csY2" fmla="*/ 0 h 1456660"/>
              <a:gd name="csX3" fmla="*/ 4476307 w 4922874"/>
              <a:gd name="csY3" fmla="*/ 329609 h 1456660"/>
              <a:gd name="csX4" fmla="*/ 4922874 w 4922874"/>
              <a:gd name="csY4" fmla="*/ 1371600 h 1456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922874" h="1456660">
                <a:moveTo>
                  <a:pt x="0" y="1456660"/>
                </a:moveTo>
                <a:lnTo>
                  <a:pt x="361507" y="393404"/>
                </a:lnTo>
                <a:lnTo>
                  <a:pt x="2413590" y="0"/>
                </a:lnTo>
                <a:lnTo>
                  <a:pt x="4476307" y="329609"/>
                </a:lnTo>
                <a:lnTo>
                  <a:pt x="4922874" y="1371600"/>
                </a:ln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948B97AA-B8A6-9543-796B-E4A8CF715419}"/>
              </a:ext>
            </a:extLst>
          </p:cNvPr>
          <p:cNvSpPr/>
          <p:nvPr/>
        </p:nvSpPr>
        <p:spPr>
          <a:xfrm>
            <a:off x="2466753" y="3965944"/>
            <a:ext cx="4295554" cy="1190847"/>
          </a:xfrm>
          <a:custGeom>
            <a:avLst/>
            <a:gdLst>
              <a:gd name="csX0" fmla="*/ 0 w 4295554"/>
              <a:gd name="csY0" fmla="*/ 127591 h 1190847"/>
              <a:gd name="csX1" fmla="*/ 1031359 w 4295554"/>
              <a:gd name="csY1" fmla="*/ 861237 h 1190847"/>
              <a:gd name="csX2" fmla="*/ 1818168 w 4295554"/>
              <a:gd name="csY2" fmla="*/ 1190847 h 1190847"/>
              <a:gd name="csX3" fmla="*/ 2934587 w 4295554"/>
              <a:gd name="csY3" fmla="*/ 510363 h 1190847"/>
              <a:gd name="csX4" fmla="*/ 4295554 w 4295554"/>
              <a:gd name="csY4" fmla="*/ 0 h 11908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95554" h="1190847">
                <a:moveTo>
                  <a:pt x="0" y="127591"/>
                </a:moveTo>
                <a:lnTo>
                  <a:pt x="1031359" y="861237"/>
                </a:lnTo>
                <a:lnTo>
                  <a:pt x="1818168" y="1190847"/>
                </a:lnTo>
                <a:lnTo>
                  <a:pt x="2934587" y="510363"/>
                </a:lnTo>
                <a:lnTo>
                  <a:pt x="4295554" y="0"/>
                </a:ln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5DD29C2-C8E6-4FEE-2E61-8A08F2D27F78}"/>
              </a:ext>
            </a:extLst>
          </p:cNvPr>
          <p:cNvSpPr/>
          <p:nvPr/>
        </p:nvSpPr>
        <p:spPr>
          <a:xfrm>
            <a:off x="2073349" y="4295553"/>
            <a:ext cx="4837814" cy="2243470"/>
          </a:xfrm>
          <a:custGeom>
            <a:avLst/>
            <a:gdLst>
              <a:gd name="csX0" fmla="*/ 0 w 4837814"/>
              <a:gd name="csY0" fmla="*/ 329610 h 2243470"/>
              <a:gd name="csX1" fmla="*/ 808074 w 4837814"/>
              <a:gd name="csY1" fmla="*/ 1520456 h 2243470"/>
              <a:gd name="csX2" fmla="*/ 2190307 w 4837814"/>
              <a:gd name="csY2" fmla="*/ 1733107 h 2243470"/>
              <a:gd name="csX3" fmla="*/ 3264195 w 4837814"/>
              <a:gd name="csY3" fmla="*/ 2243470 h 2243470"/>
              <a:gd name="csX4" fmla="*/ 4837814 w 4837814"/>
              <a:gd name="csY4" fmla="*/ 0 h 22434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837814" h="2243470">
                <a:moveTo>
                  <a:pt x="0" y="329610"/>
                </a:moveTo>
                <a:lnTo>
                  <a:pt x="808074" y="1520456"/>
                </a:lnTo>
                <a:lnTo>
                  <a:pt x="2190307" y="1733107"/>
                </a:lnTo>
                <a:lnTo>
                  <a:pt x="3264195" y="2243470"/>
                </a:lnTo>
                <a:lnTo>
                  <a:pt x="4837814" y="0"/>
                </a:ln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8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33" grpId="0" animBg="1"/>
      <p:bldP spid="34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E4457-D261-6A44-FF43-E97602EFF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84B369F-DD13-3EF1-29AF-41CC5C5F0959}"/>
              </a:ext>
            </a:extLst>
          </p:cNvPr>
          <p:cNvCxnSpPr>
            <a:cxnSpLocks/>
          </p:cNvCxnSpPr>
          <p:nvPr/>
        </p:nvCxnSpPr>
        <p:spPr>
          <a:xfrm flipV="1">
            <a:off x="2586429" y="1384258"/>
            <a:ext cx="1930207" cy="4156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836D1E9-97C0-148F-9050-D516E6D2F5ED}"/>
              </a:ext>
            </a:extLst>
          </p:cNvPr>
          <p:cNvCxnSpPr>
            <a:cxnSpLocks/>
          </p:cNvCxnSpPr>
          <p:nvPr/>
        </p:nvCxnSpPr>
        <p:spPr>
          <a:xfrm>
            <a:off x="5076916" y="1396676"/>
            <a:ext cx="1536667" cy="3483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52586B0-2826-8B9F-5778-E1F76F772149}"/>
              </a:ext>
            </a:extLst>
          </p:cNvPr>
          <p:cNvCxnSpPr>
            <a:cxnSpLocks/>
          </p:cNvCxnSpPr>
          <p:nvPr/>
        </p:nvCxnSpPr>
        <p:spPr>
          <a:xfrm>
            <a:off x="6896071" y="2081512"/>
            <a:ext cx="240433" cy="11899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E751A6-D49D-35BB-FC26-52E44CF886C8}"/>
              </a:ext>
            </a:extLst>
          </p:cNvPr>
          <p:cNvCxnSpPr>
            <a:cxnSpLocks/>
          </p:cNvCxnSpPr>
          <p:nvPr/>
        </p:nvCxnSpPr>
        <p:spPr>
          <a:xfrm>
            <a:off x="4779365" y="5409735"/>
            <a:ext cx="847902" cy="3659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0BE0AF-32B9-6DCB-3E36-B75F48B351EF}"/>
              </a:ext>
            </a:extLst>
          </p:cNvPr>
          <p:cNvCxnSpPr>
            <a:cxnSpLocks/>
          </p:cNvCxnSpPr>
          <p:nvPr/>
        </p:nvCxnSpPr>
        <p:spPr>
          <a:xfrm>
            <a:off x="5712373" y="2654440"/>
            <a:ext cx="1171699" cy="7798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AC80CB5-7E7E-1ABE-E956-5BEB492DAC5A}"/>
              </a:ext>
            </a:extLst>
          </p:cNvPr>
          <p:cNvCxnSpPr>
            <a:cxnSpLocks/>
          </p:cNvCxnSpPr>
          <p:nvPr/>
        </p:nvCxnSpPr>
        <p:spPr>
          <a:xfrm>
            <a:off x="984015" y="3566861"/>
            <a:ext cx="857003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1D1DE0D-8DCA-B1CE-AE9F-F30D1C7148C9}"/>
              </a:ext>
            </a:extLst>
          </p:cNvPr>
          <p:cNvCxnSpPr>
            <a:cxnSpLocks/>
          </p:cNvCxnSpPr>
          <p:nvPr/>
        </p:nvCxnSpPr>
        <p:spPr>
          <a:xfrm>
            <a:off x="914742" y="3828118"/>
            <a:ext cx="9144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A6E485-93F8-8F2A-D627-396610C09675}"/>
              </a:ext>
            </a:extLst>
          </p:cNvPr>
          <p:cNvCxnSpPr/>
          <p:nvPr/>
        </p:nvCxnSpPr>
        <p:spPr>
          <a:xfrm>
            <a:off x="2244779" y="3865723"/>
            <a:ext cx="534389" cy="68876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240375-AF71-AEEA-FBB6-838B3F9CC221}"/>
              </a:ext>
            </a:extLst>
          </p:cNvPr>
          <p:cNvCxnSpPr>
            <a:cxnSpLocks/>
          </p:cNvCxnSpPr>
          <p:nvPr/>
        </p:nvCxnSpPr>
        <p:spPr>
          <a:xfrm>
            <a:off x="3240327" y="4932523"/>
            <a:ext cx="1028954" cy="26592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C78613-767E-85D8-1E98-A2EB1A1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Conventional 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0D8E22-443F-C3EE-3E36-566F5ADD871A}"/>
              </a:ext>
            </a:extLst>
          </p:cNvPr>
          <p:cNvGrpSpPr/>
          <p:nvPr/>
        </p:nvGrpSpPr>
        <p:grpSpPr>
          <a:xfrm>
            <a:off x="3210991" y="2325309"/>
            <a:ext cx="612000" cy="612000"/>
            <a:chOff x="3804415" y="2069685"/>
            <a:chExt cx="612000" cy="61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369485C-1CBA-6EC2-F1BA-E8724F507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8642CE1-9B3A-F653-91FE-FDAA845CF1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02F605-0B19-ED95-4F3A-62A88BA5A375}"/>
              </a:ext>
            </a:extLst>
          </p:cNvPr>
          <p:cNvGrpSpPr/>
          <p:nvPr/>
        </p:nvGrpSpPr>
        <p:grpSpPr>
          <a:xfrm>
            <a:off x="5253741" y="2260767"/>
            <a:ext cx="612000" cy="612000"/>
            <a:chOff x="3804415" y="2069685"/>
            <a:chExt cx="612000" cy="61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1CD5EF-E567-6E24-8110-2ED1635BC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AD8BD96-4D98-F734-101F-552CF217B12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24420-50BF-AF1B-E8D4-5A89080231A8}"/>
              </a:ext>
            </a:extLst>
          </p:cNvPr>
          <p:cNvGrpSpPr/>
          <p:nvPr/>
        </p:nvGrpSpPr>
        <p:grpSpPr>
          <a:xfrm>
            <a:off x="4261717" y="4891153"/>
            <a:ext cx="612000" cy="612000"/>
            <a:chOff x="3804415" y="2069685"/>
            <a:chExt cx="612000" cy="61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7ADEF2F-26E5-BE5B-03F7-1772833EF6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5AB7AA-7F91-E58B-58CB-F09F4E2CE8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79F4EC-BD53-9AE4-88E1-6107FFFB179A}"/>
              </a:ext>
            </a:extLst>
          </p:cNvPr>
          <p:cNvGrpSpPr/>
          <p:nvPr/>
        </p:nvGrpSpPr>
        <p:grpSpPr>
          <a:xfrm>
            <a:off x="5557770" y="5489600"/>
            <a:ext cx="612000" cy="612000"/>
            <a:chOff x="3804415" y="2069685"/>
            <a:chExt cx="612000" cy="612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C75071-1AD8-D5D0-E24E-7C72D740F1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1584D0E-7D5C-4FB4-2B1A-0EAE61C299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F597F3-B480-FC38-88E3-588B0BD15B3F}"/>
              </a:ext>
            </a:extLst>
          </p:cNvPr>
          <p:cNvGrpSpPr/>
          <p:nvPr/>
        </p:nvGrpSpPr>
        <p:grpSpPr>
          <a:xfrm>
            <a:off x="1738404" y="3348566"/>
            <a:ext cx="612000" cy="612000"/>
            <a:chOff x="3804415" y="2069685"/>
            <a:chExt cx="612000" cy="61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A706B90-F0A1-9A0F-58B2-D030FC8FA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7BE6EF7-07EF-AEBA-0446-EE8C4C22C3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5987EF-FADD-359C-A0DC-653CCCA8A1CD}"/>
              </a:ext>
            </a:extLst>
          </p:cNvPr>
          <p:cNvGrpSpPr/>
          <p:nvPr/>
        </p:nvGrpSpPr>
        <p:grpSpPr>
          <a:xfrm>
            <a:off x="410587" y="3344849"/>
            <a:ext cx="612000" cy="612000"/>
            <a:chOff x="3804415" y="206968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F45583-34B4-69A3-1481-6BAA57E5C2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00C75F1-9BFA-8F1C-C862-0F5163C862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8521A2-E05F-423B-525D-F7F807D46D1C}"/>
              </a:ext>
            </a:extLst>
          </p:cNvPr>
          <p:cNvGrpSpPr/>
          <p:nvPr/>
        </p:nvGrpSpPr>
        <p:grpSpPr>
          <a:xfrm>
            <a:off x="6830504" y="3271424"/>
            <a:ext cx="612000" cy="612000"/>
            <a:chOff x="3804415" y="2069685"/>
            <a:chExt cx="612000" cy="61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CDF86E-BEC5-4361-B316-24ACAB2914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E335EC0-9FC0-A6FB-CB6D-3D22E0CFE2A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073BFA-4B82-F3B0-1D93-311DFB2EA86F}"/>
              </a:ext>
            </a:extLst>
          </p:cNvPr>
          <p:cNvGrpSpPr/>
          <p:nvPr/>
        </p:nvGrpSpPr>
        <p:grpSpPr>
          <a:xfrm>
            <a:off x="2694945" y="4451524"/>
            <a:ext cx="612000" cy="612000"/>
            <a:chOff x="3804415" y="2069685"/>
            <a:chExt cx="612000" cy="61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20AD835-79F2-4FD8-C802-38221AFBE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92A8522-D348-A6C3-6CE0-737C224357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7800D3-49F6-6423-1F5F-269DA23B5D1D}"/>
              </a:ext>
            </a:extLst>
          </p:cNvPr>
          <p:cNvCxnSpPr>
            <a:cxnSpLocks/>
          </p:cNvCxnSpPr>
          <p:nvPr/>
        </p:nvCxnSpPr>
        <p:spPr>
          <a:xfrm flipV="1">
            <a:off x="2250716" y="2773193"/>
            <a:ext cx="1003465" cy="6590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27F870-DEDB-F6BA-BE22-415C231BA6F4}"/>
              </a:ext>
            </a:extLst>
          </p:cNvPr>
          <p:cNvCxnSpPr>
            <a:cxnSpLocks/>
          </p:cNvCxnSpPr>
          <p:nvPr/>
        </p:nvCxnSpPr>
        <p:spPr>
          <a:xfrm flipV="1">
            <a:off x="3816155" y="2557458"/>
            <a:ext cx="1454852" cy="7514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0E8FEC4-1C73-CA17-DDF6-04495AACAD58}"/>
              </a:ext>
            </a:extLst>
          </p:cNvPr>
          <p:cNvCxnSpPr>
            <a:cxnSpLocks/>
          </p:cNvCxnSpPr>
          <p:nvPr/>
        </p:nvCxnSpPr>
        <p:spPr>
          <a:xfrm>
            <a:off x="8840805" y="399341"/>
            <a:ext cx="13300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B0FCFA-8B3B-378D-DACA-EA285AE40CAB}"/>
              </a:ext>
            </a:extLst>
          </p:cNvPr>
          <p:cNvCxnSpPr>
            <a:cxnSpLocks/>
          </p:cNvCxnSpPr>
          <p:nvPr/>
        </p:nvCxnSpPr>
        <p:spPr>
          <a:xfrm>
            <a:off x="8846742" y="915978"/>
            <a:ext cx="1347849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DDCEAD7-AE8F-CC50-0E16-6CAFCC815BFD}"/>
              </a:ext>
            </a:extLst>
          </p:cNvPr>
          <p:cNvSpPr txBox="1"/>
          <p:nvPr/>
        </p:nvSpPr>
        <p:spPr>
          <a:xfrm>
            <a:off x="10360846" y="30439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400G link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FF99AA-7330-ADDF-F8E7-35BD5A865576}"/>
              </a:ext>
            </a:extLst>
          </p:cNvPr>
          <p:cNvSpPr txBox="1"/>
          <p:nvPr/>
        </p:nvSpPr>
        <p:spPr>
          <a:xfrm>
            <a:off x="10394493" y="81305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800G link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EAC00831-BE5F-D335-6BD6-037A026E17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4539" y="4074457"/>
            <a:ext cx="612000" cy="612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04D721B-D603-FB64-1799-9C650E995AAA}"/>
              </a:ext>
            </a:extLst>
          </p:cNvPr>
          <p:cNvCxnSpPr>
            <a:cxnSpLocks/>
          </p:cNvCxnSpPr>
          <p:nvPr/>
        </p:nvCxnSpPr>
        <p:spPr>
          <a:xfrm flipV="1">
            <a:off x="4831621" y="4506990"/>
            <a:ext cx="678872" cy="544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9B94F4E-E414-C716-50E7-35B6816C0B22}"/>
              </a:ext>
            </a:extLst>
          </p:cNvPr>
          <p:cNvCxnSpPr>
            <a:cxnSpLocks/>
          </p:cNvCxnSpPr>
          <p:nvPr/>
        </p:nvCxnSpPr>
        <p:spPr>
          <a:xfrm flipV="1">
            <a:off x="6076551" y="3735094"/>
            <a:ext cx="787729" cy="5184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344AC5C-ADC1-B04A-4885-30A512EFF09D}"/>
              </a:ext>
            </a:extLst>
          </p:cNvPr>
          <p:cNvCxnSpPr>
            <a:cxnSpLocks/>
          </p:cNvCxnSpPr>
          <p:nvPr/>
        </p:nvCxnSpPr>
        <p:spPr>
          <a:xfrm flipV="1">
            <a:off x="6076551" y="3877522"/>
            <a:ext cx="1060317" cy="1717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E6FD3A7E-1B2A-6659-C4B8-3CC8054D9687}"/>
              </a:ext>
            </a:extLst>
          </p:cNvPr>
          <p:cNvSpPr/>
          <p:nvPr/>
        </p:nvSpPr>
        <p:spPr>
          <a:xfrm>
            <a:off x="1069121" y="2175677"/>
            <a:ext cx="6006059" cy="1389912"/>
          </a:xfrm>
          <a:custGeom>
            <a:avLst/>
            <a:gdLst>
              <a:gd name="connsiteX0" fmla="*/ 0 w 6353299"/>
              <a:gd name="connsiteY0" fmla="*/ 1455227 h 1535216"/>
              <a:gd name="connsiteX1" fmla="*/ 629393 w 6353299"/>
              <a:gd name="connsiteY1" fmla="*/ 1455227 h 1535216"/>
              <a:gd name="connsiteX2" fmla="*/ 1888177 w 6353299"/>
              <a:gd name="connsiteY2" fmla="*/ 623954 h 1535216"/>
              <a:gd name="connsiteX3" fmla="*/ 2648198 w 6353299"/>
              <a:gd name="connsiteY3" fmla="*/ 137066 h 1535216"/>
              <a:gd name="connsiteX4" fmla="*/ 4441372 w 6353299"/>
              <a:gd name="connsiteY4" fmla="*/ 89564 h 1535216"/>
              <a:gd name="connsiteX5" fmla="*/ 6353299 w 6353299"/>
              <a:gd name="connsiteY5" fmla="*/ 1241471 h 1535216"/>
              <a:gd name="connsiteX0" fmla="*/ 0 w 6353299"/>
              <a:gd name="connsiteY0" fmla="*/ 1433791 h 1513780"/>
              <a:gd name="connsiteX1" fmla="*/ 629393 w 6353299"/>
              <a:gd name="connsiteY1" fmla="*/ 1433791 h 1513780"/>
              <a:gd name="connsiteX2" fmla="*/ 1888177 w 6353299"/>
              <a:gd name="connsiteY2" fmla="*/ 602518 h 1513780"/>
              <a:gd name="connsiteX3" fmla="*/ 2719450 w 6353299"/>
              <a:gd name="connsiteY3" fmla="*/ 210632 h 1513780"/>
              <a:gd name="connsiteX4" fmla="*/ 4441372 w 6353299"/>
              <a:gd name="connsiteY4" fmla="*/ 68128 h 1513780"/>
              <a:gd name="connsiteX5" fmla="*/ 6353299 w 6353299"/>
              <a:gd name="connsiteY5" fmla="*/ 1220035 h 1513780"/>
              <a:gd name="connsiteX0" fmla="*/ 0 w 6353299"/>
              <a:gd name="connsiteY0" fmla="*/ 1433791 h 1537417"/>
              <a:gd name="connsiteX1" fmla="*/ 866899 w 6353299"/>
              <a:gd name="connsiteY1" fmla="*/ 1469417 h 1537417"/>
              <a:gd name="connsiteX2" fmla="*/ 1888177 w 6353299"/>
              <a:gd name="connsiteY2" fmla="*/ 602518 h 1537417"/>
              <a:gd name="connsiteX3" fmla="*/ 2719450 w 6353299"/>
              <a:gd name="connsiteY3" fmla="*/ 210632 h 1537417"/>
              <a:gd name="connsiteX4" fmla="*/ 4441372 w 6353299"/>
              <a:gd name="connsiteY4" fmla="*/ 68128 h 1537417"/>
              <a:gd name="connsiteX5" fmla="*/ 6353299 w 6353299"/>
              <a:gd name="connsiteY5" fmla="*/ 1220035 h 1537417"/>
              <a:gd name="connsiteX0" fmla="*/ 0 w 6006059"/>
              <a:gd name="connsiteY0" fmla="*/ 1433791 h 1537417"/>
              <a:gd name="connsiteX1" fmla="*/ 866899 w 6006059"/>
              <a:gd name="connsiteY1" fmla="*/ 1469417 h 1537417"/>
              <a:gd name="connsiteX2" fmla="*/ 1888177 w 6006059"/>
              <a:gd name="connsiteY2" fmla="*/ 602518 h 1537417"/>
              <a:gd name="connsiteX3" fmla="*/ 2719450 w 6006059"/>
              <a:gd name="connsiteY3" fmla="*/ 210632 h 1537417"/>
              <a:gd name="connsiteX4" fmla="*/ 4441372 w 6006059"/>
              <a:gd name="connsiteY4" fmla="*/ 68128 h 1537417"/>
              <a:gd name="connsiteX5" fmla="*/ 6006059 w 6006059"/>
              <a:gd name="connsiteY5" fmla="*/ 1220035 h 1537417"/>
              <a:gd name="connsiteX0" fmla="*/ 0 w 6006059"/>
              <a:gd name="connsiteY0" fmla="*/ 1367317 h 1470943"/>
              <a:gd name="connsiteX1" fmla="*/ 866899 w 6006059"/>
              <a:gd name="connsiteY1" fmla="*/ 1402943 h 1470943"/>
              <a:gd name="connsiteX2" fmla="*/ 1888177 w 6006059"/>
              <a:gd name="connsiteY2" fmla="*/ 536044 h 1470943"/>
              <a:gd name="connsiteX3" fmla="*/ 2719450 w 6006059"/>
              <a:gd name="connsiteY3" fmla="*/ 144158 h 1470943"/>
              <a:gd name="connsiteX4" fmla="*/ 4441372 w 6006059"/>
              <a:gd name="connsiteY4" fmla="*/ 82677 h 1470943"/>
              <a:gd name="connsiteX5" fmla="*/ 6006059 w 6006059"/>
              <a:gd name="connsiteY5" fmla="*/ 1153561 h 1470943"/>
              <a:gd name="connsiteX0" fmla="*/ 0 w 6006059"/>
              <a:gd name="connsiteY0" fmla="*/ 1352685 h 1456311"/>
              <a:gd name="connsiteX1" fmla="*/ 866899 w 6006059"/>
              <a:gd name="connsiteY1" fmla="*/ 1388311 h 1456311"/>
              <a:gd name="connsiteX2" fmla="*/ 1888177 w 6006059"/>
              <a:gd name="connsiteY2" fmla="*/ 521412 h 1456311"/>
              <a:gd name="connsiteX3" fmla="*/ 2731025 w 6006059"/>
              <a:gd name="connsiteY3" fmla="*/ 198974 h 1456311"/>
              <a:gd name="connsiteX4" fmla="*/ 4441372 w 6006059"/>
              <a:gd name="connsiteY4" fmla="*/ 68045 h 1456311"/>
              <a:gd name="connsiteX5" fmla="*/ 6006059 w 6006059"/>
              <a:gd name="connsiteY5" fmla="*/ 1138929 h 1456311"/>
              <a:gd name="connsiteX0" fmla="*/ 0 w 6006059"/>
              <a:gd name="connsiteY0" fmla="*/ 1286286 h 1389912"/>
              <a:gd name="connsiteX1" fmla="*/ 866899 w 6006059"/>
              <a:gd name="connsiteY1" fmla="*/ 1321912 h 1389912"/>
              <a:gd name="connsiteX2" fmla="*/ 1888177 w 6006059"/>
              <a:gd name="connsiteY2" fmla="*/ 455013 h 1389912"/>
              <a:gd name="connsiteX3" fmla="*/ 2731025 w 6006059"/>
              <a:gd name="connsiteY3" fmla="*/ 132575 h 1389912"/>
              <a:gd name="connsiteX4" fmla="*/ 4441372 w 6006059"/>
              <a:gd name="connsiteY4" fmla="*/ 82668 h 1389912"/>
              <a:gd name="connsiteX5" fmla="*/ 6006059 w 6006059"/>
              <a:gd name="connsiteY5" fmla="*/ 1072530 h 138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6059" h="1389912">
                <a:moveTo>
                  <a:pt x="0" y="1286286"/>
                </a:moveTo>
                <a:cubicBezTo>
                  <a:pt x="157348" y="1355559"/>
                  <a:pt x="552203" y="1460458"/>
                  <a:pt x="866899" y="1321912"/>
                </a:cubicBezTo>
                <a:cubicBezTo>
                  <a:pt x="1181595" y="1183366"/>
                  <a:pt x="1577489" y="653236"/>
                  <a:pt x="1888177" y="455013"/>
                </a:cubicBezTo>
                <a:cubicBezTo>
                  <a:pt x="2198865" y="256790"/>
                  <a:pt x="2305492" y="194633"/>
                  <a:pt x="2731025" y="132575"/>
                </a:cubicBezTo>
                <a:cubicBezTo>
                  <a:pt x="3156558" y="70517"/>
                  <a:pt x="3823855" y="-101399"/>
                  <a:pt x="4441372" y="82668"/>
                </a:cubicBezTo>
                <a:cubicBezTo>
                  <a:pt x="5058889" y="266735"/>
                  <a:pt x="5358854" y="588610"/>
                  <a:pt x="6006059" y="107253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07B48B1-E43A-1C01-FF4B-BC3BE03EB41E}"/>
              </a:ext>
            </a:extLst>
          </p:cNvPr>
          <p:cNvGrpSpPr/>
          <p:nvPr/>
        </p:nvGrpSpPr>
        <p:grpSpPr>
          <a:xfrm>
            <a:off x="1974429" y="1493861"/>
            <a:ext cx="612000" cy="612000"/>
            <a:chOff x="3804415" y="2069685"/>
            <a:chExt cx="612000" cy="61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A8D41AE-0936-C43A-2678-674FE52E98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856BBFC9-72A6-4F87-DE31-947DC68F0D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4C253D4-3C93-2E3B-E548-5C37F1F6DB09}"/>
              </a:ext>
            </a:extLst>
          </p:cNvPr>
          <p:cNvGrpSpPr/>
          <p:nvPr/>
        </p:nvGrpSpPr>
        <p:grpSpPr>
          <a:xfrm>
            <a:off x="4464916" y="1090676"/>
            <a:ext cx="612000" cy="612000"/>
            <a:chOff x="3804415" y="2069685"/>
            <a:chExt cx="612000" cy="612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27FBF01-B49B-19ED-0B37-914E6B23AB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D7A586C3-171C-E263-C223-FFFDE10D029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D9CCFB3-56AD-8D64-2063-82CAE35970BF}"/>
              </a:ext>
            </a:extLst>
          </p:cNvPr>
          <p:cNvGrpSpPr/>
          <p:nvPr/>
        </p:nvGrpSpPr>
        <p:grpSpPr>
          <a:xfrm>
            <a:off x="6596587" y="1509294"/>
            <a:ext cx="612000" cy="612000"/>
            <a:chOff x="3804415" y="2069685"/>
            <a:chExt cx="612000" cy="612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9A1E14F-0E1C-404A-2C9D-37AB90B1C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6E96220C-3AB4-AC04-2D85-8228D42591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3E6C947-0920-D7CB-7441-1ADCCB368D23}"/>
              </a:ext>
            </a:extLst>
          </p:cNvPr>
          <p:cNvCxnSpPr>
            <a:cxnSpLocks/>
          </p:cNvCxnSpPr>
          <p:nvPr/>
        </p:nvCxnSpPr>
        <p:spPr>
          <a:xfrm flipV="1">
            <a:off x="1963278" y="2099959"/>
            <a:ext cx="317515" cy="127637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C9D8214-6411-B862-A092-56BE95A46CA2}"/>
              </a:ext>
            </a:extLst>
          </p:cNvPr>
          <p:cNvSpPr txBox="1"/>
          <p:nvPr/>
        </p:nvSpPr>
        <p:spPr>
          <a:xfrm>
            <a:off x="379751" y="3922995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C03C70-F763-FCB5-C148-D8F5897FD82B}"/>
              </a:ext>
            </a:extLst>
          </p:cNvPr>
          <p:cNvSpPr txBox="1"/>
          <p:nvPr/>
        </p:nvSpPr>
        <p:spPr>
          <a:xfrm>
            <a:off x="1793792" y="3971223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EF7E9E-1087-9606-AFC3-2E9AED3EDFA7}"/>
              </a:ext>
            </a:extLst>
          </p:cNvPr>
          <p:cNvSpPr txBox="1"/>
          <p:nvPr/>
        </p:nvSpPr>
        <p:spPr>
          <a:xfrm>
            <a:off x="2779569" y="5049597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2920323-A813-679A-EA3D-677033F9C1F3}"/>
              </a:ext>
            </a:extLst>
          </p:cNvPr>
          <p:cNvSpPr txBox="1"/>
          <p:nvPr/>
        </p:nvSpPr>
        <p:spPr>
          <a:xfrm>
            <a:off x="5638516" y="4656059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45611C5-77B3-1217-022F-B545FC6D66C9}"/>
              </a:ext>
            </a:extLst>
          </p:cNvPr>
          <p:cNvSpPr txBox="1"/>
          <p:nvPr/>
        </p:nvSpPr>
        <p:spPr>
          <a:xfrm>
            <a:off x="4330576" y="5501010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61296DA-9C4E-E6B6-0131-6AB3627F2D7B}"/>
              </a:ext>
            </a:extLst>
          </p:cNvPr>
          <p:cNvSpPr txBox="1"/>
          <p:nvPr/>
        </p:nvSpPr>
        <p:spPr>
          <a:xfrm>
            <a:off x="5696389" y="611446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0F51354-E545-81C0-B9CF-C71BA03F2BF4}"/>
              </a:ext>
            </a:extLst>
          </p:cNvPr>
          <p:cNvSpPr txBox="1"/>
          <p:nvPr/>
        </p:nvSpPr>
        <p:spPr>
          <a:xfrm>
            <a:off x="3369878" y="2966155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0505613-7471-A7D5-B1F5-D8C28AF5C583}"/>
              </a:ext>
            </a:extLst>
          </p:cNvPr>
          <p:cNvSpPr txBox="1"/>
          <p:nvPr/>
        </p:nvSpPr>
        <p:spPr>
          <a:xfrm>
            <a:off x="5407022" y="2896706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38CC2EC-F62E-E22F-03F4-2364643E53D8}"/>
              </a:ext>
            </a:extLst>
          </p:cNvPr>
          <p:cNvSpPr txBox="1"/>
          <p:nvPr/>
        </p:nvSpPr>
        <p:spPr>
          <a:xfrm>
            <a:off x="1703123" y="1299399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F9F804B-244A-2FF0-4D92-0D0288DFAFD6}"/>
              </a:ext>
            </a:extLst>
          </p:cNvPr>
          <p:cNvSpPr txBox="1"/>
          <p:nvPr/>
        </p:nvSpPr>
        <p:spPr>
          <a:xfrm>
            <a:off x="4550495" y="766965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4FC142D-BEE2-D53D-6C2D-1BBED24056A9}"/>
              </a:ext>
            </a:extLst>
          </p:cNvPr>
          <p:cNvSpPr txBox="1"/>
          <p:nvPr/>
        </p:nvSpPr>
        <p:spPr>
          <a:xfrm>
            <a:off x="7006257" y="1243456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2EC5C4D-B1DD-FE0F-2597-107D28906E8E}"/>
              </a:ext>
            </a:extLst>
          </p:cNvPr>
          <p:cNvSpPr txBox="1"/>
          <p:nvPr/>
        </p:nvSpPr>
        <p:spPr>
          <a:xfrm>
            <a:off x="7515543" y="3373198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R12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0A479C1-C5C5-E44D-FF87-3BD810FAC559}"/>
              </a:ext>
            </a:extLst>
          </p:cNvPr>
          <p:cNvSpPr/>
          <p:nvPr/>
        </p:nvSpPr>
        <p:spPr>
          <a:xfrm>
            <a:off x="1051083" y="716769"/>
            <a:ext cx="6546431" cy="2762780"/>
          </a:xfrm>
          <a:custGeom>
            <a:avLst/>
            <a:gdLst>
              <a:gd name="connsiteX0" fmla="*/ 0 w 6577969"/>
              <a:gd name="connsiteY0" fmla="*/ 2581193 h 2762780"/>
              <a:gd name="connsiteX1" fmla="*/ 578734 w 6577969"/>
              <a:gd name="connsiteY1" fmla="*/ 2592767 h 2762780"/>
              <a:gd name="connsiteX2" fmla="*/ 497711 w 6577969"/>
              <a:gd name="connsiteY2" fmla="*/ 787117 h 2762780"/>
              <a:gd name="connsiteX3" fmla="*/ 1365813 w 6577969"/>
              <a:gd name="connsiteY3" fmla="*/ 416727 h 2762780"/>
              <a:gd name="connsiteX4" fmla="*/ 3599727 w 6577969"/>
              <a:gd name="connsiteY4" fmla="*/ 38 h 2762780"/>
              <a:gd name="connsiteX5" fmla="*/ 6007261 w 6577969"/>
              <a:gd name="connsiteY5" fmla="*/ 439876 h 2762780"/>
              <a:gd name="connsiteX6" fmla="*/ 6562846 w 6577969"/>
              <a:gd name="connsiteY6" fmla="*/ 544048 h 2762780"/>
              <a:gd name="connsiteX7" fmla="*/ 6366076 w 6577969"/>
              <a:gd name="connsiteY7" fmla="*/ 2500170 h 2762780"/>
              <a:gd name="connsiteX0" fmla="*/ 0 w 6366076"/>
              <a:gd name="connsiteY0" fmla="*/ 2581193 h 2762780"/>
              <a:gd name="connsiteX1" fmla="*/ 578734 w 6366076"/>
              <a:gd name="connsiteY1" fmla="*/ 2592767 h 2762780"/>
              <a:gd name="connsiteX2" fmla="*/ 497711 w 6366076"/>
              <a:gd name="connsiteY2" fmla="*/ 787117 h 2762780"/>
              <a:gd name="connsiteX3" fmla="*/ 1365813 w 6366076"/>
              <a:gd name="connsiteY3" fmla="*/ 416727 h 2762780"/>
              <a:gd name="connsiteX4" fmla="*/ 3599727 w 6366076"/>
              <a:gd name="connsiteY4" fmla="*/ 38 h 2762780"/>
              <a:gd name="connsiteX5" fmla="*/ 6007261 w 6366076"/>
              <a:gd name="connsiteY5" fmla="*/ 439876 h 2762780"/>
              <a:gd name="connsiteX6" fmla="*/ 6366076 w 6366076"/>
              <a:gd name="connsiteY6" fmla="*/ 2500170 h 2762780"/>
              <a:gd name="connsiteX0" fmla="*/ 0 w 6546431"/>
              <a:gd name="connsiteY0" fmla="*/ 2581193 h 2762780"/>
              <a:gd name="connsiteX1" fmla="*/ 578734 w 6546431"/>
              <a:gd name="connsiteY1" fmla="*/ 2592767 h 2762780"/>
              <a:gd name="connsiteX2" fmla="*/ 497711 w 6546431"/>
              <a:gd name="connsiteY2" fmla="*/ 787117 h 2762780"/>
              <a:gd name="connsiteX3" fmla="*/ 1365813 w 6546431"/>
              <a:gd name="connsiteY3" fmla="*/ 416727 h 2762780"/>
              <a:gd name="connsiteX4" fmla="*/ 3599727 w 6546431"/>
              <a:gd name="connsiteY4" fmla="*/ 38 h 2762780"/>
              <a:gd name="connsiteX5" fmla="*/ 6354501 w 6546431"/>
              <a:gd name="connsiteY5" fmla="*/ 439876 h 2762780"/>
              <a:gd name="connsiteX6" fmla="*/ 6366076 w 6546431"/>
              <a:gd name="connsiteY6" fmla="*/ 2500170 h 276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6431" h="2762780">
                <a:moveTo>
                  <a:pt x="0" y="2581193"/>
                </a:moveTo>
                <a:cubicBezTo>
                  <a:pt x="247891" y="2736486"/>
                  <a:pt x="495782" y="2891780"/>
                  <a:pt x="578734" y="2592767"/>
                </a:cubicBezTo>
                <a:cubicBezTo>
                  <a:pt x="661686" y="2293754"/>
                  <a:pt x="366531" y="1149790"/>
                  <a:pt x="497711" y="787117"/>
                </a:cubicBezTo>
                <a:cubicBezTo>
                  <a:pt x="628891" y="424444"/>
                  <a:pt x="848810" y="547907"/>
                  <a:pt x="1365813" y="416727"/>
                </a:cubicBezTo>
                <a:cubicBezTo>
                  <a:pt x="1882816" y="285547"/>
                  <a:pt x="2768279" y="-3820"/>
                  <a:pt x="3599727" y="38"/>
                </a:cubicBezTo>
                <a:cubicBezTo>
                  <a:pt x="4431175" y="3896"/>
                  <a:pt x="5893443" y="23187"/>
                  <a:pt x="6354501" y="439876"/>
                </a:cubicBezTo>
                <a:cubicBezTo>
                  <a:pt x="6815559" y="856565"/>
                  <a:pt x="6291323" y="2070942"/>
                  <a:pt x="6366076" y="2500170"/>
                </a:cubicBezTo>
              </a:path>
            </a:pathLst>
          </a:custGeom>
          <a:noFill/>
          <a:ln w="63500">
            <a:solidFill>
              <a:srgbClr val="0070C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4F6CB3-DAB6-E92B-985F-2673A9009F18}"/>
              </a:ext>
            </a:extLst>
          </p:cNvPr>
          <p:cNvSpPr/>
          <p:nvPr/>
        </p:nvSpPr>
        <p:spPr>
          <a:xfrm>
            <a:off x="981635" y="3900468"/>
            <a:ext cx="6331352" cy="2593997"/>
          </a:xfrm>
          <a:custGeom>
            <a:avLst/>
            <a:gdLst>
              <a:gd name="connsiteX0" fmla="*/ 0 w 6331352"/>
              <a:gd name="connsiteY0" fmla="*/ 81625 h 2583648"/>
              <a:gd name="connsiteX1" fmla="*/ 1099595 w 6331352"/>
              <a:gd name="connsiteY1" fmla="*/ 104774 h 2583648"/>
              <a:gd name="connsiteX2" fmla="*/ 1701478 w 6331352"/>
              <a:gd name="connsiteY2" fmla="*/ 1111772 h 2583648"/>
              <a:gd name="connsiteX3" fmla="*/ 2558005 w 6331352"/>
              <a:gd name="connsiteY3" fmla="*/ 1632632 h 2583648"/>
              <a:gd name="connsiteX4" fmla="*/ 3831220 w 6331352"/>
              <a:gd name="connsiteY4" fmla="*/ 2026172 h 2583648"/>
              <a:gd name="connsiteX5" fmla="*/ 4884516 w 6331352"/>
              <a:gd name="connsiteY5" fmla="*/ 2558607 h 2583648"/>
              <a:gd name="connsiteX6" fmla="*/ 5995686 w 6331352"/>
              <a:gd name="connsiteY6" fmla="*/ 1158070 h 2583648"/>
              <a:gd name="connsiteX7" fmla="*/ 6331352 w 6331352"/>
              <a:gd name="connsiteY7" fmla="*/ 46901 h 2583648"/>
              <a:gd name="connsiteX0" fmla="*/ 0 w 6331352"/>
              <a:gd name="connsiteY0" fmla="*/ 91974 h 2593997"/>
              <a:gd name="connsiteX1" fmla="*/ 1099595 w 6331352"/>
              <a:gd name="connsiteY1" fmla="*/ 115123 h 2593997"/>
              <a:gd name="connsiteX2" fmla="*/ 1608880 w 6331352"/>
              <a:gd name="connsiteY2" fmla="*/ 1272592 h 2593997"/>
              <a:gd name="connsiteX3" fmla="*/ 2558005 w 6331352"/>
              <a:gd name="connsiteY3" fmla="*/ 1642981 h 2593997"/>
              <a:gd name="connsiteX4" fmla="*/ 3831220 w 6331352"/>
              <a:gd name="connsiteY4" fmla="*/ 2036521 h 2593997"/>
              <a:gd name="connsiteX5" fmla="*/ 4884516 w 6331352"/>
              <a:gd name="connsiteY5" fmla="*/ 2568956 h 2593997"/>
              <a:gd name="connsiteX6" fmla="*/ 5995686 w 6331352"/>
              <a:gd name="connsiteY6" fmla="*/ 1168419 h 2593997"/>
              <a:gd name="connsiteX7" fmla="*/ 6331352 w 6331352"/>
              <a:gd name="connsiteY7" fmla="*/ 57250 h 25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1352" h="2593997">
                <a:moveTo>
                  <a:pt x="0" y="91974"/>
                </a:moveTo>
                <a:cubicBezTo>
                  <a:pt x="408007" y="17703"/>
                  <a:pt x="831448" y="-81647"/>
                  <a:pt x="1099595" y="115123"/>
                </a:cubicBezTo>
                <a:cubicBezTo>
                  <a:pt x="1367742" y="311893"/>
                  <a:pt x="1365812" y="1017949"/>
                  <a:pt x="1608880" y="1272592"/>
                </a:cubicBezTo>
                <a:cubicBezTo>
                  <a:pt x="1851948" y="1527235"/>
                  <a:pt x="2187615" y="1515660"/>
                  <a:pt x="2558005" y="1642981"/>
                </a:cubicBezTo>
                <a:cubicBezTo>
                  <a:pt x="2928395" y="1770302"/>
                  <a:pt x="3443468" y="1882192"/>
                  <a:pt x="3831220" y="2036521"/>
                </a:cubicBezTo>
                <a:cubicBezTo>
                  <a:pt x="4218972" y="2190850"/>
                  <a:pt x="4523772" y="2713640"/>
                  <a:pt x="4884516" y="2568956"/>
                </a:cubicBezTo>
                <a:cubicBezTo>
                  <a:pt x="5245260" y="2424272"/>
                  <a:pt x="5754547" y="1587037"/>
                  <a:pt x="5995686" y="1168419"/>
                </a:cubicBezTo>
                <a:cubicBezTo>
                  <a:pt x="6236825" y="749801"/>
                  <a:pt x="6284088" y="403525"/>
                  <a:pt x="6331352" y="57250"/>
                </a:cubicBezTo>
              </a:path>
            </a:pathLst>
          </a:custGeom>
          <a:noFill/>
          <a:ln w="63500">
            <a:solidFill>
              <a:schemeClr val="bg2">
                <a:lumMod val="60000"/>
                <a:lumOff val="40000"/>
              </a:schemeClr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BE0F64-4F80-E42A-EB6A-D0C30044044B}"/>
              </a:ext>
            </a:extLst>
          </p:cNvPr>
          <p:cNvSpPr/>
          <p:nvPr/>
        </p:nvSpPr>
        <p:spPr>
          <a:xfrm>
            <a:off x="1085807" y="3645202"/>
            <a:ext cx="5660020" cy="1221627"/>
          </a:xfrm>
          <a:custGeom>
            <a:avLst/>
            <a:gdLst>
              <a:gd name="connsiteX0" fmla="*/ 0 w 5660020"/>
              <a:gd name="connsiteY0" fmla="*/ 92598 h 1221627"/>
              <a:gd name="connsiteX1" fmla="*/ 1331089 w 5660020"/>
              <a:gd name="connsiteY1" fmla="*/ 115747 h 1221627"/>
              <a:gd name="connsiteX2" fmla="*/ 2013995 w 5660020"/>
              <a:gd name="connsiteY2" fmla="*/ 752355 h 1221627"/>
              <a:gd name="connsiteX3" fmla="*/ 2465408 w 5660020"/>
              <a:gd name="connsiteY3" fmla="*/ 972274 h 1221627"/>
              <a:gd name="connsiteX4" fmla="*/ 3310360 w 5660020"/>
              <a:gd name="connsiteY4" fmla="*/ 1203767 h 1221627"/>
              <a:gd name="connsiteX5" fmla="*/ 4398380 w 5660020"/>
              <a:gd name="connsiteY5" fmla="*/ 462988 h 1221627"/>
              <a:gd name="connsiteX6" fmla="*/ 5162309 w 5660020"/>
              <a:gd name="connsiteY6" fmla="*/ 92598 h 1221627"/>
              <a:gd name="connsiteX7" fmla="*/ 5660020 w 5660020"/>
              <a:gd name="connsiteY7" fmla="*/ 0 h 122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0020" h="1221627">
                <a:moveTo>
                  <a:pt x="0" y="92598"/>
                </a:moveTo>
                <a:cubicBezTo>
                  <a:pt x="497711" y="49193"/>
                  <a:pt x="995423" y="5788"/>
                  <a:pt x="1331089" y="115747"/>
                </a:cubicBezTo>
                <a:cubicBezTo>
                  <a:pt x="1666755" y="225706"/>
                  <a:pt x="1824942" y="609601"/>
                  <a:pt x="2013995" y="752355"/>
                </a:cubicBezTo>
                <a:cubicBezTo>
                  <a:pt x="2203048" y="895109"/>
                  <a:pt x="2249347" y="897039"/>
                  <a:pt x="2465408" y="972274"/>
                </a:cubicBezTo>
                <a:cubicBezTo>
                  <a:pt x="2681469" y="1047509"/>
                  <a:pt x="2988198" y="1288648"/>
                  <a:pt x="3310360" y="1203767"/>
                </a:cubicBezTo>
                <a:cubicBezTo>
                  <a:pt x="3632522" y="1118886"/>
                  <a:pt x="4089722" y="648183"/>
                  <a:pt x="4398380" y="462988"/>
                </a:cubicBezTo>
                <a:cubicBezTo>
                  <a:pt x="4707038" y="277793"/>
                  <a:pt x="4952036" y="169763"/>
                  <a:pt x="5162309" y="92598"/>
                </a:cubicBezTo>
                <a:cubicBezTo>
                  <a:pt x="5372582" y="15433"/>
                  <a:pt x="5516301" y="7716"/>
                  <a:pt x="5660020" y="0"/>
                </a:cubicBezTo>
              </a:path>
            </a:pathLst>
          </a:custGeom>
          <a:noFill/>
          <a:ln w="6350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6AF15C-F5A3-EF1C-B8E7-608C513300E8}"/>
              </a:ext>
            </a:extLst>
          </p:cNvPr>
          <p:cNvSpPr txBox="1"/>
          <p:nvPr/>
        </p:nvSpPr>
        <p:spPr>
          <a:xfrm>
            <a:off x="5523470" y="449992"/>
            <a:ext cx="5722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>
                <a:solidFill>
                  <a:srgbClr val="0070C0"/>
                </a:solidFill>
              </a:rPr>
              <a:t>400G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95969B-F002-0876-C37F-76F88FA6EEAB}"/>
              </a:ext>
            </a:extLst>
          </p:cNvPr>
          <p:cNvSpPr txBox="1"/>
          <p:nvPr/>
        </p:nvSpPr>
        <p:spPr>
          <a:xfrm>
            <a:off x="4230499" y="1876052"/>
            <a:ext cx="5722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>
                <a:solidFill>
                  <a:srgbClr val="FF0000"/>
                </a:solidFill>
              </a:rPr>
              <a:t>400G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D277D0-CC7B-05CE-1382-B600CBD75A09}"/>
              </a:ext>
            </a:extLst>
          </p:cNvPr>
          <p:cNvSpPr txBox="1"/>
          <p:nvPr/>
        </p:nvSpPr>
        <p:spPr>
          <a:xfrm>
            <a:off x="3930124" y="4460022"/>
            <a:ext cx="5722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>
                <a:solidFill>
                  <a:schemeClr val="tx2"/>
                </a:solidFill>
              </a:rPr>
              <a:t>400G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75DFAD-3391-715D-5A88-F33B31FD29B1}"/>
              </a:ext>
            </a:extLst>
          </p:cNvPr>
          <p:cNvSpPr txBox="1"/>
          <p:nvPr/>
        </p:nvSpPr>
        <p:spPr>
          <a:xfrm>
            <a:off x="4269281" y="6105107"/>
            <a:ext cx="5722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>
                <a:solidFill>
                  <a:srgbClr val="7030A0"/>
                </a:solidFill>
              </a:rPr>
              <a:t>400G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A3FC81E-56E9-0F28-90ED-947F5760023C}"/>
              </a:ext>
            </a:extLst>
          </p:cNvPr>
          <p:cNvSpPr/>
          <p:nvPr/>
        </p:nvSpPr>
        <p:spPr>
          <a:xfrm>
            <a:off x="1134035" y="4052868"/>
            <a:ext cx="6331352" cy="2593997"/>
          </a:xfrm>
          <a:custGeom>
            <a:avLst/>
            <a:gdLst>
              <a:gd name="connsiteX0" fmla="*/ 0 w 6331352"/>
              <a:gd name="connsiteY0" fmla="*/ 81625 h 2583648"/>
              <a:gd name="connsiteX1" fmla="*/ 1099595 w 6331352"/>
              <a:gd name="connsiteY1" fmla="*/ 104774 h 2583648"/>
              <a:gd name="connsiteX2" fmla="*/ 1701478 w 6331352"/>
              <a:gd name="connsiteY2" fmla="*/ 1111772 h 2583648"/>
              <a:gd name="connsiteX3" fmla="*/ 2558005 w 6331352"/>
              <a:gd name="connsiteY3" fmla="*/ 1632632 h 2583648"/>
              <a:gd name="connsiteX4" fmla="*/ 3831220 w 6331352"/>
              <a:gd name="connsiteY4" fmla="*/ 2026172 h 2583648"/>
              <a:gd name="connsiteX5" fmla="*/ 4884516 w 6331352"/>
              <a:gd name="connsiteY5" fmla="*/ 2558607 h 2583648"/>
              <a:gd name="connsiteX6" fmla="*/ 5995686 w 6331352"/>
              <a:gd name="connsiteY6" fmla="*/ 1158070 h 2583648"/>
              <a:gd name="connsiteX7" fmla="*/ 6331352 w 6331352"/>
              <a:gd name="connsiteY7" fmla="*/ 46901 h 2583648"/>
              <a:gd name="connsiteX0" fmla="*/ 0 w 6331352"/>
              <a:gd name="connsiteY0" fmla="*/ 91974 h 2593997"/>
              <a:gd name="connsiteX1" fmla="*/ 1099595 w 6331352"/>
              <a:gd name="connsiteY1" fmla="*/ 115123 h 2593997"/>
              <a:gd name="connsiteX2" fmla="*/ 1608880 w 6331352"/>
              <a:gd name="connsiteY2" fmla="*/ 1272592 h 2593997"/>
              <a:gd name="connsiteX3" fmla="*/ 2558005 w 6331352"/>
              <a:gd name="connsiteY3" fmla="*/ 1642981 h 2593997"/>
              <a:gd name="connsiteX4" fmla="*/ 3831220 w 6331352"/>
              <a:gd name="connsiteY4" fmla="*/ 2036521 h 2593997"/>
              <a:gd name="connsiteX5" fmla="*/ 4884516 w 6331352"/>
              <a:gd name="connsiteY5" fmla="*/ 2568956 h 2593997"/>
              <a:gd name="connsiteX6" fmla="*/ 5995686 w 6331352"/>
              <a:gd name="connsiteY6" fmla="*/ 1168419 h 2593997"/>
              <a:gd name="connsiteX7" fmla="*/ 6331352 w 6331352"/>
              <a:gd name="connsiteY7" fmla="*/ 57250 h 25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1352" h="2593997">
                <a:moveTo>
                  <a:pt x="0" y="91974"/>
                </a:moveTo>
                <a:cubicBezTo>
                  <a:pt x="408007" y="17703"/>
                  <a:pt x="831448" y="-81647"/>
                  <a:pt x="1099595" y="115123"/>
                </a:cubicBezTo>
                <a:cubicBezTo>
                  <a:pt x="1367742" y="311893"/>
                  <a:pt x="1365812" y="1017949"/>
                  <a:pt x="1608880" y="1272592"/>
                </a:cubicBezTo>
                <a:cubicBezTo>
                  <a:pt x="1851948" y="1527235"/>
                  <a:pt x="2187615" y="1515660"/>
                  <a:pt x="2558005" y="1642981"/>
                </a:cubicBezTo>
                <a:cubicBezTo>
                  <a:pt x="2928395" y="1770302"/>
                  <a:pt x="3443468" y="1882192"/>
                  <a:pt x="3831220" y="2036521"/>
                </a:cubicBezTo>
                <a:cubicBezTo>
                  <a:pt x="4218972" y="2190850"/>
                  <a:pt x="4523772" y="2713640"/>
                  <a:pt x="4884516" y="2568956"/>
                </a:cubicBezTo>
                <a:cubicBezTo>
                  <a:pt x="5245260" y="2424272"/>
                  <a:pt x="5754547" y="1587037"/>
                  <a:pt x="5995686" y="1168419"/>
                </a:cubicBezTo>
                <a:cubicBezTo>
                  <a:pt x="6236825" y="749801"/>
                  <a:pt x="6284088" y="403525"/>
                  <a:pt x="6331352" y="57250"/>
                </a:cubicBezTo>
              </a:path>
            </a:pathLst>
          </a:custGeom>
          <a:noFill/>
          <a:ln w="6350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E7208E4-6A3A-4B10-2D8D-4B40BF035EAA}"/>
              </a:ext>
            </a:extLst>
          </p:cNvPr>
          <p:cNvSpPr/>
          <p:nvPr/>
        </p:nvSpPr>
        <p:spPr>
          <a:xfrm>
            <a:off x="8359544" y="1436169"/>
            <a:ext cx="3706636" cy="1358445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Can achieve 1600 Gbps throughput from R1 to R12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F923575-CB07-4C41-C01E-CFDCFB9EB8A5}"/>
              </a:ext>
            </a:extLst>
          </p:cNvPr>
          <p:cNvSpPr/>
          <p:nvPr/>
        </p:nvSpPr>
        <p:spPr>
          <a:xfrm>
            <a:off x="8359544" y="2997814"/>
            <a:ext cx="3706636" cy="1739207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But this requires four LSP constructs (manually created or created via TE++) to do so</a:t>
            </a:r>
          </a:p>
        </p:txBody>
      </p:sp>
    </p:spTree>
    <p:extLst>
      <p:ext uri="{BB962C8B-B14F-4D97-AF65-F5344CB8AC3E}">
        <p14:creationId xmlns:p14="http://schemas.microsoft.com/office/powerpoint/2010/main" val="3930638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3" grpId="0" animBg="1"/>
      <p:bldP spid="7" grpId="0" animBg="1"/>
      <p:bldP spid="30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08D3D-E83A-575D-7A43-14D684857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0DF109F-BA5F-52B3-514D-DB14AB291E83}"/>
              </a:ext>
            </a:extLst>
          </p:cNvPr>
          <p:cNvCxnSpPr>
            <a:cxnSpLocks/>
          </p:cNvCxnSpPr>
          <p:nvPr/>
        </p:nvCxnSpPr>
        <p:spPr>
          <a:xfrm flipV="1">
            <a:off x="2344382" y="1637511"/>
            <a:ext cx="1930207" cy="4156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D0C3F8-8AF6-5CBD-6591-59C3DC48614B}"/>
              </a:ext>
            </a:extLst>
          </p:cNvPr>
          <p:cNvCxnSpPr>
            <a:cxnSpLocks/>
          </p:cNvCxnSpPr>
          <p:nvPr/>
        </p:nvCxnSpPr>
        <p:spPr>
          <a:xfrm>
            <a:off x="4834869" y="1649929"/>
            <a:ext cx="1536667" cy="3483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384D628-507B-B759-3581-E026031F5FC6}"/>
              </a:ext>
            </a:extLst>
          </p:cNvPr>
          <p:cNvCxnSpPr>
            <a:cxnSpLocks/>
          </p:cNvCxnSpPr>
          <p:nvPr/>
        </p:nvCxnSpPr>
        <p:spPr>
          <a:xfrm>
            <a:off x="6654024" y="2334765"/>
            <a:ext cx="240433" cy="11899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D5CB13A-A25D-3C4C-9030-94EADC995421}"/>
              </a:ext>
            </a:extLst>
          </p:cNvPr>
          <p:cNvCxnSpPr>
            <a:cxnSpLocks/>
          </p:cNvCxnSpPr>
          <p:nvPr/>
        </p:nvCxnSpPr>
        <p:spPr>
          <a:xfrm>
            <a:off x="4537318" y="5662988"/>
            <a:ext cx="847902" cy="3659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9F5C837-0B80-890F-6B3A-6BC6F3112B34}"/>
              </a:ext>
            </a:extLst>
          </p:cNvPr>
          <p:cNvCxnSpPr>
            <a:cxnSpLocks/>
          </p:cNvCxnSpPr>
          <p:nvPr/>
        </p:nvCxnSpPr>
        <p:spPr>
          <a:xfrm>
            <a:off x="5470326" y="2907693"/>
            <a:ext cx="1171699" cy="7798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4655B6-5BE3-8517-67AB-0094890E4E33}"/>
              </a:ext>
            </a:extLst>
          </p:cNvPr>
          <p:cNvCxnSpPr>
            <a:cxnSpLocks/>
          </p:cNvCxnSpPr>
          <p:nvPr/>
        </p:nvCxnSpPr>
        <p:spPr>
          <a:xfrm>
            <a:off x="741968" y="3820114"/>
            <a:ext cx="857003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19B91D3-4521-9B74-9629-C76B2DF22529}"/>
              </a:ext>
            </a:extLst>
          </p:cNvPr>
          <p:cNvCxnSpPr>
            <a:cxnSpLocks/>
          </p:cNvCxnSpPr>
          <p:nvPr/>
        </p:nvCxnSpPr>
        <p:spPr>
          <a:xfrm>
            <a:off x="672695" y="4081371"/>
            <a:ext cx="9144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836324-CE5B-498B-2E53-A7C959FD1D3E}"/>
              </a:ext>
            </a:extLst>
          </p:cNvPr>
          <p:cNvCxnSpPr/>
          <p:nvPr/>
        </p:nvCxnSpPr>
        <p:spPr>
          <a:xfrm>
            <a:off x="2002732" y="4118976"/>
            <a:ext cx="534389" cy="68876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77F975-8337-445C-5897-F1FBBF312905}"/>
              </a:ext>
            </a:extLst>
          </p:cNvPr>
          <p:cNvCxnSpPr>
            <a:cxnSpLocks/>
          </p:cNvCxnSpPr>
          <p:nvPr/>
        </p:nvCxnSpPr>
        <p:spPr>
          <a:xfrm>
            <a:off x="2998280" y="5185776"/>
            <a:ext cx="1028954" cy="26592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828D3E0-3BA1-9DE4-710C-15189242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Multipath TE (MPTE)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CBD5CA-6000-92B2-D033-559996E6DD6D}"/>
              </a:ext>
            </a:extLst>
          </p:cNvPr>
          <p:cNvGrpSpPr/>
          <p:nvPr/>
        </p:nvGrpSpPr>
        <p:grpSpPr>
          <a:xfrm>
            <a:off x="2968944" y="2578562"/>
            <a:ext cx="612000" cy="612000"/>
            <a:chOff x="3804415" y="2069685"/>
            <a:chExt cx="612000" cy="61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A3AADD-93B9-429F-5603-E259E5E41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7E606F0-1834-3096-353F-3E637969ED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75C83B-7601-FB14-F7A4-DA0A76340040}"/>
              </a:ext>
            </a:extLst>
          </p:cNvPr>
          <p:cNvGrpSpPr/>
          <p:nvPr/>
        </p:nvGrpSpPr>
        <p:grpSpPr>
          <a:xfrm>
            <a:off x="5011694" y="2514020"/>
            <a:ext cx="612000" cy="612000"/>
            <a:chOff x="3804415" y="2069685"/>
            <a:chExt cx="612000" cy="61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913ED61-6DB4-CF2A-C26D-0FDAE5EA35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A0C59E4-4927-4DFD-CF9C-033D6484F8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8CCA0D-111D-18D7-103A-818086B35909}"/>
              </a:ext>
            </a:extLst>
          </p:cNvPr>
          <p:cNvGrpSpPr/>
          <p:nvPr/>
        </p:nvGrpSpPr>
        <p:grpSpPr>
          <a:xfrm>
            <a:off x="4019670" y="5144406"/>
            <a:ext cx="612000" cy="612000"/>
            <a:chOff x="3804415" y="2069685"/>
            <a:chExt cx="612000" cy="61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B07640-4199-CBBF-42B5-0E26755DEB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7A6702F-1CE3-89A8-8EF5-4512B2D383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2509CC-F7D4-3916-79B2-804623BF37A2}"/>
              </a:ext>
            </a:extLst>
          </p:cNvPr>
          <p:cNvGrpSpPr/>
          <p:nvPr/>
        </p:nvGrpSpPr>
        <p:grpSpPr>
          <a:xfrm>
            <a:off x="5315723" y="5742853"/>
            <a:ext cx="612000" cy="612000"/>
            <a:chOff x="3804415" y="2069685"/>
            <a:chExt cx="612000" cy="612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EE6C76-650B-6128-6511-EA7A27E24C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6DE2046-52A9-2058-BF69-B8E68BB047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9125F5-F04C-480A-A29A-2D5A13BE7F25}"/>
              </a:ext>
            </a:extLst>
          </p:cNvPr>
          <p:cNvGrpSpPr/>
          <p:nvPr/>
        </p:nvGrpSpPr>
        <p:grpSpPr>
          <a:xfrm>
            <a:off x="1496357" y="3601819"/>
            <a:ext cx="612000" cy="612000"/>
            <a:chOff x="3804415" y="2069685"/>
            <a:chExt cx="612000" cy="61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B854B7-661F-D826-7613-488BDAD56D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709FA5D-82C0-A382-27A4-9D632FFC10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EFC60C-ACE3-7D2D-080B-B19E074F9F55}"/>
              </a:ext>
            </a:extLst>
          </p:cNvPr>
          <p:cNvGrpSpPr/>
          <p:nvPr/>
        </p:nvGrpSpPr>
        <p:grpSpPr>
          <a:xfrm>
            <a:off x="168540" y="3598102"/>
            <a:ext cx="612000" cy="612000"/>
            <a:chOff x="3804415" y="206968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F6560B-9E2C-4CCE-C95A-88F32604F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350F745-5E73-7FAB-22B6-52DDF0800D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F6BB9D-CFBE-314D-2B56-A8A23D65E9E4}"/>
              </a:ext>
            </a:extLst>
          </p:cNvPr>
          <p:cNvGrpSpPr/>
          <p:nvPr/>
        </p:nvGrpSpPr>
        <p:grpSpPr>
          <a:xfrm>
            <a:off x="6588457" y="3524677"/>
            <a:ext cx="612000" cy="612000"/>
            <a:chOff x="3804415" y="2069685"/>
            <a:chExt cx="612000" cy="61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7462F6-6BFF-F3AA-54EA-42AC2C3E75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C247C18-3DC6-3325-77B7-E62A7B1B40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D6A114-C42E-A675-CCCB-AC3BD42C15AD}"/>
              </a:ext>
            </a:extLst>
          </p:cNvPr>
          <p:cNvGrpSpPr/>
          <p:nvPr/>
        </p:nvGrpSpPr>
        <p:grpSpPr>
          <a:xfrm>
            <a:off x="2452898" y="4704777"/>
            <a:ext cx="612000" cy="612000"/>
            <a:chOff x="3804415" y="2069685"/>
            <a:chExt cx="612000" cy="61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8ACF6E-41AF-D7EB-AB95-D83499C76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DE0E68F-55FC-8695-6E0B-DBE772163E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D3C35A-1FE5-D1F9-AAFE-3B45427233E0}"/>
              </a:ext>
            </a:extLst>
          </p:cNvPr>
          <p:cNvCxnSpPr>
            <a:cxnSpLocks/>
          </p:cNvCxnSpPr>
          <p:nvPr/>
        </p:nvCxnSpPr>
        <p:spPr>
          <a:xfrm flipV="1">
            <a:off x="2008669" y="3026446"/>
            <a:ext cx="1003465" cy="6590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41A22A-0A0B-8DC1-9538-236B624174E7}"/>
              </a:ext>
            </a:extLst>
          </p:cNvPr>
          <p:cNvCxnSpPr>
            <a:cxnSpLocks/>
          </p:cNvCxnSpPr>
          <p:nvPr/>
        </p:nvCxnSpPr>
        <p:spPr>
          <a:xfrm flipV="1">
            <a:off x="3574108" y="2810711"/>
            <a:ext cx="1454852" cy="7514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31ABF8-AE3B-181F-500E-90D89BFCD752}"/>
              </a:ext>
            </a:extLst>
          </p:cNvPr>
          <p:cNvCxnSpPr>
            <a:cxnSpLocks/>
          </p:cNvCxnSpPr>
          <p:nvPr/>
        </p:nvCxnSpPr>
        <p:spPr>
          <a:xfrm>
            <a:off x="8840805" y="399341"/>
            <a:ext cx="13300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C17862-6452-CAD0-7B0F-D0AD38D165D2}"/>
              </a:ext>
            </a:extLst>
          </p:cNvPr>
          <p:cNvCxnSpPr>
            <a:cxnSpLocks/>
          </p:cNvCxnSpPr>
          <p:nvPr/>
        </p:nvCxnSpPr>
        <p:spPr>
          <a:xfrm>
            <a:off x="8833295" y="929425"/>
            <a:ext cx="1347849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9F7369B-902F-1823-59AB-F0AA1D9B38B1}"/>
              </a:ext>
            </a:extLst>
          </p:cNvPr>
          <p:cNvSpPr txBox="1"/>
          <p:nvPr/>
        </p:nvSpPr>
        <p:spPr>
          <a:xfrm>
            <a:off x="10360846" y="30439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400G link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708418-98F8-173F-18B0-A1F505E4C1FC}"/>
              </a:ext>
            </a:extLst>
          </p:cNvPr>
          <p:cNvSpPr txBox="1"/>
          <p:nvPr/>
        </p:nvSpPr>
        <p:spPr>
          <a:xfrm>
            <a:off x="10394493" y="81305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800G link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B3AABEE3-62AC-640F-3810-DEA9E1F2F9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2492" y="4327710"/>
            <a:ext cx="612000" cy="612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665A030-6F9C-FF3D-0357-C39D5D7B908A}"/>
              </a:ext>
            </a:extLst>
          </p:cNvPr>
          <p:cNvCxnSpPr>
            <a:cxnSpLocks/>
          </p:cNvCxnSpPr>
          <p:nvPr/>
        </p:nvCxnSpPr>
        <p:spPr>
          <a:xfrm flipV="1">
            <a:off x="4589574" y="4760243"/>
            <a:ext cx="678872" cy="544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7C50156-AFF0-4FC5-96F4-FA241D4D7DE6}"/>
              </a:ext>
            </a:extLst>
          </p:cNvPr>
          <p:cNvCxnSpPr>
            <a:cxnSpLocks/>
          </p:cNvCxnSpPr>
          <p:nvPr/>
        </p:nvCxnSpPr>
        <p:spPr>
          <a:xfrm flipV="1">
            <a:off x="5834504" y="3988347"/>
            <a:ext cx="787729" cy="5184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24CA6E-CA70-B892-076C-D04153A0FB89}"/>
              </a:ext>
            </a:extLst>
          </p:cNvPr>
          <p:cNvCxnSpPr>
            <a:cxnSpLocks/>
          </p:cNvCxnSpPr>
          <p:nvPr/>
        </p:nvCxnSpPr>
        <p:spPr>
          <a:xfrm flipV="1">
            <a:off x="5834504" y="4130775"/>
            <a:ext cx="1060317" cy="1717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8D73DC35-26BE-A1BC-9EE5-E4CB6BFA3F9E}"/>
              </a:ext>
            </a:extLst>
          </p:cNvPr>
          <p:cNvSpPr/>
          <p:nvPr/>
        </p:nvSpPr>
        <p:spPr>
          <a:xfrm>
            <a:off x="1751848" y="2428929"/>
            <a:ext cx="5081286" cy="1437659"/>
          </a:xfrm>
          <a:custGeom>
            <a:avLst/>
            <a:gdLst>
              <a:gd name="connsiteX0" fmla="*/ 0 w 6353299"/>
              <a:gd name="connsiteY0" fmla="*/ 1455227 h 1535216"/>
              <a:gd name="connsiteX1" fmla="*/ 629393 w 6353299"/>
              <a:gd name="connsiteY1" fmla="*/ 1455227 h 1535216"/>
              <a:gd name="connsiteX2" fmla="*/ 1888177 w 6353299"/>
              <a:gd name="connsiteY2" fmla="*/ 623954 h 1535216"/>
              <a:gd name="connsiteX3" fmla="*/ 2648198 w 6353299"/>
              <a:gd name="connsiteY3" fmla="*/ 137066 h 1535216"/>
              <a:gd name="connsiteX4" fmla="*/ 4441372 w 6353299"/>
              <a:gd name="connsiteY4" fmla="*/ 89564 h 1535216"/>
              <a:gd name="connsiteX5" fmla="*/ 6353299 w 6353299"/>
              <a:gd name="connsiteY5" fmla="*/ 1241471 h 1535216"/>
              <a:gd name="connsiteX0" fmla="*/ 0 w 6353299"/>
              <a:gd name="connsiteY0" fmla="*/ 1433791 h 1513780"/>
              <a:gd name="connsiteX1" fmla="*/ 629393 w 6353299"/>
              <a:gd name="connsiteY1" fmla="*/ 1433791 h 1513780"/>
              <a:gd name="connsiteX2" fmla="*/ 1888177 w 6353299"/>
              <a:gd name="connsiteY2" fmla="*/ 602518 h 1513780"/>
              <a:gd name="connsiteX3" fmla="*/ 2719450 w 6353299"/>
              <a:gd name="connsiteY3" fmla="*/ 210632 h 1513780"/>
              <a:gd name="connsiteX4" fmla="*/ 4441372 w 6353299"/>
              <a:gd name="connsiteY4" fmla="*/ 68128 h 1513780"/>
              <a:gd name="connsiteX5" fmla="*/ 6353299 w 6353299"/>
              <a:gd name="connsiteY5" fmla="*/ 1220035 h 1513780"/>
              <a:gd name="connsiteX0" fmla="*/ 0 w 6353299"/>
              <a:gd name="connsiteY0" fmla="*/ 1433791 h 1537417"/>
              <a:gd name="connsiteX1" fmla="*/ 866899 w 6353299"/>
              <a:gd name="connsiteY1" fmla="*/ 1469417 h 1537417"/>
              <a:gd name="connsiteX2" fmla="*/ 1888177 w 6353299"/>
              <a:gd name="connsiteY2" fmla="*/ 602518 h 1537417"/>
              <a:gd name="connsiteX3" fmla="*/ 2719450 w 6353299"/>
              <a:gd name="connsiteY3" fmla="*/ 210632 h 1537417"/>
              <a:gd name="connsiteX4" fmla="*/ 4441372 w 6353299"/>
              <a:gd name="connsiteY4" fmla="*/ 68128 h 1537417"/>
              <a:gd name="connsiteX5" fmla="*/ 6353299 w 6353299"/>
              <a:gd name="connsiteY5" fmla="*/ 1220035 h 1537417"/>
              <a:gd name="connsiteX0" fmla="*/ 0 w 6006059"/>
              <a:gd name="connsiteY0" fmla="*/ 1433791 h 1537417"/>
              <a:gd name="connsiteX1" fmla="*/ 866899 w 6006059"/>
              <a:gd name="connsiteY1" fmla="*/ 1469417 h 1537417"/>
              <a:gd name="connsiteX2" fmla="*/ 1888177 w 6006059"/>
              <a:gd name="connsiteY2" fmla="*/ 602518 h 1537417"/>
              <a:gd name="connsiteX3" fmla="*/ 2719450 w 6006059"/>
              <a:gd name="connsiteY3" fmla="*/ 210632 h 1537417"/>
              <a:gd name="connsiteX4" fmla="*/ 4441372 w 6006059"/>
              <a:gd name="connsiteY4" fmla="*/ 68128 h 1537417"/>
              <a:gd name="connsiteX5" fmla="*/ 6006059 w 6006059"/>
              <a:gd name="connsiteY5" fmla="*/ 1220035 h 1537417"/>
              <a:gd name="connsiteX0" fmla="*/ 0 w 6006059"/>
              <a:gd name="connsiteY0" fmla="*/ 1367317 h 1470943"/>
              <a:gd name="connsiteX1" fmla="*/ 866899 w 6006059"/>
              <a:gd name="connsiteY1" fmla="*/ 1402943 h 1470943"/>
              <a:gd name="connsiteX2" fmla="*/ 1888177 w 6006059"/>
              <a:gd name="connsiteY2" fmla="*/ 536044 h 1470943"/>
              <a:gd name="connsiteX3" fmla="*/ 2719450 w 6006059"/>
              <a:gd name="connsiteY3" fmla="*/ 144158 h 1470943"/>
              <a:gd name="connsiteX4" fmla="*/ 4441372 w 6006059"/>
              <a:gd name="connsiteY4" fmla="*/ 82677 h 1470943"/>
              <a:gd name="connsiteX5" fmla="*/ 6006059 w 6006059"/>
              <a:gd name="connsiteY5" fmla="*/ 1153561 h 1470943"/>
              <a:gd name="connsiteX0" fmla="*/ 0 w 6006059"/>
              <a:gd name="connsiteY0" fmla="*/ 1352685 h 1456311"/>
              <a:gd name="connsiteX1" fmla="*/ 866899 w 6006059"/>
              <a:gd name="connsiteY1" fmla="*/ 1388311 h 1456311"/>
              <a:gd name="connsiteX2" fmla="*/ 1888177 w 6006059"/>
              <a:gd name="connsiteY2" fmla="*/ 521412 h 1456311"/>
              <a:gd name="connsiteX3" fmla="*/ 2731025 w 6006059"/>
              <a:gd name="connsiteY3" fmla="*/ 198974 h 1456311"/>
              <a:gd name="connsiteX4" fmla="*/ 4441372 w 6006059"/>
              <a:gd name="connsiteY4" fmla="*/ 68045 h 1456311"/>
              <a:gd name="connsiteX5" fmla="*/ 6006059 w 6006059"/>
              <a:gd name="connsiteY5" fmla="*/ 1138929 h 1456311"/>
              <a:gd name="connsiteX0" fmla="*/ 0 w 6006059"/>
              <a:gd name="connsiteY0" fmla="*/ 1286286 h 1389912"/>
              <a:gd name="connsiteX1" fmla="*/ 866899 w 6006059"/>
              <a:gd name="connsiteY1" fmla="*/ 1321912 h 1389912"/>
              <a:gd name="connsiteX2" fmla="*/ 1888177 w 6006059"/>
              <a:gd name="connsiteY2" fmla="*/ 455013 h 1389912"/>
              <a:gd name="connsiteX3" fmla="*/ 2731025 w 6006059"/>
              <a:gd name="connsiteY3" fmla="*/ 132575 h 1389912"/>
              <a:gd name="connsiteX4" fmla="*/ 4441372 w 6006059"/>
              <a:gd name="connsiteY4" fmla="*/ 82668 h 1389912"/>
              <a:gd name="connsiteX5" fmla="*/ 6006059 w 6006059"/>
              <a:gd name="connsiteY5" fmla="*/ 1072530 h 1389912"/>
              <a:gd name="connsiteX0" fmla="*/ 0 w 6006059"/>
              <a:gd name="connsiteY0" fmla="*/ 1286286 h 1482464"/>
              <a:gd name="connsiteX1" fmla="*/ 924773 w 6006059"/>
              <a:gd name="connsiteY1" fmla="*/ 1437659 h 1482464"/>
              <a:gd name="connsiteX2" fmla="*/ 1888177 w 6006059"/>
              <a:gd name="connsiteY2" fmla="*/ 455013 h 1482464"/>
              <a:gd name="connsiteX3" fmla="*/ 2731025 w 6006059"/>
              <a:gd name="connsiteY3" fmla="*/ 132575 h 1482464"/>
              <a:gd name="connsiteX4" fmla="*/ 4441372 w 6006059"/>
              <a:gd name="connsiteY4" fmla="*/ 82668 h 1482464"/>
              <a:gd name="connsiteX5" fmla="*/ 6006059 w 6006059"/>
              <a:gd name="connsiteY5" fmla="*/ 1072530 h 1482464"/>
              <a:gd name="connsiteX0" fmla="*/ 0 w 5081286"/>
              <a:gd name="connsiteY0" fmla="*/ 1437659 h 1437659"/>
              <a:gd name="connsiteX1" fmla="*/ 963404 w 5081286"/>
              <a:gd name="connsiteY1" fmla="*/ 455013 h 1437659"/>
              <a:gd name="connsiteX2" fmla="*/ 1806252 w 5081286"/>
              <a:gd name="connsiteY2" fmla="*/ 132575 h 1437659"/>
              <a:gd name="connsiteX3" fmla="*/ 3516599 w 5081286"/>
              <a:gd name="connsiteY3" fmla="*/ 82668 h 1437659"/>
              <a:gd name="connsiteX4" fmla="*/ 5081286 w 5081286"/>
              <a:gd name="connsiteY4" fmla="*/ 1072530 h 143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286" h="1437659">
                <a:moveTo>
                  <a:pt x="0" y="1437659"/>
                </a:moveTo>
                <a:cubicBezTo>
                  <a:pt x="314696" y="1299113"/>
                  <a:pt x="662362" y="672527"/>
                  <a:pt x="963404" y="455013"/>
                </a:cubicBezTo>
                <a:cubicBezTo>
                  <a:pt x="1264446" y="237499"/>
                  <a:pt x="1380719" y="194633"/>
                  <a:pt x="1806252" y="132575"/>
                </a:cubicBezTo>
                <a:cubicBezTo>
                  <a:pt x="2231785" y="70517"/>
                  <a:pt x="2899082" y="-101399"/>
                  <a:pt x="3516599" y="82668"/>
                </a:cubicBezTo>
                <a:cubicBezTo>
                  <a:pt x="4134116" y="266735"/>
                  <a:pt x="4434081" y="588610"/>
                  <a:pt x="5081286" y="107253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77C9659A-3AD9-2A10-0E8D-746B7282863A}"/>
              </a:ext>
            </a:extLst>
          </p:cNvPr>
          <p:cNvSpPr/>
          <p:nvPr/>
        </p:nvSpPr>
        <p:spPr>
          <a:xfrm>
            <a:off x="850825" y="3875457"/>
            <a:ext cx="835481" cy="314991"/>
          </a:xfrm>
          <a:custGeom>
            <a:avLst/>
            <a:gdLst>
              <a:gd name="connsiteX0" fmla="*/ 0 w 997527"/>
              <a:gd name="connsiteY0" fmla="*/ 463138 h 546485"/>
              <a:gd name="connsiteX1" fmla="*/ 688769 w 997527"/>
              <a:gd name="connsiteY1" fmla="*/ 510639 h 546485"/>
              <a:gd name="connsiteX2" fmla="*/ 997527 w 997527"/>
              <a:gd name="connsiteY2" fmla="*/ 0 h 546485"/>
              <a:gd name="connsiteX0" fmla="*/ 0 w 904929"/>
              <a:gd name="connsiteY0" fmla="*/ 208495 h 291842"/>
              <a:gd name="connsiteX1" fmla="*/ 688769 w 904929"/>
              <a:gd name="connsiteY1" fmla="*/ 255996 h 291842"/>
              <a:gd name="connsiteX2" fmla="*/ 904929 w 904929"/>
              <a:gd name="connsiteY2" fmla="*/ 0 h 291842"/>
              <a:gd name="connsiteX0" fmla="*/ 0 w 835481"/>
              <a:gd name="connsiteY0" fmla="*/ 231644 h 314991"/>
              <a:gd name="connsiteX1" fmla="*/ 688769 w 835481"/>
              <a:gd name="connsiteY1" fmla="*/ 279145 h 314991"/>
              <a:gd name="connsiteX2" fmla="*/ 835481 w 835481"/>
              <a:gd name="connsiteY2" fmla="*/ 0 h 31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5481" h="314991">
                <a:moveTo>
                  <a:pt x="0" y="231644"/>
                </a:moveTo>
                <a:cubicBezTo>
                  <a:pt x="261257" y="293989"/>
                  <a:pt x="522514" y="356335"/>
                  <a:pt x="688769" y="279145"/>
                </a:cubicBezTo>
                <a:cubicBezTo>
                  <a:pt x="855024" y="201955"/>
                  <a:pt x="764229" y="216724"/>
                  <a:pt x="835481" y="0"/>
                </a:cubicBezTo>
              </a:path>
            </a:pathLst>
          </a:custGeom>
          <a:noFill/>
          <a:ln w="101600">
            <a:solidFill>
              <a:srgbClr val="FF0000"/>
            </a:solidFill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78B5CDF-F61D-F4D0-2291-2669D51EF07A}"/>
              </a:ext>
            </a:extLst>
          </p:cNvPr>
          <p:cNvGrpSpPr/>
          <p:nvPr/>
        </p:nvGrpSpPr>
        <p:grpSpPr>
          <a:xfrm>
            <a:off x="1732382" y="1747114"/>
            <a:ext cx="612000" cy="612000"/>
            <a:chOff x="3804415" y="2069685"/>
            <a:chExt cx="612000" cy="61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305D8B0-ECB1-A353-B0DA-81ED3E05E9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DC68DDC9-5E74-62F7-901D-5047F12CDC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2DC4A84-F49D-87D8-1A51-0577737EE53E}"/>
              </a:ext>
            </a:extLst>
          </p:cNvPr>
          <p:cNvGrpSpPr/>
          <p:nvPr/>
        </p:nvGrpSpPr>
        <p:grpSpPr>
          <a:xfrm>
            <a:off x="4222869" y="1343929"/>
            <a:ext cx="612000" cy="612000"/>
            <a:chOff x="3804415" y="2069685"/>
            <a:chExt cx="612000" cy="612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29190F6-4685-3211-5B19-A54E3C3DC4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0E89BC6A-0109-9884-021A-0DD85D4146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19ED7A-5275-EF65-7F67-38F31A04EF4D}"/>
              </a:ext>
            </a:extLst>
          </p:cNvPr>
          <p:cNvGrpSpPr/>
          <p:nvPr/>
        </p:nvGrpSpPr>
        <p:grpSpPr>
          <a:xfrm>
            <a:off x="6354540" y="1762547"/>
            <a:ext cx="612000" cy="612000"/>
            <a:chOff x="3804415" y="2069685"/>
            <a:chExt cx="612000" cy="612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65F7908-8D00-C3C8-FADE-F3454E786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7CAF545A-9FC1-4CA4-697B-5F27F8EFF6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90AD020-7AE9-8763-90A7-B40BE9889AAF}"/>
              </a:ext>
            </a:extLst>
          </p:cNvPr>
          <p:cNvCxnSpPr>
            <a:cxnSpLocks/>
          </p:cNvCxnSpPr>
          <p:nvPr/>
        </p:nvCxnSpPr>
        <p:spPr>
          <a:xfrm flipV="1">
            <a:off x="1721231" y="2353212"/>
            <a:ext cx="317515" cy="127637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26A4E8A-12A9-4FF8-0198-DCA6E613C296}"/>
              </a:ext>
            </a:extLst>
          </p:cNvPr>
          <p:cNvSpPr txBox="1"/>
          <p:nvPr/>
        </p:nvSpPr>
        <p:spPr>
          <a:xfrm>
            <a:off x="137704" y="417624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9259354-B4DC-3224-C1FB-636D43969241}"/>
              </a:ext>
            </a:extLst>
          </p:cNvPr>
          <p:cNvSpPr txBox="1"/>
          <p:nvPr/>
        </p:nvSpPr>
        <p:spPr>
          <a:xfrm>
            <a:off x="1551745" y="4224476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1FC520-9463-B275-D886-F3AC57C77EE6}"/>
              </a:ext>
            </a:extLst>
          </p:cNvPr>
          <p:cNvSpPr txBox="1"/>
          <p:nvPr/>
        </p:nvSpPr>
        <p:spPr>
          <a:xfrm>
            <a:off x="2537522" y="5302850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075CA80-0539-5D04-19C6-6DCBB32B2F5E}"/>
              </a:ext>
            </a:extLst>
          </p:cNvPr>
          <p:cNvSpPr txBox="1"/>
          <p:nvPr/>
        </p:nvSpPr>
        <p:spPr>
          <a:xfrm>
            <a:off x="5396469" y="4909312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D97A635-B756-960C-5F97-C43B48448ABD}"/>
              </a:ext>
            </a:extLst>
          </p:cNvPr>
          <p:cNvSpPr txBox="1"/>
          <p:nvPr/>
        </p:nvSpPr>
        <p:spPr>
          <a:xfrm>
            <a:off x="4088529" y="5754263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0119ABC-3016-2145-032F-C494A1A92366}"/>
              </a:ext>
            </a:extLst>
          </p:cNvPr>
          <p:cNvSpPr txBox="1"/>
          <p:nvPr/>
        </p:nvSpPr>
        <p:spPr>
          <a:xfrm>
            <a:off x="5454342" y="6367721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6800258-8A4D-27FB-F496-4AE7A13B9D36}"/>
              </a:ext>
            </a:extLst>
          </p:cNvPr>
          <p:cNvSpPr txBox="1"/>
          <p:nvPr/>
        </p:nvSpPr>
        <p:spPr>
          <a:xfrm>
            <a:off x="3127831" y="321940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3952B27-0F0E-06A8-0594-50B00B2B108F}"/>
              </a:ext>
            </a:extLst>
          </p:cNvPr>
          <p:cNvSpPr txBox="1"/>
          <p:nvPr/>
        </p:nvSpPr>
        <p:spPr>
          <a:xfrm>
            <a:off x="5164975" y="3149959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275689A-3DEA-F075-615C-AC11793C9481}"/>
              </a:ext>
            </a:extLst>
          </p:cNvPr>
          <p:cNvSpPr txBox="1"/>
          <p:nvPr/>
        </p:nvSpPr>
        <p:spPr>
          <a:xfrm>
            <a:off x="1461076" y="1552652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9992FC-9BC4-8FDA-B90E-F156EF179B2A}"/>
              </a:ext>
            </a:extLst>
          </p:cNvPr>
          <p:cNvSpPr txBox="1"/>
          <p:nvPr/>
        </p:nvSpPr>
        <p:spPr>
          <a:xfrm>
            <a:off x="4308448" y="1020218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E5C232-4596-AEF9-9B4E-F31B29DF5E25}"/>
              </a:ext>
            </a:extLst>
          </p:cNvPr>
          <p:cNvSpPr txBox="1"/>
          <p:nvPr/>
        </p:nvSpPr>
        <p:spPr>
          <a:xfrm>
            <a:off x="6764210" y="1496709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AECAAAA-463B-3F08-D37C-5054B58D3D52}"/>
              </a:ext>
            </a:extLst>
          </p:cNvPr>
          <p:cNvSpPr txBox="1"/>
          <p:nvPr/>
        </p:nvSpPr>
        <p:spPr>
          <a:xfrm>
            <a:off x="7313837" y="3680239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R12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8D8DB7-359A-7228-F261-B3B1597900A2}"/>
              </a:ext>
            </a:extLst>
          </p:cNvPr>
          <p:cNvSpPr/>
          <p:nvPr/>
        </p:nvSpPr>
        <p:spPr>
          <a:xfrm>
            <a:off x="1630575" y="954155"/>
            <a:ext cx="5724891" cy="2909577"/>
          </a:xfrm>
          <a:custGeom>
            <a:avLst/>
            <a:gdLst>
              <a:gd name="connsiteX0" fmla="*/ 0 w 6577969"/>
              <a:gd name="connsiteY0" fmla="*/ 2581193 h 2762780"/>
              <a:gd name="connsiteX1" fmla="*/ 578734 w 6577969"/>
              <a:gd name="connsiteY1" fmla="*/ 2592767 h 2762780"/>
              <a:gd name="connsiteX2" fmla="*/ 497711 w 6577969"/>
              <a:gd name="connsiteY2" fmla="*/ 787117 h 2762780"/>
              <a:gd name="connsiteX3" fmla="*/ 1365813 w 6577969"/>
              <a:gd name="connsiteY3" fmla="*/ 416727 h 2762780"/>
              <a:gd name="connsiteX4" fmla="*/ 3599727 w 6577969"/>
              <a:gd name="connsiteY4" fmla="*/ 38 h 2762780"/>
              <a:gd name="connsiteX5" fmla="*/ 6007261 w 6577969"/>
              <a:gd name="connsiteY5" fmla="*/ 439876 h 2762780"/>
              <a:gd name="connsiteX6" fmla="*/ 6562846 w 6577969"/>
              <a:gd name="connsiteY6" fmla="*/ 544048 h 2762780"/>
              <a:gd name="connsiteX7" fmla="*/ 6366076 w 6577969"/>
              <a:gd name="connsiteY7" fmla="*/ 2500170 h 2762780"/>
              <a:gd name="connsiteX0" fmla="*/ 0 w 6366076"/>
              <a:gd name="connsiteY0" fmla="*/ 2581193 h 2762780"/>
              <a:gd name="connsiteX1" fmla="*/ 578734 w 6366076"/>
              <a:gd name="connsiteY1" fmla="*/ 2592767 h 2762780"/>
              <a:gd name="connsiteX2" fmla="*/ 497711 w 6366076"/>
              <a:gd name="connsiteY2" fmla="*/ 787117 h 2762780"/>
              <a:gd name="connsiteX3" fmla="*/ 1365813 w 6366076"/>
              <a:gd name="connsiteY3" fmla="*/ 416727 h 2762780"/>
              <a:gd name="connsiteX4" fmla="*/ 3599727 w 6366076"/>
              <a:gd name="connsiteY4" fmla="*/ 38 h 2762780"/>
              <a:gd name="connsiteX5" fmla="*/ 6007261 w 6366076"/>
              <a:gd name="connsiteY5" fmla="*/ 439876 h 2762780"/>
              <a:gd name="connsiteX6" fmla="*/ 6366076 w 6366076"/>
              <a:gd name="connsiteY6" fmla="*/ 2500170 h 2762780"/>
              <a:gd name="connsiteX0" fmla="*/ 0 w 6546431"/>
              <a:gd name="connsiteY0" fmla="*/ 2581193 h 2762780"/>
              <a:gd name="connsiteX1" fmla="*/ 578734 w 6546431"/>
              <a:gd name="connsiteY1" fmla="*/ 2592767 h 2762780"/>
              <a:gd name="connsiteX2" fmla="*/ 497711 w 6546431"/>
              <a:gd name="connsiteY2" fmla="*/ 787117 h 2762780"/>
              <a:gd name="connsiteX3" fmla="*/ 1365813 w 6546431"/>
              <a:gd name="connsiteY3" fmla="*/ 416727 h 2762780"/>
              <a:gd name="connsiteX4" fmla="*/ 3599727 w 6546431"/>
              <a:gd name="connsiteY4" fmla="*/ 38 h 2762780"/>
              <a:gd name="connsiteX5" fmla="*/ 6354501 w 6546431"/>
              <a:gd name="connsiteY5" fmla="*/ 439876 h 2762780"/>
              <a:gd name="connsiteX6" fmla="*/ 6366076 w 6546431"/>
              <a:gd name="connsiteY6" fmla="*/ 2500170 h 2762780"/>
              <a:gd name="connsiteX0" fmla="*/ 0 w 6546431"/>
              <a:gd name="connsiteY0" fmla="*/ 2581193 h 2934565"/>
              <a:gd name="connsiteX1" fmla="*/ 972273 w 6546431"/>
              <a:gd name="connsiteY1" fmla="*/ 2824261 h 2934565"/>
              <a:gd name="connsiteX2" fmla="*/ 497711 w 6546431"/>
              <a:gd name="connsiteY2" fmla="*/ 787117 h 2934565"/>
              <a:gd name="connsiteX3" fmla="*/ 1365813 w 6546431"/>
              <a:gd name="connsiteY3" fmla="*/ 416727 h 2934565"/>
              <a:gd name="connsiteX4" fmla="*/ 3599727 w 6546431"/>
              <a:gd name="connsiteY4" fmla="*/ 38 h 2934565"/>
              <a:gd name="connsiteX5" fmla="*/ 6354501 w 6546431"/>
              <a:gd name="connsiteY5" fmla="*/ 439876 h 2934565"/>
              <a:gd name="connsiteX6" fmla="*/ 6366076 w 6546431"/>
              <a:gd name="connsiteY6" fmla="*/ 2500170 h 2934565"/>
              <a:gd name="connsiteX0" fmla="*/ 479410 w 6053568"/>
              <a:gd name="connsiteY0" fmla="*/ 2824261 h 2824261"/>
              <a:gd name="connsiteX1" fmla="*/ 4848 w 6053568"/>
              <a:gd name="connsiteY1" fmla="*/ 787117 h 2824261"/>
              <a:gd name="connsiteX2" fmla="*/ 872950 w 6053568"/>
              <a:gd name="connsiteY2" fmla="*/ 416727 h 2824261"/>
              <a:gd name="connsiteX3" fmla="*/ 3106864 w 6053568"/>
              <a:gd name="connsiteY3" fmla="*/ 38 h 2824261"/>
              <a:gd name="connsiteX4" fmla="*/ 5861638 w 6053568"/>
              <a:gd name="connsiteY4" fmla="*/ 439876 h 2824261"/>
              <a:gd name="connsiteX5" fmla="*/ 5873213 w 6053568"/>
              <a:gd name="connsiteY5" fmla="*/ 2500170 h 2824261"/>
              <a:gd name="connsiteX0" fmla="*/ 490647 w 6053230"/>
              <a:gd name="connsiteY0" fmla="*/ 2893710 h 2893710"/>
              <a:gd name="connsiteX1" fmla="*/ 4510 w 6053230"/>
              <a:gd name="connsiteY1" fmla="*/ 787117 h 2893710"/>
              <a:gd name="connsiteX2" fmla="*/ 872612 w 6053230"/>
              <a:gd name="connsiteY2" fmla="*/ 416727 h 2893710"/>
              <a:gd name="connsiteX3" fmla="*/ 3106526 w 6053230"/>
              <a:gd name="connsiteY3" fmla="*/ 38 h 2893710"/>
              <a:gd name="connsiteX4" fmla="*/ 5861300 w 6053230"/>
              <a:gd name="connsiteY4" fmla="*/ 439876 h 2893710"/>
              <a:gd name="connsiteX5" fmla="*/ 5872875 w 6053230"/>
              <a:gd name="connsiteY5" fmla="*/ 2500170 h 2893710"/>
              <a:gd name="connsiteX0" fmla="*/ 514704 w 6077287"/>
              <a:gd name="connsiteY0" fmla="*/ 2893710 h 2893710"/>
              <a:gd name="connsiteX1" fmla="*/ 236911 w 6077287"/>
              <a:gd name="connsiteY1" fmla="*/ 1817263 h 2893710"/>
              <a:gd name="connsiteX2" fmla="*/ 28567 w 6077287"/>
              <a:gd name="connsiteY2" fmla="*/ 787117 h 2893710"/>
              <a:gd name="connsiteX3" fmla="*/ 896669 w 6077287"/>
              <a:gd name="connsiteY3" fmla="*/ 416727 h 2893710"/>
              <a:gd name="connsiteX4" fmla="*/ 3130583 w 6077287"/>
              <a:gd name="connsiteY4" fmla="*/ 38 h 2893710"/>
              <a:gd name="connsiteX5" fmla="*/ 5885357 w 6077287"/>
              <a:gd name="connsiteY5" fmla="*/ 439876 h 2893710"/>
              <a:gd name="connsiteX6" fmla="*/ 5896932 w 6077287"/>
              <a:gd name="connsiteY6" fmla="*/ 2500170 h 2893710"/>
              <a:gd name="connsiteX0" fmla="*/ 494094 w 6056677"/>
              <a:gd name="connsiteY0" fmla="*/ 2893710 h 2893710"/>
              <a:gd name="connsiteX1" fmla="*/ 447795 w 6056677"/>
              <a:gd name="connsiteY1" fmla="*/ 1643642 h 2893710"/>
              <a:gd name="connsiteX2" fmla="*/ 7957 w 6056677"/>
              <a:gd name="connsiteY2" fmla="*/ 787117 h 2893710"/>
              <a:gd name="connsiteX3" fmla="*/ 876059 w 6056677"/>
              <a:gd name="connsiteY3" fmla="*/ 416727 h 2893710"/>
              <a:gd name="connsiteX4" fmla="*/ 3109973 w 6056677"/>
              <a:gd name="connsiteY4" fmla="*/ 38 h 2893710"/>
              <a:gd name="connsiteX5" fmla="*/ 5864747 w 6056677"/>
              <a:gd name="connsiteY5" fmla="*/ 439876 h 2893710"/>
              <a:gd name="connsiteX6" fmla="*/ 5876322 w 6056677"/>
              <a:gd name="connsiteY6" fmla="*/ 2500170 h 2893710"/>
              <a:gd name="connsiteX0" fmla="*/ 98316 w 5660899"/>
              <a:gd name="connsiteY0" fmla="*/ 2893710 h 2893710"/>
              <a:gd name="connsiteX1" fmla="*/ 52017 w 5660899"/>
              <a:gd name="connsiteY1" fmla="*/ 1643642 h 2893710"/>
              <a:gd name="connsiteX2" fmla="*/ 63592 w 5660899"/>
              <a:gd name="connsiteY2" fmla="*/ 740818 h 2893710"/>
              <a:gd name="connsiteX3" fmla="*/ 480281 w 5660899"/>
              <a:gd name="connsiteY3" fmla="*/ 416727 h 2893710"/>
              <a:gd name="connsiteX4" fmla="*/ 2714195 w 5660899"/>
              <a:gd name="connsiteY4" fmla="*/ 38 h 2893710"/>
              <a:gd name="connsiteX5" fmla="*/ 5468969 w 5660899"/>
              <a:gd name="connsiteY5" fmla="*/ 439876 h 2893710"/>
              <a:gd name="connsiteX6" fmla="*/ 5480544 w 5660899"/>
              <a:gd name="connsiteY6" fmla="*/ 2500170 h 2893710"/>
              <a:gd name="connsiteX0" fmla="*/ 153133 w 5715716"/>
              <a:gd name="connsiteY0" fmla="*/ 2893710 h 2893710"/>
              <a:gd name="connsiteX1" fmla="*/ 106834 w 5715716"/>
              <a:gd name="connsiteY1" fmla="*/ 1643642 h 2893710"/>
              <a:gd name="connsiteX2" fmla="*/ 118409 w 5715716"/>
              <a:gd name="connsiteY2" fmla="*/ 740818 h 2893710"/>
              <a:gd name="connsiteX3" fmla="*/ 535098 w 5715716"/>
              <a:gd name="connsiteY3" fmla="*/ 416727 h 2893710"/>
              <a:gd name="connsiteX4" fmla="*/ 2769012 w 5715716"/>
              <a:gd name="connsiteY4" fmla="*/ 38 h 2893710"/>
              <a:gd name="connsiteX5" fmla="*/ 5523786 w 5715716"/>
              <a:gd name="connsiteY5" fmla="*/ 439876 h 2893710"/>
              <a:gd name="connsiteX6" fmla="*/ 5535361 w 5715716"/>
              <a:gd name="connsiteY6" fmla="*/ 2500170 h 2893710"/>
              <a:gd name="connsiteX0" fmla="*/ 254746 w 5817329"/>
              <a:gd name="connsiteY0" fmla="*/ 2893672 h 2893672"/>
              <a:gd name="connsiteX1" fmla="*/ 208447 w 5817329"/>
              <a:gd name="connsiteY1" fmla="*/ 1643604 h 2893672"/>
              <a:gd name="connsiteX2" fmla="*/ 220022 w 5817329"/>
              <a:gd name="connsiteY2" fmla="*/ 740780 h 2893672"/>
              <a:gd name="connsiteX3" fmla="*/ 2870625 w 5817329"/>
              <a:gd name="connsiteY3" fmla="*/ 0 h 2893672"/>
              <a:gd name="connsiteX4" fmla="*/ 5625399 w 5817329"/>
              <a:gd name="connsiteY4" fmla="*/ 439838 h 2893672"/>
              <a:gd name="connsiteX5" fmla="*/ 5636974 w 5817329"/>
              <a:gd name="connsiteY5" fmla="*/ 2500132 h 2893672"/>
              <a:gd name="connsiteX0" fmla="*/ 162308 w 5724891"/>
              <a:gd name="connsiteY0" fmla="*/ 2909577 h 2909577"/>
              <a:gd name="connsiteX1" fmla="*/ 116009 w 5724891"/>
              <a:gd name="connsiteY1" fmla="*/ 1659509 h 2909577"/>
              <a:gd name="connsiteX2" fmla="*/ 278055 w 5724891"/>
              <a:gd name="connsiteY2" fmla="*/ 791409 h 2909577"/>
              <a:gd name="connsiteX3" fmla="*/ 2778187 w 5724891"/>
              <a:gd name="connsiteY3" fmla="*/ 15905 h 2909577"/>
              <a:gd name="connsiteX4" fmla="*/ 5532961 w 5724891"/>
              <a:gd name="connsiteY4" fmla="*/ 455743 h 2909577"/>
              <a:gd name="connsiteX5" fmla="*/ 5544536 w 5724891"/>
              <a:gd name="connsiteY5" fmla="*/ 2516037 h 290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891" h="2909577">
                <a:moveTo>
                  <a:pt x="162308" y="2909577"/>
                </a:moveTo>
                <a:cubicBezTo>
                  <a:pt x="116009" y="2730169"/>
                  <a:pt x="197032" y="2010608"/>
                  <a:pt x="116009" y="1659509"/>
                </a:cubicBezTo>
                <a:cubicBezTo>
                  <a:pt x="34986" y="1308410"/>
                  <a:pt x="-165641" y="1065343"/>
                  <a:pt x="278055" y="791409"/>
                </a:cubicBezTo>
                <a:cubicBezTo>
                  <a:pt x="721751" y="517475"/>
                  <a:pt x="1902369" y="71849"/>
                  <a:pt x="2778187" y="15905"/>
                </a:cubicBezTo>
                <a:cubicBezTo>
                  <a:pt x="3654005" y="-40039"/>
                  <a:pt x="5071903" y="39054"/>
                  <a:pt x="5532961" y="455743"/>
                </a:cubicBezTo>
                <a:cubicBezTo>
                  <a:pt x="5994019" y="872432"/>
                  <a:pt x="5469783" y="2086809"/>
                  <a:pt x="5544536" y="2516037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399E132-2E4C-09E8-4438-1D483B9F2292}"/>
              </a:ext>
            </a:extLst>
          </p:cNvPr>
          <p:cNvSpPr/>
          <p:nvPr/>
        </p:nvSpPr>
        <p:spPr>
          <a:xfrm>
            <a:off x="4223568" y="4164673"/>
            <a:ext cx="2384385" cy="1493134"/>
          </a:xfrm>
          <a:custGeom>
            <a:avLst/>
            <a:gdLst>
              <a:gd name="connsiteX0" fmla="*/ 0 w 4791919"/>
              <a:gd name="connsiteY0" fmla="*/ 0 h 1893091"/>
              <a:gd name="connsiteX1" fmla="*/ 393539 w 4791919"/>
              <a:gd name="connsiteY1" fmla="*/ 972274 h 1893091"/>
              <a:gd name="connsiteX2" fmla="*/ 613458 w 4791919"/>
              <a:gd name="connsiteY2" fmla="*/ 1770927 h 1893091"/>
              <a:gd name="connsiteX3" fmla="*/ 2407534 w 4791919"/>
              <a:gd name="connsiteY3" fmla="*/ 1828800 h 1893091"/>
              <a:gd name="connsiteX4" fmla="*/ 3507129 w 4791919"/>
              <a:gd name="connsiteY4" fmla="*/ 1169043 h 1893091"/>
              <a:gd name="connsiteX5" fmla="*/ 4791919 w 4791919"/>
              <a:gd name="connsiteY5" fmla="*/ 335666 h 1893091"/>
              <a:gd name="connsiteX0" fmla="*/ 0 w 4791919"/>
              <a:gd name="connsiteY0" fmla="*/ 0 h 1828800"/>
              <a:gd name="connsiteX1" fmla="*/ 393539 w 4791919"/>
              <a:gd name="connsiteY1" fmla="*/ 972274 h 1828800"/>
              <a:gd name="connsiteX2" fmla="*/ 2407534 w 4791919"/>
              <a:gd name="connsiteY2" fmla="*/ 1828800 h 1828800"/>
              <a:gd name="connsiteX3" fmla="*/ 3507129 w 4791919"/>
              <a:gd name="connsiteY3" fmla="*/ 1169043 h 1828800"/>
              <a:gd name="connsiteX4" fmla="*/ 4791919 w 4791919"/>
              <a:gd name="connsiteY4" fmla="*/ 335666 h 1828800"/>
              <a:gd name="connsiteX0" fmla="*/ 0 w 4791919"/>
              <a:gd name="connsiteY0" fmla="*/ 0 h 1828800"/>
              <a:gd name="connsiteX1" fmla="*/ 2407534 w 4791919"/>
              <a:gd name="connsiteY1" fmla="*/ 1828800 h 1828800"/>
              <a:gd name="connsiteX2" fmla="*/ 3507129 w 4791919"/>
              <a:gd name="connsiteY2" fmla="*/ 1169043 h 1828800"/>
              <a:gd name="connsiteX3" fmla="*/ 4791919 w 4791919"/>
              <a:gd name="connsiteY3" fmla="*/ 335666 h 1828800"/>
              <a:gd name="connsiteX0" fmla="*/ 0 w 2384385"/>
              <a:gd name="connsiteY0" fmla="*/ 1493134 h 1493134"/>
              <a:gd name="connsiteX1" fmla="*/ 1099595 w 2384385"/>
              <a:gd name="connsiteY1" fmla="*/ 833377 h 1493134"/>
              <a:gd name="connsiteX2" fmla="*/ 2384385 w 2384385"/>
              <a:gd name="connsiteY2" fmla="*/ 0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4385" h="1493134">
                <a:moveTo>
                  <a:pt x="0" y="1493134"/>
                </a:moveTo>
                <a:cubicBezTo>
                  <a:pt x="482278" y="1392820"/>
                  <a:pt x="702198" y="1082233"/>
                  <a:pt x="1099595" y="833377"/>
                </a:cubicBezTo>
                <a:cubicBezTo>
                  <a:pt x="1496992" y="584521"/>
                  <a:pt x="1940688" y="292260"/>
                  <a:pt x="2384385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B7451B9-DFA7-06F2-C431-56059B91E35E}"/>
              </a:ext>
            </a:extLst>
          </p:cNvPr>
          <p:cNvSpPr/>
          <p:nvPr/>
        </p:nvSpPr>
        <p:spPr>
          <a:xfrm>
            <a:off x="4316165" y="4199397"/>
            <a:ext cx="2731626" cy="2520338"/>
          </a:xfrm>
          <a:custGeom>
            <a:avLst/>
            <a:gdLst>
              <a:gd name="connsiteX0" fmla="*/ 0 w 2731626"/>
              <a:gd name="connsiteY0" fmla="*/ 1446835 h 2619168"/>
              <a:gd name="connsiteX1" fmla="*/ 833377 w 2731626"/>
              <a:gd name="connsiteY1" fmla="*/ 2257063 h 2619168"/>
              <a:gd name="connsiteX2" fmla="*/ 1435261 w 2731626"/>
              <a:gd name="connsiteY2" fmla="*/ 2546430 h 2619168"/>
              <a:gd name="connsiteX3" fmla="*/ 2442258 w 2731626"/>
              <a:gd name="connsiteY3" fmla="*/ 949124 h 2619168"/>
              <a:gd name="connsiteX4" fmla="*/ 2731626 w 2731626"/>
              <a:gd name="connsiteY4" fmla="*/ 0 h 2619168"/>
              <a:gd name="connsiteX0" fmla="*/ 0 w 2731626"/>
              <a:gd name="connsiteY0" fmla="*/ 1446835 h 2520338"/>
              <a:gd name="connsiteX1" fmla="*/ 833377 w 2731626"/>
              <a:gd name="connsiteY1" fmla="*/ 2257063 h 2520338"/>
              <a:gd name="connsiteX2" fmla="*/ 1666755 w 2731626"/>
              <a:gd name="connsiteY2" fmla="*/ 2430683 h 2520338"/>
              <a:gd name="connsiteX3" fmla="*/ 2442258 w 2731626"/>
              <a:gd name="connsiteY3" fmla="*/ 949124 h 2520338"/>
              <a:gd name="connsiteX4" fmla="*/ 2731626 w 2731626"/>
              <a:gd name="connsiteY4" fmla="*/ 0 h 252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626" h="2520338">
                <a:moveTo>
                  <a:pt x="0" y="1446835"/>
                </a:moveTo>
                <a:cubicBezTo>
                  <a:pt x="297083" y="1760316"/>
                  <a:pt x="555585" y="2093088"/>
                  <a:pt x="833377" y="2257063"/>
                </a:cubicBezTo>
                <a:cubicBezTo>
                  <a:pt x="1111169" y="2421038"/>
                  <a:pt x="1398608" y="2648673"/>
                  <a:pt x="1666755" y="2430683"/>
                </a:cubicBezTo>
                <a:cubicBezTo>
                  <a:pt x="1934902" y="2212693"/>
                  <a:pt x="2226197" y="1373529"/>
                  <a:pt x="2442258" y="949124"/>
                </a:cubicBezTo>
                <a:cubicBezTo>
                  <a:pt x="2658319" y="524719"/>
                  <a:pt x="2694972" y="262359"/>
                  <a:pt x="2731626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B83DD6-5D6E-F7EB-2C48-7837622FEE43}"/>
              </a:ext>
            </a:extLst>
          </p:cNvPr>
          <p:cNvSpPr txBox="1"/>
          <p:nvPr/>
        </p:nvSpPr>
        <p:spPr>
          <a:xfrm>
            <a:off x="1237299" y="3007205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25%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0FA5D5-9FF8-C557-5699-8462020D8D6F}"/>
              </a:ext>
            </a:extLst>
          </p:cNvPr>
          <p:cNvSpPr txBox="1"/>
          <p:nvPr/>
        </p:nvSpPr>
        <p:spPr>
          <a:xfrm>
            <a:off x="2304099" y="3425823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25%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06EA09-CDA8-F7B3-00B6-DC5972B37C41}"/>
              </a:ext>
            </a:extLst>
          </p:cNvPr>
          <p:cNvSpPr txBox="1"/>
          <p:nvPr/>
        </p:nvSpPr>
        <p:spPr>
          <a:xfrm>
            <a:off x="1599972" y="4643094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C87484-B72A-5D6E-13A5-075D3ACE8F90}"/>
              </a:ext>
            </a:extLst>
          </p:cNvPr>
          <p:cNvSpPr txBox="1"/>
          <p:nvPr/>
        </p:nvSpPr>
        <p:spPr>
          <a:xfrm>
            <a:off x="4958558" y="5351078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CC0CEB-367A-6E36-0AB9-7ED78499D198}"/>
              </a:ext>
            </a:extLst>
          </p:cNvPr>
          <p:cNvSpPr txBox="1"/>
          <p:nvPr/>
        </p:nvSpPr>
        <p:spPr>
          <a:xfrm>
            <a:off x="4451202" y="6267407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188341C-4D98-35B0-31CF-E5DB888B3184}"/>
              </a:ext>
            </a:extLst>
          </p:cNvPr>
          <p:cNvSpPr/>
          <p:nvPr/>
        </p:nvSpPr>
        <p:spPr>
          <a:xfrm>
            <a:off x="1700287" y="3886881"/>
            <a:ext cx="2569579" cy="1815951"/>
          </a:xfrm>
          <a:custGeom>
            <a:avLst/>
            <a:gdLst>
              <a:gd name="connsiteX0" fmla="*/ 0 w 2569579"/>
              <a:gd name="connsiteY0" fmla="*/ 0 h 1815951"/>
              <a:gd name="connsiteX1" fmla="*/ 567159 w 2569579"/>
              <a:gd name="connsiteY1" fmla="*/ 902825 h 1815951"/>
              <a:gd name="connsiteX2" fmla="*/ 706055 w 2569579"/>
              <a:gd name="connsiteY2" fmla="*/ 1724627 h 1815951"/>
              <a:gd name="connsiteX3" fmla="*/ 2569579 w 2569579"/>
              <a:gd name="connsiteY3" fmla="*/ 1759351 h 18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579" h="1815951">
                <a:moveTo>
                  <a:pt x="0" y="0"/>
                </a:moveTo>
                <a:cubicBezTo>
                  <a:pt x="224741" y="307693"/>
                  <a:pt x="449483" y="615387"/>
                  <a:pt x="567159" y="902825"/>
                </a:cubicBezTo>
                <a:cubicBezTo>
                  <a:pt x="684835" y="1190263"/>
                  <a:pt x="372318" y="1581873"/>
                  <a:pt x="706055" y="1724627"/>
                </a:cubicBezTo>
                <a:cubicBezTo>
                  <a:pt x="1039792" y="1867381"/>
                  <a:pt x="1804685" y="1813366"/>
                  <a:pt x="2569579" y="1759351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1E8B87FA-0750-55E6-FF1D-5E732D68EDCD}"/>
              </a:ext>
            </a:extLst>
          </p:cNvPr>
          <p:cNvSpPr/>
          <p:nvPr/>
        </p:nvSpPr>
        <p:spPr>
          <a:xfrm>
            <a:off x="809036" y="3655387"/>
            <a:ext cx="954832" cy="244971"/>
          </a:xfrm>
          <a:custGeom>
            <a:avLst/>
            <a:gdLst>
              <a:gd name="connsiteX0" fmla="*/ 0 w 879676"/>
              <a:gd name="connsiteY0" fmla="*/ 11575 h 219919"/>
              <a:gd name="connsiteX1" fmla="*/ 474562 w 879676"/>
              <a:gd name="connsiteY1" fmla="*/ 23149 h 219919"/>
              <a:gd name="connsiteX2" fmla="*/ 879676 w 879676"/>
              <a:gd name="connsiteY2" fmla="*/ 219919 h 219919"/>
              <a:gd name="connsiteX0" fmla="*/ 0 w 954832"/>
              <a:gd name="connsiteY0" fmla="*/ 11575 h 244971"/>
              <a:gd name="connsiteX1" fmla="*/ 474562 w 954832"/>
              <a:gd name="connsiteY1" fmla="*/ 23149 h 244971"/>
              <a:gd name="connsiteX2" fmla="*/ 954832 w 954832"/>
              <a:gd name="connsiteY2" fmla="*/ 244971 h 24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32" h="244971">
                <a:moveTo>
                  <a:pt x="0" y="11575"/>
                </a:moveTo>
                <a:cubicBezTo>
                  <a:pt x="163974" y="0"/>
                  <a:pt x="327949" y="-11575"/>
                  <a:pt x="474562" y="23149"/>
                </a:cubicBezTo>
                <a:cubicBezTo>
                  <a:pt x="621175" y="57873"/>
                  <a:pt x="825581" y="163948"/>
                  <a:pt x="954832" y="244971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0B575F-E7E8-3596-BC0B-64961F8B9428}"/>
              </a:ext>
            </a:extLst>
          </p:cNvPr>
          <p:cNvSpPr txBox="1"/>
          <p:nvPr/>
        </p:nvSpPr>
        <p:spPr>
          <a:xfrm>
            <a:off x="8285202" y="5567423"/>
            <a:ext cx="33342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X%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293EB-2C97-4518-C6BA-C61324681D8F}"/>
              </a:ext>
            </a:extLst>
          </p:cNvPr>
          <p:cNvSpPr txBox="1"/>
          <p:nvPr/>
        </p:nvSpPr>
        <p:spPr>
          <a:xfrm>
            <a:off x="8693006" y="5508042"/>
            <a:ext cx="27316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/>
              <a:t>Local split percentage (load –share) at a junction node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415E3AE-C0D6-6720-5397-1025E54CD1C1}"/>
              </a:ext>
            </a:extLst>
          </p:cNvPr>
          <p:cNvSpPr/>
          <p:nvPr/>
        </p:nvSpPr>
        <p:spPr>
          <a:xfrm>
            <a:off x="8205501" y="1242013"/>
            <a:ext cx="3804920" cy="1358445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1600 Gbps throughput is achieved with just one </a:t>
            </a:r>
            <a:r>
              <a:rPr lang="en-US" sz="2400" i="1"/>
              <a:t>MPTE DAG </a:t>
            </a:r>
            <a:r>
              <a:rPr lang="en-US" sz="2400"/>
              <a:t>construct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5B879ED-E8C1-A43E-7AA3-A97E59F54716}"/>
              </a:ext>
            </a:extLst>
          </p:cNvPr>
          <p:cNvSpPr/>
          <p:nvPr/>
        </p:nvSpPr>
        <p:spPr>
          <a:xfrm>
            <a:off x="8210974" y="2772330"/>
            <a:ext cx="3804921" cy="1711695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 i="1"/>
              <a:t>MPTE DAG</a:t>
            </a:r>
            <a:r>
              <a:rPr lang="en-US" sz="2400"/>
              <a:t> can branch (with an “optimal” split ratio at each junction) and recombine as needed</a:t>
            </a:r>
          </a:p>
        </p:txBody>
      </p:sp>
    </p:spTree>
    <p:extLst>
      <p:ext uri="{BB962C8B-B14F-4D97-AF65-F5344CB8AC3E}">
        <p14:creationId xmlns:p14="http://schemas.microsoft.com/office/powerpoint/2010/main" val="4127083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6" grpId="0" animBg="1"/>
      <p:bldP spid="7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9" grpId="0" animBg="1"/>
      <p:bldP spid="50" grpId="0"/>
      <p:bldP spid="3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329A-16C0-A6D4-C70C-ED8114A07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126C177-0586-780A-F202-3FDFF76B3F7A}"/>
              </a:ext>
            </a:extLst>
          </p:cNvPr>
          <p:cNvCxnSpPr>
            <a:cxnSpLocks/>
          </p:cNvCxnSpPr>
          <p:nvPr/>
        </p:nvCxnSpPr>
        <p:spPr>
          <a:xfrm flipV="1">
            <a:off x="2381489" y="1621943"/>
            <a:ext cx="1930207" cy="4156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36F96C8-7513-C6E5-354A-53766650CA97}"/>
              </a:ext>
            </a:extLst>
          </p:cNvPr>
          <p:cNvCxnSpPr>
            <a:cxnSpLocks/>
          </p:cNvCxnSpPr>
          <p:nvPr/>
        </p:nvCxnSpPr>
        <p:spPr>
          <a:xfrm>
            <a:off x="4871976" y="1634361"/>
            <a:ext cx="1536667" cy="3483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7DBB3F4-9334-8542-E5D2-3442756C6CA9}"/>
              </a:ext>
            </a:extLst>
          </p:cNvPr>
          <p:cNvCxnSpPr>
            <a:cxnSpLocks/>
          </p:cNvCxnSpPr>
          <p:nvPr/>
        </p:nvCxnSpPr>
        <p:spPr>
          <a:xfrm>
            <a:off x="6691131" y="2319197"/>
            <a:ext cx="240433" cy="11899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D1AA89F-510A-40AA-283C-C0042D9D55FE}"/>
              </a:ext>
            </a:extLst>
          </p:cNvPr>
          <p:cNvCxnSpPr>
            <a:cxnSpLocks/>
          </p:cNvCxnSpPr>
          <p:nvPr/>
        </p:nvCxnSpPr>
        <p:spPr>
          <a:xfrm>
            <a:off x="4574425" y="5647420"/>
            <a:ext cx="847902" cy="3659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98DB90-5065-2C26-E6B1-CF73A6467DB8}"/>
              </a:ext>
            </a:extLst>
          </p:cNvPr>
          <p:cNvCxnSpPr>
            <a:cxnSpLocks/>
          </p:cNvCxnSpPr>
          <p:nvPr/>
        </p:nvCxnSpPr>
        <p:spPr>
          <a:xfrm>
            <a:off x="5507433" y="2892125"/>
            <a:ext cx="1171699" cy="7798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68034DB-D509-2221-C852-740C9AF42884}"/>
              </a:ext>
            </a:extLst>
          </p:cNvPr>
          <p:cNvCxnSpPr>
            <a:cxnSpLocks/>
          </p:cNvCxnSpPr>
          <p:nvPr/>
        </p:nvCxnSpPr>
        <p:spPr>
          <a:xfrm>
            <a:off x="779075" y="3804546"/>
            <a:ext cx="857003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69257A-F627-33BD-40DC-29611AB53871}"/>
              </a:ext>
            </a:extLst>
          </p:cNvPr>
          <p:cNvCxnSpPr>
            <a:cxnSpLocks/>
          </p:cNvCxnSpPr>
          <p:nvPr/>
        </p:nvCxnSpPr>
        <p:spPr>
          <a:xfrm>
            <a:off x="709802" y="4065803"/>
            <a:ext cx="9144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3EFFB0-E388-660B-AD0F-7D1DCEFC9688}"/>
              </a:ext>
            </a:extLst>
          </p:cNvPr>
          <p:cNvCxnSpPr/>
          <p:nvPr/>
        </p:nvCxnSpPr>
        <p:spPr>
          <a:xfrm>
            <a:off x="2039839" y="4103408"/>
            <a:ext cx="534389" cy="68876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E125A4-1DA6-C66A-D7EE-0010ABB0D139}"/>
              </a:ext>
            </a:extLst>
          </p:cNvPr>
          <p:cNvCxnSpPr>
            <a:cxnSpLocks/>
          </p:cNvCxnSpPr>
          <p:nvPr/>
        </p:nvCxnSpPr>
        <p:spPr>
          <a:xfrm>
            <a:off x="3035387" y="5170208"/>
            <a:ext cx="1028954" cy="26592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B6FF2ED-88A2-11D2-20FD-CB5787A8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MPTE and Link Failure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2F7781-D1FB-CBDD-8DFB-F28ACC453B41}"/>
              </a:ext>
            </a:extLst>
          </p:cNvPr>
          <p:cNvGrpSpPr/>
          <p:nvPr/>
        </p:nvGrpSpPr>
        <p:grpSpPr>
          <a:xfrm>
            <a:off x="3006051" y="2562994"/>
            <a:ext cx="612000" cy="612000"/>
            <a:chOff x="3804415" y="2069685"/>
            <a:chExt cx="612000" cy="61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81D1257-E442-C5F7-A38E-8442F5CF43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090E160-990F-A350-C103-F248C1B2DD5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913103-5E73-5020-B12E-0BF6731EA991}"/>
              </a:ext>
            </a:extLst>
          </p:cNvPr>
          <p:cNvGrpSpPr/>
          <p:nvPr/>
        </p:nvGrpSpPr>
        <p:grpSpPr>
          <a:xfrm>
            <a:off x="5048801" y="2498452"/>
            <a:ext cx="612000" cy="612000"/>
            <a:chOff x="3804415" y="2069685"/>
            <a:chExt cx="612000" cy="61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9CED28-4A75-E87F-8ED4-83D4AB6CAD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6E71933-9C82-9EA3-E250-4DADDD3143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D8559E-CFEC-EBDE-4196-A35FEE5FFE0B}"/>
              </a:ext>
            </a:extLst>
          </p:cNvPr>
          <p:cNvGrpSpPr/>
          <p:nvPr/>
        </p:nvGrpSpPr>
        <p:grpSpPr>
          <a:xfrm>
            <a:off x="4056777" y="5128838"/>
            <a:ext cx="612000" cy="612000"/>
            <a:chOff x="3804415" y="2069685"/>
            <a:chExt cx="612000" cy="61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683D85-A527-D753-E196-C1C194D5B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B041C8F-A2DF-8FA1-CA3F-FA127F4036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4FEAA7-F5D8-F837-7B5C-37D33AC3E602}"/>
              </a:ext>
            </a:extLst>
          </p:cNvPr>
          <p:cNvGrpSpPr/>
          <p:nvPr/>
        </p:nvGrpSpPr>
        <p:grpSpPr>
          <a:xfrm>
            <a:off x="5352830" y="5727285"/>
            <a:ext cx="612000" cy="612000"/>
            <a:chOff x="3804415" y="2069685"/>
            <a:chExt cx="612000" cy="612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9B5570-130D-C8D9-3F23-43CF45458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C170FC2-F6CF-DF60-C06C-A89518580E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22EC25-B12D-626A-504E-79F3E2F5A730}"/>
              </a:ext>
            </a:extLst>
          </p:cNvPr>
          <p:cNvGrpSpPr/>
          <p:nvPr/>
        </p:nvGrpSpPr>
        <p:grpSpPr>
          <a:xfrm>
            <a:off x="1533464" y="3586251"/>
            <a:ext cx="612000" cy="612000"/>
            <a:chOff x="3804415" y="2069685"/>
            <a:chExt cx="612000" cy="61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E18CCF-0655-9F8E-34C3-9C93F9B32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48D5D86-6406-ED43-EB7A-75ABC9CE06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48EC4-CA11-B039-4BBD-4458E5179E6F}"/>
              </a:ext>
            </a:extLst>
          </p:cNvPr>
          <p:cNvGrpSpPr/>
          <p:nvPr/>
        </p:nvGrpSpPr>
        <p:grpSpPr>
          <a:xfrm>
            <a:off x="205647" y="3582534"/>
            <a:ext cx="612000" cy="612000"/>
            <a:chOff x="3804415" y="206968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DFA410B-7617-DC1C-98CB-F7D426F17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5F2A6C3-498B-20F4-439C-026D8B2979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E1F3D5-C823-8604-A7D4-7F6D2F861116}"/>
              </a:ext>
            </a:extLst>
          </p:cNvPr>
          <p:cNvGrpSpPr/>
          <p:nvPr/>
        </p:nvGrpSpPr>
        <p:grpSpPr>
          <a:xfrm>
            <a:off x="6625564" y="3509109"/>
            <a:ext cx="612000" cy="612000"/>
            <a:chOff x="3804415" y="2069685"/>
            <a:chExt cx="612000" cy="61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37696CD-AF55-C045-4685-CE9CA63CF8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303E9F-59BB-EAC1-A1C6-6C38D2D335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B345CB-A467-2A05-120F-82A2E628EC80}"/>
              </a:ext>
            </a:extLst>
          </p:cNvPr>
          <p:cNvGrpSpPr/>
          <p:nvPr/>
        </p:nvGrpSpPr>
        <p:grpSpPr>
          <a:xfrm>
            <a:off x="2490005" y="4689209"/>
            <a:ext cx="612000" cy="612000"/>
            <a:chOff x="3804415" y="2069685"/>
            <a:chExt cx="612000" cy="61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5E2B8D2-3345-69B2-64E5-4EECC93F1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B5757E8-ACEF-B9D9-C281-78824B2B50A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240A82-B0DB-CBE8-DB2C-B15AD2AC116F}"/>
              </a:ext>
            </a:extLst>
          </p:cNvPr>
          <p:cNvCxnSpPr>
            <a:cxnSpLocks/>
          </p:cNvCxnSpPr>
          <p:nvPr/>
        </p:nvCxnSpPr>
        <p:spPr>
          <a:xfrm flipV="1">
            <a:off x="2045776" y="3010878"/>
            <a:ext cx="1003465" cy="6590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F0D68C-B3F5-2903-2873-414C583E8C72}"/>
              </a:ext>
            </a:extLst>
          </p:cNvPr>
          <p:cNvCxnSpPr>
            <a:cxnSpLocks/>
          </p:cNvCxnSpPr>
          <p:nvPr/>
        </p:nvCxnSpPr>
        <p:spPr>
          <a:xfrm flipV="1">
            <a:off x="3611215" y="2795143"/>
            <a:ext cx="1454852" cy="7514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E6526D9-A9A7-F738-9CED-816E388C636F}"/>
              </a:ext>
            </a:extLst>
          </p:cNvPr>
          <p:cNvCxnSpPr>
            <a:cxnSpLocks/>
          </p:cNvCxnSpPr>
          <p:nvPr/>
        </p:nvCxnSpPr>
        <p:spPr>
          <a:xfrm>
            <a:off x="8840805" y="399341"/>
            <a:ext cx="13300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76877BE-BBFF-041B-BBF6-5FCCF61694AB}"/>
              </a:ext>
            </a:extLst>
          </p:cNvPr>
          <p:cNvCxnSpPr>
            <a:cxnSpLocks/>
          </p:cNvCxnSpPr>
          <p:nvPr/>
        </p:nvCxnSpPr>
        <p:spPr>
          <a:xfrm>
            <a:off x="8846742" y="915978"/>
            <a:ext cx="1347849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BE3FE3A-9343-9F02-FDB6-46695D248A46}"/>
              </a:ext>
            </a:extLst>
          </p:cNvPr>
          <p:cNvSpPr txBox="1"/>
          <p:nvPr/>
        </p:nvSpPr>
        <p:spPr>
          <a:xfrm>
            <a:off x="10360846" y="30439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400G link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17398C-C020-2C97-85D0-B666E241169C}"/>
              </a:ext>
            </a:extLst>
          </p:cNvPr>
          <p:cNvSpPr txBox="1"/>
          <p:nvPr/>
        </p:nvSpPr>
        <p:spPr>
          <a:xfrm>
            <a:off x="10394493" y="81305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800G link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A1E98477-F2B5-FD85-D435-80AA73B080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9599" y="4312142"/>
            <a:ext cx="612000" cy="612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58E386C-AE8F-9570-D3D5-F37EF72AED46}"/>
              </a:ext>
            </a:extLst>
          </p:cNvPr>
          <p:cNvCxnSpPr>
            <a:cxnSpLocks/>
          </p:cNvCxnSpPr>
          <p:nvPr/>
        </p:nvCxnSpPr>
        <p:spPr>
          <a:xfrm flipV="1">
            <a:off x="4626681" y="4744675"/>
            <a:ext cx="678872" cy="544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9031484-3DCC-614D-549E-4AE3CF9C47DB}"/>
              </a:ext>
            </a:extLst>
          </p:cNvPr>
          <p:cNvCxnSpPr>
            <a:cxnSpLocks/>
          </p:cNvCxnSpPr>
          <p:nvPr/>
        </p:nvCxnSpPr>
        <p:spPr>
          <a:xfrm flipV="1">
            <a:off x="5871611" y="3972779"/>
            <a:ext cx="787729" cy="5184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164F659-EAA3-BCDF-7AC3-5AF4A9AA37FB}"/>
              </a:ext>
            </a:extLst>
          </p:cNvPr>
          <p:cNvCxnSpPr>
            <a:cxnSpLocks/>
          </p:cNvCxnSpPr>
          <p:nvPr/>
        </p:nvCxnSpPr>
        <p:spPr>
          <a:xfrm flipV="1">
            <a:off x="5871611" y="4115207"/>
            <a:ext cx="1060317" cy="1717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6354F226-F45C-45AB-59E3-E831351A5921}"/>
              </a:ext>
            </a:extLst>
          </p:cNvPr>
          <p:cNvSpPr/>
          <p:nvPr/>
        </p:nvSpPr>
        <p:spPr>
          <a:xfrm>
            <a:off x="1788955" y="2413361"/>
            <a:ext cx="5081286" cy="1437659"/>
          </a:xfrm>
          <a:custGeom>
            <a:avLst/>
            <a:gdLst>
              <a:gd name="connsiteX0" fmla="*/ 0 w 6353299"/>
              <a:gd name="connsiteY0" fmla="*/ 1455227 h 1535216"/>
              <a:gd name="connsiteX1" fmla="*/ 629393 w 6353299"/>
              <a:gd name="connsiteY1" fmla="*/ 1455227 h 1535216"/>
              <a:gd name="connsiteX2" fmla="*/ 1888177 w 6353299"/>
              <a:gd name="connsiteY2" fmla="*/ 623954 h 1535216"/>
              <a:gd name="connsiteX3" fmla="*/ 2648198 w 6353299"/>
              <a:gd name="connsiteY3" fmla="*/ 137066 h 1535216"/>
              <a:gd name="connsiteX4" fmla="*/ 4441372 w 6353299"/>
              <a:gd name="connsiteY4" fmla="*/ 89564 h 1535216"/>
              <a:gd name="connsiteX5" fmla="*/ 6353299 w 6353299"/>
              <a:gd name="connsiteY5" fmla="*/ 1241471 h 1535216"/>
              <a:gd name="connsiteX0" fmla="*/ 0 w 6353299"/>
              <a:gd name="connsiteY0" fmla="*/ 1433791 h 1513780"/>
              <a:gd name="connsiteX1" fmla="*/ 629393 w 6353299"/>
              <a:gd name="connsiteY1" fmla="*/ 1433791 h 1513780"/>
              <a:gd name="connsiteX2" fmla="*/ 1888177 w 6353299"/>
              <a:gd name="connsiteY2" fmla="*/ 602518 h 1513780"/>
              <a:gd name="connsiteX3" fmla="*/ 2719450 w 6353299"/>
              <a:gd name="connsiteY3" fmla="*/ 210632 h 1513780"/>
              <a:gd name="connsiteX4" fmla="*/ 4441372 w 6353299"/>
              <a:gd name="connsiteY4" fmla="*/ 68128 h 1513780"/>
              <a:gd name="connsiteX5" fmla="*/ 6353299 w 6353299"/>
              <a:gd name="connsiteY5" fmla="*/ 1220035 h 1513780"/>
              <a:gd name="connsiteX0" fmla="*/ 0 w 6353299"/>
              <a:gd name="connsiteY0" fmla="*/ 1433791 h 1537417"/>
              <a:gd name="connsiteX1" fmla="*/ 866899 w 6353299"/>
              <a:gd name="connsiteY1" fmla="*/ 1469417 h 1537417"/>
              <a:gd name="connsiteX2" fmla="*/ 1888177 w 6353299"/>
              <a:gd name="connsiteY2" fmla="*/ 602518 h 1537417"/>
              <a:gd name="connsiteX3" fmla="*/ 2719450 w 6353299"/>
              <a:gd name="connsiteY3" fmla="*/ 210632 h 1537417"/>
              <a:gd name="connsiteX4" fmla="*/ 4441372 w 6353299"/>
              <a:gd name="connsiteY4" fmla="*/ 68128 h 1537417"/>
              <a:gd name="connsiteX5" fmla="*/ 6353299 w 6353299"/>
              <a:gd name="connsiteY5" fmla="*/ 1220035 h 1537417"/>
              <a:gd name="connsiteX0" fmla="*/ 0 w 6006059"/>
              <a:gd name="connsiteY0" fmla="*/ 1433791 h 1537417"/>
              <a:gd name="connsiteX1" fmla="*/ 866899 w 6006059"/>
              <a:gd name="connsiteY1" fmla="*/ 1469417 h 1537417"/>
              <a:gd name="connsiteX2" fmla="*/ 1888177 w 6006059"/>
              <a:gd name="connsiteY2" fmla="*/ 602518 h 1537417"/>
              <a:gd name="connsiteX3" fmla="*/ 2719450 w 6006059"/>
              <a:gd name="connsiteY3" fmla="*/ 210632 h 1537417"/>
              <a:gd name="connsiteX4" fmla="*/ 4441372 w 6006059"/>
              <a:gd name="connsiteY4" fmla="*/ 68128 h 1537417"/>
              <a:gd name="connsiteX5" fmla="*/ 6006059 w 6006059"/>
              <a:gd name="connsiteY5" fmla="*/ 1220035 h 1537417"/>
              <a:gd name="connsiteX0" fmla="*/ 0 w 6006059"/>
              <a:gd name="connsiteY0" fmla="*/ 1367317 h 1470943"/>
              <a:gd name="connsiteX1" fmla="*/ 866899 w 6006059"/>
              <a:gd name="connsiteY1" fmla="*/ 1402943 h 1470943"/>
              <a:gd name="connsiteX2" fmla="*/ 1888177 w 6006059"/>
              <a:gd name="connsiteY2" fmla="*/ 536044 h 1470943"/>
              <a:gd name="connsiteX3" fmla="*/ 2719450 w 6006059"/>
              <a:gd name="connsiteY3" fmla="*/ 144158 h 1470943"/>
              <a:gd name="connsiteX4" fmla="*/ 4441372 w 6006059"/>
              <a:gd name="connsiteY4" fmla="*/ 82677 h 1470943"/>
              <a:gd name="connsiteX5" fmla="*/ 6006059 w 6006059"/>
              <a:gd name="connsiteY5" fmla="*/ 1153561 h 1470943"/>
              <a:gd name="connsiteX0" fmla="*/ 0 w 6006059"/>
              <a:gd name="connsiteY0" fmla="*/ 1352685 h 1456311"/>
              <a:gd name="connsiteX1" fmla="*/ 866899 w 6006059"/>
              <a:gd name="connsiteY1" fmla="*/ 1388311 h 1456311"/>
              <a:gd name="connsiteX2" fmla="*/ 1888177 w 6006059"/>
              <a:gd name="connsiteY2" fmla="*/ 521412 h 1456311"/>
              <a:gd name="connsiteX3" fmla="*/ 2731025 w 6006059"/>
              <a:gd name="connsiteY3" fmla="*/ 198974 h 1456311"/>
              <a:gd name="connsiteX4" fmla="*/ 4441372 w 6006059"/>
              <a:gd name="connsiteY4" fmla="*/ 68045 h 1456311"/>
              <a:gd name="connsiteX5" fmla="*/ 6006059 w 6006059"/>
              <a:gd name="connsiteY5" fmla="*/ 1138929 h 1456311"/>
              <a:gd name="connsiteX0" fmla="*/ 0 w 6006059"/>
              <a:gd name="connsiteY0" fmla="*/ 1286286 h 1389912"/>
              <a:gd name="connsiteX1" fmla="*/ 866899 w 6006059"/>
              <a:gd name="connsiteY1" fmla="*/ 1321912 h 1389912"/>
              <a:gd name="connsiteX2" fmla="*/ 1888177 w 6006059"/>
              <a:gd name="connsiteY2" fmla="*/ 455013 h 1389912"/>
              <a:gd name="connsiteX3" fmla="*/ 2731025 w 6006059"/>
              <a:gd name="connsiteY3" fmla="*/ 132575 h 1389912"/>
              <a:gd name="connsiteX4" fmla="*/ 4441372 w 6006059"/>
              <a:gd name="connsiteY4" fmla="*/ 82668 h 1389912"/>
              <a:gd name="connsiteX5" fmla="*/ 6006059 w 6006059"/>
              <a:gd name="connsiteY5" fmla="*/ 1072530 h 1389912"/>
              <a:gd name="connsiteX0" fmla="*/ 0 w 6006059"/>
              <a:gd name="connsiteY0" fmla="*/ 1286286 h 1482464"/>
              <a:gd name="connsiteX1" fmla="*/ 924773 w 6006059"/>
              <a:gd name="connsiteY1" fmla="*/ 1437659 h 1482464"/>
              <a:gd name="connsiteX2" fmla="*/ 1888177 w 6006059"/>
              <a:gd name="connsiteY2" fmla="*/ 455013 h 1482464"/>
              <a:gd name="connsiteX3" fmla="*/ 2731025 w 6006059"/>
              <a:gd name="connsiteY3" fmla="*/ 132575 h 1482464"/>
              <a:gd name="connsiteX4" fmla="*/ 4441372 w 6006059"/>
              <a:gd name="connsiteY4" fmla="*/ 82668 h 1482464"/>
              <a:gd name="connsiteX5" fmla="*/ 6006059 w 6006059"/>
              <a:gd name="connsiteY5" fmla="*/ 1072530 h 1482464"/>
              <a:gd name="connsiteX0" fmla="*/ 0 w 5081286"/>
              <a:gd name="connsiteY0" fmla="*/ 1437659 h 1437659"/>
              <a:gd name="connsiteX1" fmla="*/ 963404 w 5081286"/>
              <a:gd name="connsiteY1" fmla="*/ 455013 h 1437659"/>
              <a:gd name="connsiteX2" fmla="*/ 1806252 w 5081286"/>
              <a:gd name="connsiteY2" fmla="*/ 132575 h 1437659"/>
              <a:gd name="connsiteX3" fmla="*/ 3516599 w 5081286"/>
              <a:gd name="connsiteY3" fmla="*/ 82668 h 1437659"/>
              <a:gd name="connsiteX4" fmla="*/ 5081286 w 5081286"/>
              <a:gd name="connsiteY4" fmla="*/ 1072530 h 143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286" h="1437659">
                <a:moveTo>
                  <a:pt x="0" y="1437659"/>
                </a:moveTo>
                <a:cubicBezTo>
                  <a:pt x="314696" y="1299113"/>
                  <a:pt x="662362" y="672527"/>
                  <a:pt x="963404" y="455013"/>
                </a:cubicBezTo>
                <a:cubicBezTo>
                  <a:pt x="1264446" y="237499"/>
                  <a:pt x="1380719" y="194633"/>
                  <a:pt x="1806252" y="132575"/>
                </a:cubicBezTo>
                <a:cubicBezTo>
                  <a:pt x="2231785" y="70517"/>
                  <a:pt x="2899082" y="-101399"/>
                  <a:pt x="3516599" y="82668"/>
                </a:cubicBezTo>
                <a:cubicBezTo>
                  <a:pt x="4134116" y="266735"/>
                  <a:pt x="4434081" y="588610"/>
                  <a:pt x="5081286" y="107253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7577D5C4-3E6D-3189-45F8-CA3257C9A05D}"/>
              </a:ext>
            </a:extLst>
          </p:cNvPr>
          <p:cNvSpPr/>
          <p:nvPr/>
        </p:nvSpPr>
        <p:spPr>
          <a:xfrm>
            <a:off x="887932" y="3859889"/>
            <a:ext cx="835481" cy="314991"/>
          </a:xfrm>
          <a:custGeom>
            <a:avLst/>
            <a:gdLst>
              <a:gd name="connsiteX0" fmla="*/ 0 w 997527"/>
              <a:gd name="connsiteY0" fmla="*/ 463138 h 546485"/>
              <a:gd name="connsiteX1" fmla="*/ 688769 w 997527"/>
              <a:gd name="connsiteY1" fmla="*/ 510639 h 546485"/>
              <a:gd name="connsiteX2" fmla="*/ 997527 w 997527"/>
              <a:gd name="connsiteY2" fmla="*/ 0 h 546485"/>
              <a:gd name="connsiteX0" fmla="*/ 0 w 904929"/>
              <a:gd name="connsiteY0" fmla="*/ 208495 h 291842"/>
              <a:gd name="connsiteX1" fmla="*/ 688769 w 904929"/>
              <a:gd name="connsiteY1" fmla="*/ 255996 h 291842"/>
              <a:gd name="connsiteX2" fmla="*/ 904929 w 904929"/>
              <a:gd name="connsiteY2" fmla="*/ 0 h 291842"/>
              <a:gd name="connsiteX0" fmla="*/ 0 w 835481"/>
              <a:gd name="connsiteY0" fmla="*/ 231644 h 314991"/>
              <a:gd name="connsiteX1" fmla="*/ 688769 w 835481"/>
              <a:gd name="connsiteY1" fmla="*/ 279145 h 314991"/>
              <a:gd name="connsiteX2" fmla="*/ 835481 w 835481"/>
              <a:gd name="connsiteY2" fmla="*/ 0 h 31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5481" h="314991">
                <a:moveTo>
                  <a:pt x="0" y="231644"/>
                </a:moveTo>
                <a:cubicBezTo>
                  <a:pt x="261257" y="293989"/>
                  <a:pt x="522514" y="356335"/>
                  <a:pt x="688769" y="279145"/>
                </a:cubicBezTo>
                <a:cubicBezTo>
                  <a:pt x="855024" y="201955"/>
                  <a:pt x="764229" y="216724"/>
                  <a:pt x="835481" y="0"/>
                </a:cubicBezTo>
              </a:path>
            </a:pathLst>
          </a:custGeom>
          <a:noFill/>
          <a:ln w="101600">
            <a:solidFill>
              <a:srgbClr val="FF0000"/>
            </a:solidFill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4EBD9C3-EBA3-5D7F-C1C8-7756DBCF2A72}"/>
              </a:ext>
            </a:extLst>
          </p:cNvPr>
          <p:cNvGrpSpPr/>
          <p:nvPr/>
        </p:nvGrpSpPr>
        <p:grpSpPr>
          <a:xfrm>
            <a:off x="1769489" y="1731546"/>
            <a:ext cx="612000" cy="612000"/>
            <a:chOff x="3804415" y="2069685"/>
            <a:chExt cx="612000" cy="61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1471324-CEF3-BA00-7131-60E3E814A2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DA365114-0E65-9821-328A-17DE5BF26A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485406C-77C5-9939-73D2-C6C7A59B3CED}"/>
              </a:ext>
            </a:extLst>
          </p:cNvPr>
          <p:cNvGrpSpPr/>
          <p:nvPr/>
        </p:nvGrpSpPr>
        <p:grpSpPr>
          <a:xfrm>
            <a:off x="4259976" y="1328361"/>
            <a:ext cx="612000" cy="612000"/>
            <a:chOff x="3804415" y="2069685"/>
            <a:chExt cx="612000" cy="612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BFEC799-E6DA-BDAD-937B-F6A4A96AD0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70911224-F1FA-A03A-42B0-22ACBFE0FB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0CB7C55-C34C-B5E6-E288-911C06515EB9}"/>
              </a:ext>
            </a:extLst>
          </p:cNvPr>
          <p:cNvGrpSpPr/>
          <p:nvPr/>
        </p:nvGrpSpPr>
        <p:grpSpPr>
          <a:xfrm>
            <a:off x="6391647" y="1746979"/>
            <a:ext cx="612000" cy="612000"/>
            <a:chOff x="3804415" y="2069685"/>
            <a:chExt cx="612000" cy="612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C4A3F2A-6C86-B716-79DA-9B0F608A4E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C37FA552-9B10-1B14-4E26-DFB03A83F19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8EB8483-C587-AF9F-62FD-32F13C27B2AD}"/>
              </a:ext>
            </a:extLst>
          </p:cNvPr>
          <p:cNvCxnSpPr>
            <a:cxnSpLocks/>
          </p:cNvCxnSpPr>
          <p:nvPr/>
        </p:nvCxnSpPr>
        <p:spPr>
          <a:xfrm flipV="1">
            <a:off x="1758338" y="2337644"/>
            <a:ext cx="317515" cy="127637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C501D507-0C8C-5E85-6D53-1DE6561E6603}"/>
              </a:ext>
            </a:extLst>
          </p:cNvPr>
          <p:cNvSpPr txBox="1"/>
          <p:nvPr/>
        </p:nvSpPr>
        <p:spPr>
          <a:xfrm>
            <a:off x="174811" y="4160680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187D9D0-067A-EC1E-42A7-04F0C963C7EF}"/>
              </a:ext>
            </a:extLst>
          </p:cNvPr>
          <p:cNvSpPr txBox="1"/>
          <p:nvPr/>
        </p:nvSpPr>
        <p:spPr>
          <a:xfrm>
            <a:off x="1588852" y="420890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3EAB64-3F24-F2F9-7B1A-47462EB259D8}"/>
              </a:ext>
            </a:extLst>
          </p:cNvPr>
          <p:cNvSpPr txBox="1"/>
          <p:nvPr/>
        </p:nvSpPr>
        <p:spPr>
          <a:xfrm>
            <a:off x="2574629" y="5287282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4C875E-3522-AFF4-83C8-5634C2DDA7FA}"/>
              </a:ext>
            </a:extLst>
          </p:cNvPr>
          <p:cNvSpPr txBox="1"/>
          <p:nvPr/>
        </p:nvSpPr>
        <p:spPr>
          <a:xfrm>
            <a:off x="5433576" y="489374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DB72F03-199A-9B1B-7CA1-5821FC238527}"/>
              </a:ext>
            </a:extLst>
          </p:cNvPr>
          <p:cNvSpPr txBox="1"/>
          <p:nvPr/>
        </p:nvSpPr>
        <p:spPr>
          <a:xfrm>
            <a:off x="4125636" y="5738695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036F278-2B56-7654-1EB1-E87E9F101738}"/>
              </a:ext>
            </a:extLst>
          </p:cNvPr>
          <p:cNvSpPr txBox="1"/>
          <p:nvPr/>
        </p:nvSpPr>
        <p:spPr>
          <a:xfrm>
            <a:off x="5989308" y="568188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2F7E30F-6DF6-27A3-4F60-BCC8B436F731}"/>
              </a:ext>
            </a:extLst>
          </p:cNvPr>
          <p:cNvSpPr txBox="1"/>
          <p:nvPr/>
        </p:nvSpPr>
        <p:spPr>
          <a:xfrm>
            <a:off x="3164938" y="3203840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BAD184-3AF5-61E5-1EDB-E1DBABB51E7D}"/>
              </a:ext>
            </a:extLst>
          </p:cNvPr>
          <p:cNvSpPr txBox="1"/>
          <p:nvPr/>
        </p:nvSpPr>
        <p:spPr>
          <a:xfrm>
            <a:off x="5202082" y="3134391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70A9934-2711-0C95-31BE-2A537814D1BA}"/>
              </a:ext>
            </a:extLst>
          </p:cNvPr>
          <p:cNvSpPr txBox="1"/>
          <p:nvPr/>
        </p:nvSpPr>
        <p:spPr>
          <a:xfrm>
            <a:off x="1498183" y="153708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9CD3B5-FECA-C2EF-4231-812EF9E80FD7}"/>
              </a:ext>
            </a:extLst>
          </p:cNvPr>
          <p:cNvSpPr txBox="1"/>
          <p:nvPr/>
        </p:nvSpPr>
        <p:spPr>
          <a:xfrm>
            <a:off x="4345555" y="1004650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995F61A-6B94-DACC-6594-D9D9F89595FA}"/>
              </a:ext>
            </a:extLst>
          </p:cNvPr>
          <p:cNvSpPr txBox="1"/>
          <p:nvPr/>
        </p:nvSpPr>
        <p:spPr>
          <a:xfrm>
            <a:off x="6801317" y="1481141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E706F68-30A4-864C-115D-80DC097D96AF}"/>
              </a:ext>
            </a:extLst>
          </p:cNvPr>
          <p:cNvSpPr txBox="1"/>
          <p:nvPr/>
        </p:nvSpPr>
        <p:spPr>
          <a:xfrm>
            <a:off x="7310603" y="3610883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R12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11FEF83-6A03-910C-7BC2-7DA08D26370E}"/>
              </a:ext>
            </a:extLst>
          </p:cNvPr>
          <p:cNvSpPr/>
          <p:nvPr/>
        </p:nvSpPr>
        <p:spPr>
          <a:xfrm>
            <a:off x="1667682" y="938587"/>
            <a:ext cx="5724891" cy="2909577"/>
          </a:xfrm>
          <a:custGeom>
            <a:avLst/>
            <a:gdLst>
              <a:gd name="connsiteX0" fmla="*/ 0 w 6577969"/>
              <a:gd name="connsiteY0" fmla="*/ 2581193 h 2762780"/>
              <a:gd name="connsiteX1" fmla="*/ 578734 w 6577969"/>
              <a:gd name="connsiteY1" fmla="*/ 2592767 h 2762780"/>
              <a:gd name="connsiteX2" fmla="*/ 497711 w 6577969"/>
              <a:gd name="connsiteY2" fmla="*/ 787117 h 2762780"/>
              <a:gd name="connsiteX3" fmla="*/ 1365813 w 6577969"/>
              <a:gd name="connsiteY3" fmla="*/ 416727 h 2762780"/>
              <a:gd name="connsiteX4" fmla="*/ 3599727 w 6577969"/>
              <a:gd name="connsiteY4" fmla="*/ 38 h 2762780"/>
              <a:gd name="connsiteX5" fmla="*/ 6007261 w 6577969"/>
              <a:gd name="connsiteY5" fmla="*/ 439876 h 2762780"/>
              <a:gd name="connsiteX6" fmla="*/ 6562846 w 6577969"/>
              <a:gd name="connsiteY6" fmla="*/ 544048 h 2762780"/>
              <a:gd name="connsiteX7" fmla="*/ 6366076 w 6577969"/>
              <a:gd name="connsiteY7" fmla="*/ 2500170 h 2762780"/>
              <a:gd name="connsiteX0" fmla="*/ 0 w 6366076"/>
              <a:gd name="connsiteY0" fmla="*/ 2581193 h 2762780"/>
              <a:gd name="connsiteX1" fmla="*/ 578734 w 6366076"/>
              <a:gd name="connsiteY1" fmla="*/ 2592767 h 2762780"/>
              <a:gd name="connsiteX2" fmla="*/ 497711 w 6366076"/>
              <a:gd name="connsiteY2" fmla="*/ 787117 h 2762780"/>
              <a:gd name="connsiteX3" fmla="*/ 1365813 w 6366076"/>
              <a:gd name="connsiteY3" fmla="*/ 416727 h 2762780"/>
              <a:gd name="connsiteX4" fmla="*/ 3599727 w 6366076"/>
              <a:gd name="connsiteY4" fmla="*/ 38 h 2762780"/>
              <a:gd name="connsiteX5" fmla="*/ 6007261 w 6366076"/>
              <a:gd name="connsiteY5" fmla="*/ 439876 h 2762780"/>
              <a:gd name="connsiteX6" fmla="*/ 6366076 w 6366076"/>
              <a:gd name="connsiteY6" fmla="*/ 2500170 h 2762780"/>
              <a:gd name="connsiteX0" fmla="*/ 0 w 6546431"/>
              <a:gd name="connsiteY0" fmla="*/ 2581193 h 2762780"/>
              <a:gd name="connsiteX1" fmla="*/ 578734 w 6546431"/>
              <a:gd name="connsiteY1" fmla="*/ 2592767 h 2762780"/>
              <a:gd name="connsiteX2" fmla="*/ 497711 w 6546431"/>
              <a:gd name="connsiteY2" fmla="*/ 787117 h 2762780"/>
              <a:gd name="connsiteX3" fmla="*/ 1365813 w 6546431"/>
              <a:gd name="connsiteY3" fmla="*/ 416727 h 2762780"/>
              <a:gd name="connsiteX4" fmla="*/ 3599727 w 6546431"/>
              <a:gd name="connsiteY4" fmla="*/ 38 h 2762780"/>
              <a:gd name="connsiteX5" fmla="*/ 6354501 w 6546431"/>
              <a:gd name="connsiteY5" fmla="*/ 439876 h 2762780"/>
              <a:gd name="connsiteX6" fmla="*/ 6366076 w 6546431"/>
              <a:gd name="connsiteY6" fmla="*/ 2500170 h 2762780"/>
              <a:gd name="connsiteX0" fmla="*/ 0 w 6546431"/>
              <a:gd name="connsiteY0" fmla="*/ 2581193 h 2934565"/>
              <a:gd name="connsiteX1" fmla="*/ 972273 w 6546431"/>
              <a:gd name="connsiteY1" fmla="*/ 2824261 h 2934565"/>
              <a:gd name="connsiteX2" fmla="*/ 497711 w 6546431"/>
              <a:gd name="connsiteY2" fmla="*/ 787117 h 2934565"/>
              <a:gd name="connsiteX3" fmla="*/ 1365813 w 6546431"/>
              <a:gd name="connsiteY3" fmla="*/ 416727 h 2934565"/>
              <a:gd name="connsiteX4" fmla="*/ 3599727 w 6546431"/>
              <a:gd name="connsiteY4" fmla="*/ 38 h 2934565"/>
              <a:gd name="connsiteX5" fmla="*/ 6354501 w 6546431"/>
              <a:gd name="connsiteY5" fmla="*/ 439876 h 2934565"/>
              <a:gd name="connsiteX6" fmla="*/ 6366076 w 6546431"/>
              <a:gd name="connsiteY6" fmla="*/ 2500170 h 2934565"/>
              <a:gd name="connsiteX0" fmla="*/ 479410 w 6053568"/>
              <a:gd name="connsiteY0" fmla="*/ 2824261 h 2824261"/>
              <a:gd name="connsiteX1" fmla="*/ 4848 w 6053568"/>
              <a:gd name="connsiteY1" fmla="*/ 787117 h 2824261"/>
              <a:gd name="connsiteX2" fmla="*/ 872950 w 6053568"/>
              <a:gd name="connsiteY2" fmla="*/ 416727 h 2824261"/>
              <a:gd name="connsiteX3" fmla="*/ 3106864 w 6053568"/>
              <a:gd name="connsiteY3" fmla="*/ 38 h 2824261"/>
              <a:gd name="connsiteX4" fmla="*/ 5861638 w 6053568"/>
              <a:gd name="connsiteY4" fmla="*/ 439876 h 2824261"/>
              <a:gd name="connsiteX5" fmla="*/ 5873213 w 6053568"/>
              <a:gd name="connsiteY5" fmla="*/ 2500170 h 2824261"/>
              <a:gd name="connsiteX0" fmla="*/ 490647 w 6053230"/>
              <a:gd name="connsiteY0" fmla="*/ 2893710 h 2893710"/>
              <a:gd name="connsiteX1" fmla="*/ 4510 w 6053230"/>
              <a:gd name="connsiteY1" fmla="*/ 787117 h 2893710"/>
              <a:gd name="connsiteX2" fmla="*/ 872612 w 6053230"/>
              <a:gd name="connsiteY2" fmla="*/ 416727 h 2893710"/>
              <a:gd name="connsiteX3" fmla="*/ 3106526 w 6053230"/>
              <a:gd name="connsiteY3" fmla="*/ 38 h 2893710"/>
              <a:gd name="connsiteX4" fmla="*/ 5861300 w 6053230"/>
              <a:gd name="connsiteY4" fmla="*/ 439876 h 2893710"/>
              <a:gd name="connsiteX5" fmla="*/ 5872875 w 6053230"/>
              <a:gd name="connsiteY5" fmla="*/ 2500170 h 2893710"/>
              <a:gd name="connsiteX0" fmla="*/ 514704 w 6077287"/>
              <a:gd name="connsiteY0" fmla="*/ 2893710 h 2893710"/>
              <a:gd name="connsiteX1" fmla="*/ 236911 w 6077287"/>
              <a:gd name="connsiteY1" fmla="*/ 1817263 h 2893710"/>
              <a:gd name="connsiteX2" fmla="*/ 28567 w 6077287"/>
              <a:gd name="connsiteY2" fmla="*/ 787117 h 2893710"/>
              <a:gd name="connsiteX3" fmla="*/ 896669 w 6077287"/>
              <a:gd name="connsiteY3" fmla="*/ 416727 h 2893710"/>
              <a:gd name="connsiteX4" fmla="*/ 3130583 w 6077287"/>
              <a:gd name="connsiteY4" fmla="*/ 38 h 2893710"/>
              <a:gd name="connsiteX5" fmla="*/ 5885357 w 6077287"/>
              <a:gd name="connsiteY5" fmla="*/ 439876 h 2893710"/>
              <a:gd name="connsiteX6" fmla="*/ 5896932 w 6077287"/>
              <a:gd name="connsiteY6" fmla="*/ 2500170 h 2893710"/>
              <a:gd name="connsiteX0" fmla="*/ 494094 w 6056677"/>
              <a:gd name="connsiteY0" fmla="*/ 2893710 h 2893710"/>
              <a:gd name="connsiteX1" fmla="*/ 447795 w 6056677"/>
              <a:gd name="connsiteY1" fmla="*/ 1643642 h 2893710"/>
              <a:gd name="connsiteX2" fmla="*/ 7957 w 6056677"/>
              <a:gd name="connsiteY2" fmla="*/ 787117 h 2893710"/>
              <a:gd name="connsiteX3" fmla="*/ 876059 w 6056677"/>
              <a:gd name="connsiteY3" fmla="*/ 416727 h 2893710"/>
              <a:gd name="connsiteX4" fmla="*/ 3109973 w 6056677"/>
              <a:gd name="connsiteY4" fmla="*/ 38 h 2893710"/>
              <a:gd name="connsiteX5" fmla="*/ 5864747 w 6056677"/>
              <a:gd name="connsiteY5" fmla="*/ 439876 h 2893710"/>
              <a:gd name="connsiteX6" fmla="*/ 5876322 w 6056677"/>
              <a:gd name="connsiteY6" fmla="*/ 2500170 h 2893710"/>
              <a:gd name="connsiteX0" fmla="*/ 98316 w 5660899"/>
              <a:gd name="connsiteY0" fmla="*/ 2893710 h 2893710"/>
              <a:gd name="connsiteX1" fmla="*/ 52017 w 5660899"/>
              <a:gd name="connsiteY1" fmla="*/ 1643642 h 2893710"/>
              <a:gd name="connsiteX2" fmla="*/ 63592 w 5660899"/>
              <a:gd name="connsiteY2" fmla="*/ 740818 h 2893710"/>
              <a:gd name="connsiteX3" fmla="*/ 480281 w 5660899"/>
              <a:gd name="connsiteY3" fmla="*/ 416727 h 2893710"/>
              <a:gd name="connsiteX4" fmla="*/ 2714195 w 5660899"/>
              <a:gd name="connsiteY4" fmla="*/ 38 h 2893710"/>
              <a:gd name="connsiteX5" fmla="*/ 5468969 w 5660899"/>
              <a:gd name="connsiteY5" fmla="*/ 439876 h 2893710"/>
              <a:gd name="connsiteX6" fmla="*/ 5480544 w 5660899"/>
              <a:gd name="connsiteY6" fmla="*/ 2500170 h 2893710"/>
              <a:gd name="connsiteX0" fmla="*/ 153133 w 5715716"/>
              <a:gd name="connsiteY0" fmla="*/ 2893710 h 2893710"/>
              <a:gd name="connsiteX1" fmla="*/ 106834 w 5715716"/>
              <a:gd name="connsiteY1" fmla="*/ 1643642 h 2893710"/>
              <a:gd name="connsiteX2" fmla="*/ 118409 w 5715716"/>
              <a:gd name="connsiteY2" fmla="*/ 740818 h 2893710"/>
              <a:gd name="connsiteX3" fmla="*/ 535098 w 5715716"/>
              <a:gd name="connsiteY3" fmla="*/ 416727 h 2893710"/>
              <a:gd name="connsiteX4" fmla="*/ 2769012 w 5715716"/>
              <a:gd name="connsiteY4" fmla="*/ 38 h 2893710"/>
              <a:gd name="connsiteX5" fmla="*/ 5523786 w 5715716"/>
              <a:gd name="connsiteY5" fmla="*/ 439876 h 2893710"/>
              <a:gd name="connsiteX6" fmla="*/ 5535361 w 5715716"/>
              <a:gd name="connsiteY6" fmla="*/ 2500170 h 2893710"/>
              <a:gd name="connsiteX0" fmla="*/ 254746 w 5817329"/>
              <a:gd name="connsiteY0" fmla="*/ 2893672 h 2893672"/>
              <a:gd name="connsiteX1" fmla="*/ 208447 w 5817329"/>
              <a:gd name="connsiteY1" fmla="*/ 1643604 h 2893672"/>
              <a:gd name="connsiteX2" fmla="*/ 220022 w 5817329"/>
              <a:gd name="connsiteY2" fmla="*/ 740780 h 2893672"/>
              <a:gd name="connsiteX3" fmla="*/ 2870625 w 5817329"/>
              <a:gd name="connsiteY3" fmla="*/ 0 h 2893672"/>
              <a:gd name="connsiteX4" fmla="*/ 5625399 w 5817329"/>
              <a:gd name="connsiteY4" fmla="*/ 439838 h 2893672"/>
              <a:gd name="connsiteX5" fmla="*/ 5636974 w 5817329"/>
              <a:gd name="connsiteY5" fmla="*/ 2500132 h 2893672"/>
              <a:gd name="connsiteX0" fmla="*/ 162308 w 5724891"/>
              <a:gd name="connsiteY0" fmla="*/ 2909577 h 2909577"/>
              <a:gd name="connsiteX1" fmla="*/ 116009 w 5724891"/>
              <a:gd name="connsiteY1" fmla="*/ 1659509 h 2909577"/>
              <a:gd name="connsiteX2" fmla="*/ 278055 w 5724891"/>
              <a:gd name="connsiteY2" fmla="*/ 791409 h 2909577"/>
              <a:gd name="connsiteX3" fmla="*/ 2778187 w 5724891"/>
              <a:gd name="connsiteY3" fmla="*/ 15905 h 2909577"/>
              <a:gd name="connsiteX4" fmla="*/ 5532961 w 5724891"/>
              <a:gd name="connsiteY4" fmla="*/ 455743 h 2909577"/>
              <a:gd name="connsiteX5" fmla="*/ 5544536 w 5724891"/>
              <a:gd name="connsiteY5" fmla="*/ 2516037 h 290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891" h="2909577">
                <a:moveTo>
                  <a:pt x="162308" y="2909577"/>
                </a:moveTo>
                <a:cubicBezTo>
                  <a:pt x="116009" y="2730169"/>
                  <a:pt x="197032" y="2010608"/>
                  <a:pt x="116009" y="1659509"/>
                </a:cubicBezTo>
                <a:cubicBezTo>
                  <a:pt x="34986" y="1308410"/>
                  <a:pt x="-165641" y="1065343"/>
                  <a:pt x="278055" y="791409"/>
                </a:cubicBezTo>
                <a:cubicBezTo>
                  <a:pt x="721751" y="517475"/>
                  <a:pt x="1902369" y="71849"/>
                  <a:pt x="2778187" y="15905"/>
                </a:cubicBezTo>
                <a:cubicBezTo>
                  <a:pt x="3654005" y="-40039"/>
                  <a:pt x="5071903" y="39054"/>
                  <a:pt x="5532961" y="455743"/>
                </a:cubicBezTo>
                <a:cubicBezTo>
                  <a:pt x="5994019" y="872432"/>
                  <a:pt x="5469783" y="2086809"/>
                  <a:pt x="5544536" y="2516037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2B78F6B-309F-582A-13B2-45E611E1E25F}"/>
              </a:ext>
            </a:extLst>
          </p:cNvPr>
          <p:cNvSpPr/>
          <p:nvPr/>
        </p:nvSpPr>
        <p:spPr>
          <a:xfrm>
            <a:off x="4260675" y="4149105"/>
            <a:ext cx="2384385" cy="1493134"/>
          </a:xfrm>
          <a:custGeom>
            <a:avLst/>
            <a:gdLst>
              <a:gd name="connsiteX0" fmla="*/ 0 w 4791919"/>
              <a:gd name="connsiteY0" fmla="*/ 0 h 1893091"/>
              <a:gd name="connsiteX1" fmla="*/ 393539 w 4791919"/>
              <a:gd name="connsiteY1" fmla="*/ 972274 h 1893091"/>
              <a:gd name="connsiteX2" fmla="*/ 613458 w 4791919"/>
              <a:gd name="connsiteY2" fmla="*/ 1770927 h 1893091"/>
              <a:gd name="connsiteX3" fmla="*/ 2407534 w 4791919"/>
              <a:gd name="connsiteY3" fmla="*/ 1828800 h 1893091"/>
              <a:gd name="connsiteX4" fmla="*/ 3507129 w 4791919"/>
              <a:gd name="connsiteY4" fmla="*/ 1169043 h 1893091"/>
              <a:gd name="connsiteX5" fmla="*/ 4791919 w 4791919"/>
              <a:gd name="connsiteY5" fmla="*/ 335666 h 1893091"/>
              <a:gd name="connsiteX0" fmla="*/ 0 w 4791919"/>
              <a:gd name="connsiteY0" fmla="*/ 0 h 1828800"/>
              <a:gd name="connsiteX1" fmla="*/ 393539 w 4791919"/>
              <a:gd name="connsiteY1" fmla="*/ 972274 h 1828800"/>
              <a:gd name="connsiteX2" fmla="*/ 2407534 w 4791919"/>
              <a:gd name="connsiteY2" fmla="*/ 1828800 h 1828800"/>
              <a:gd name="connsiteX3" fmla="*/ 3507129 w 4791919"/>
              <a:gd name="connsiteY3" fmla="*/ 1169043 h 1828800"/>
              <a:gd name="connsiteX4" fmla="*/ 4791919 w 4791919"/>
              <a:gd name="connsiteY4" fmla="*/ 335666 h 1828800"/>
              <a:gd name="connsiteX0" fmla="*/ 0 w 4791919"/>
              <a:gd name="connsiteY0" fmla="*/ 0 h 1828800"/>
              <a:gd name="connsiteX1" fmla="*/ 2407534 w 4791919"/>
              <a:gd name="connsiteY1" fmla="*/ 1828800 h 1828800"/>
              <a:gd name="connsiteX2" fmla="*/ 3507129 w 4791919"/>
              <a:gd name="connsiteY2" fmla="*/ 1169043 h 1828800"/>
              <a:gd name="connsiteX3" fmla="*/ 4791919 w 4791919"/>
              <a:gd name="connsiteY3" fmla="*/ 335666 h 1828800"/>
              <a:gd name="connsiteX0" fmla="*/ 0 w 2384385"/>
              <a:gd name="connsiteY0" fmla="*/ 1493134 h 1493134"/>
              <a:gd name="connsiteX1" fmla="*/ 1099595 w 2384385"/>
              <a:gd name="connsiteY1" fmla="*/ 833377 h 1493134"/>
              <a:gd name="connsiteX2" fmla="*/ 2384385 w 2384385"/>
              <a:gd name="connsiteY2" fmla="*/ 0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4385" h="1493134">
                <a:moveTo>
                  <a:pt x="0" y="1493134"/>
                </a:moveTo>
                <a:cubicBezTo>
                  <a:pt x="482278" y="1392820"/>
                  <a:pt x="702198" y="1082233"/>
                  <a:pt x="1099595" y="833377"/>
                </a:cubicBezTo>
                <a:cubicBezTo>
                  <a:pt x="1496992" y="584521"/>
                  <a:pt x="1940688" y="292260"/>
                  <a:pt x="2384385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BE5659-E1F3-B87A-B618-27F1F8ACD15D}"/>
              </a:ext>
            </a:extLst>
          </p:cNvPr>
          <p:cNvSpPr txBox="1"/>
          <p:nvPr/>
        </p:nvSpPr>
        <p:spPr>
          <a:xfrm>
            <a:off x="1099594" y="2978190"/>
            <a:ext cx="64280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33.3%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61179C-64E6-AEBB-BDF4-1F0539168652}"/>
              </a:ext>
            </a:extLst>
          </p:cNvPr>
          <p:cNvSpPr txBox="1"/>
          <p:nvPr/>
        </p:nvSpPr>
        <p:spPr>
          <a:xfrm>
            <a:off x="2341206" y="3410255"/>
            <a:ext cx="64280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33.3%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8A7913-3FCF-7DE5-DBCC-61133D7A9402}"/>
              </a:ext>
            </a:extLst>
          </p:cNvPr>
          <p:cNvSpPr txBox="1"/>
          <p:nvPr/>
        </p:nvSpPr>
        <p:spPr>
          <a:xfrm>
            <a:off x="1637079" y="4627526"/>
            <a:ext cx="64280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33.3%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BD7B6D98-8D12-3187-D50D-42DE3382E701}"/>
              </a:ext>
            </a:extLst>
          </p:cNvPr>
          <p:cNvSpPr/>
          <p:nvPr/>
        </p:nvSpPr>
        <p:spPr>
          <a:xfrm>
            <a:off x="1737394" y="3871313"/>
            <a:ext cx="2569579" cy="1815951"/>
          </a:xfrm>
          <a:custGeom>
            <a:avLst/>
            <a:gdLst>
              <a:gd name="connsiteX0" fmla="*/ 0 w 2569579"/>
              <a:gd name="connsiteY0" fmla="*/ 0 h 1815951"/>
              <a:gd name="connsiteX1" fmla="*/ 567159 w 2569579"/>
              <a:gd name="connsiteY1" fmla="*/ 902825 h 1815951"/>
              <a:gd name="connsiteX2" fmla="*/ 706055 w 2569579"/>
              <a:gd name="connsiteY2" fmla="*/ 1724627 h 1815951"/>
              <a:gd name="connsiteX3" fmla="*/ 2569579 w 2569579"/>
              <a:gd name="connsiteY3" fmla="*/ 1759351 h 18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579" h="1815951">
                <a:moveTo>
                  <a:pt x="0" y="0"/>
                </a:moveTo>
                <a:cubicBezTo>
                  <a:pt x="224741" y="307693"/>
                  <a:pt x="449483" y="615387"/>
                  <a:pt x="567159" y="902825"/>
                </a:cubicBezTo>
                <a:cubicBezTo>
                  <a:pt x="684835" y="1190263"/>
                  <a:pt x="372318" y="1581873"/>
                  <a:pt x="706055" y="1724627"/>
                </a:cubicBezTo>
                <a:cubicBezTo>
                  <a:pt x="1039792" y="1867381"/>
                  <a:pt x="1804685" y="1813366"/>
                  <a:pt x="2569579" y="1759351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A24ECC1-7D0A-3041-A4B3-70D43538681B}"/>
              </a:ext>
            </a:extLst>
          </p:cNvPr>
          <p:cNvSpPr/>
          <p:nvPr/>
        </p:nvSpPr>
        <p:spPr>
          <a:xfrm>
            <a:off x="846143" y="3639819"/>
            <a:ext cx="954832" cy="244971"/>
          </a:xfrm>
          <a:custGeom>
            <a:avLst/>
            <a:gdLst>
              <a:gd name="connsiteX0" fmla="*/ 0 w 879676"/>
              <a:gd name="connsiteY0" fmla="*/ 11575 h 219919"/>
              <a:gd name="connsiteX1" fmla="*/ 474562 w 879676"/>
              <a:gd name="connsiteY1" fmla="*/ 23149 h 219919"/>
              <a:gd name="connsiteX2" fmla="*/ 879676 w 879676"/>
              <a:gd name="connsiteY2" fmla="*/ 219919 h 219919"/>
              <a:gd name="connsiteX0" fmla="*/ 0 w 954832"/>
              <a:gd name="connsiteY0" fmla="*/ 11575 h 244971"/>
              <a:gd name="connsiteX1" fmla="*/ 474562 w 954832"/>
              <a:gd name="connsiteY1" fmla="*/ 23149 h 244971"/>
              <a:gd name="connsiteX2" fmla="*/ 954832 w 954832"/>
              <a:gd name="connsiteY2" fmla="*/ 244971 h 24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32" h="244971">
                <a:moveTo>
                  <a:pt x="0" y="11575"/>
                </a:moveTo>
                <a:cubicBezTo>
                  <a:pt x="163974" y="0"/>
                  <a:pt x="327949" y="-11575"/>
                  <a:pt x="474562" y="23149"/>
                </a:cubicBezTo>
                <a:cubicBezTo>
                  <a:pt x="621175" y="57873"/>
                  <a:pt x="825581" y="163948"/>
                  <a:pt x="954832" y="244971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 1 2">
            <a:extLst>
              <a:ext uri="{FF2B5EF4-FFF2-40B4-BE49-F238E27FC236}">
                <a16:creationId xmlns:a16="http://schemas.microsoft.com/office/drawing/2014/main" id="{0CD97A0B-AA5E-6AFB-9FC5-A0B80A8BC316}"/>
              </a:ext>
            </a:extLst>
          </p:cNvPr>
          <p:cNvSpPr/>
          <p:nvPr/>
        </p:nvSpPr>
        <p:spPr>
          <a:xfrm>
            <a:off x="4729279" y="5605643"/>
            <a:ext cx="555585" cy="48613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418FC07-CF66-EE8B-C006-9EEB8DBBA86A}"/>
              </a:ext>
            </a:extLst>
          </p:cNvPr>
          <p:cNvSpPr/>
          <p:nvPr/>
        </p:nvSpPr>
        <p:spPr>
          <a:xfrm>
            <a:off x="8198803" y="1474024"/>
            <a:ext cx="3803160" cy="2035085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Automatic adjustment of the MPTE DAG and its branching ratios when a link on the DAG goes down temporarily.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597204-A47F-C74D-7D7F-3EF1DFFE8DDE}"/>
              </a:ext>
            </a:extLst>
          </p:cNvPr>
          <p:cNvSpPr txBox="1"/>
          <p:nvPr/>
        </p:nvSpPr>
        <p:spPr>
          <a:xfrm>
            <a:off x="4386743" y="4651978"/>
            <a:ext cx="588303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100%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831ED12-459C-1E7E-F445-784E8415771F}"/>
              </a:ext>
            </a:extLst>
          </p:cNvPr>
          <p:cNvSpPr/>
          <p:nvPr/>
        </p:nvSpPr>
        <p:spPr>
          <a:xfrm>
            <a:off x="4348249" y="4167313"/>
            <a:ext cx="2731626" cy="2520338"/>
          </a:xfrm>
          <a:custGeom>
            <a:avLst/>
            <a:gdLst>
              <a:gd name="connsiteX0" fmla="*/ 0 w 2731626"/>
              <a:gd name="connsiteY0" fmla="*/ 1446835 h 2619168"/>
              <a:gd name="connsiteX1" fmla="*/ 833377 w 2731626"/>
              <a:gd name="connsiteY1" fmla="*/ 2257063 h 2619168"/>
              <a:gd name="connsiteX2" fmla="*/ 1435261 w 2731626"/>
              <a:gd name="connsiteY2" fmla="*/ 2546430 h 2619168"/>
              <a:gd name="connsiteX3" fmla="*/ 2442258 w 2731626"/>
              <a:gd name="connsiteY3" fmla="*/ 949124 h 2619168"/>
              <a:gd name="connsiteX4" fmla="*/ 2731626 w 2731626"/>
              <a:gd name="connsiteY4" fmla="*/ 0 h 2619168"/>
              <a:gd name="connsiteX0" fmla="*/ 0 w 2731626"/>
              <a:gd name="connsiteY0" fmla="*/ 1446835 h 2520338"/>
              <a:gd name="connsiteX1" fmla="*/ 833377 w 2731626"/>
              <a:gd name="connsiteY1" fmla="*/ 2257063 h 2520338"/>
              <a:gd name="connsiteX2" fmla="*/ 1666755 w 2731626"/>
              <a:gd name="connsiteY2" fmla="*/ 2430683 h 2520338"/>
              <a:gd name="connsiteX3" fmla="*/ 2442258 w 2731626"/>
              <a:gd name="connsiteY3" fmla="*/ 949124 h 2520338"/>
              <a:gd name="connsiteX4" fmla="*/ 2731626 w 2731626"/>
              <a:gd name="connsiteY4" fmla="*/ 0 h 252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626" h="2520338">
                <a:moveTo>
                  <a:pt x="0" y="1446835"/>
                </a:moveTo>
                <a:cubicBezTo>
                  <a:pt x="297083" y="1760316"/>
                  <a:pt x="555585" y="2093088"/>
                  <a:pt x="833377" y="2257063"/>
                </a:cubicBezTo>
                <a:cubicBezTo>
                  <a:pt x="1111169" y="2421038"/>
                  <a:pt x="1398608" y="2648673"/>
                  <a:pt x="1666755" y="2430683"/>
                </a:cubicBezTo>
                <a:cubicBezTo>
                  <a:pt x="1934902" y="2212693"/>
                  <a:pt x="2226197" y="1373529"/>
                  <a:pt x="2442258" y="949124"/>
                </a:cubicBezTo>
                <a:cubicBezTo>
                  <a:pt x="2658319" y="524719"/>
                  <a:pt x="2694972" y="262359"/>
                  <a:pt x="2731626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7DA2DA-43AF-E3CE-3D6D-201A3BB324B9}"/>
              </a:ext>
            </a:extLst>
          </p:cNvPr>
          <p:cNvSpPr txBox="1"/>
          <p:nvPr/>
        </p:nvSpPr>
        <p:spPr>
          <a:xfrm>
            <a:off x="4920480" y="5387752"/>
            <a:ext cx="318998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0%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FEC93B5-9699-AC30-B311-5393EB4C10D6}"/>
              </a:ext>
            </a:extLst>
          </p:cNvPr>
          <p:cNvSpPr/>
          <p:nvPr/>
        </p:nvSpPr>
        <p:spPr>
          <a:xfrm>
            <a:off x="8198005" y="3582535"/>
            <a:ext cx="3819183" cy="2012524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Shape of the DAG remains unchanged unless there is a permanent change to the topology (reduces DAG churn)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6FA92BE-62F2-41E6-2528-30ED491F729C}"/>
              </a:ext>
            </a:extLst>
          </p:cNvPr>
          <p:cNvGrpSpPr/>
          <p:nvPr/>
        </p:nvGrpSpPr>
        <p:grpSpPr>
          <a:xfrm>
            <a:off x="5279600" y="6013355"/>
            <a:ext cx="5114893" cy="612648"/>
            <a:chOff x="5279600" y="6013355"/>
            <a:chExt cx="5114893" cy="612648"/>
          </a:xfrm>
        </p:grpSpPr>
        <p:sp>
          <p:nvSpPr>
            <p:cNvPr id="30" name="Line Callout 1 (Accent Bar) 29">
              <a:extLst>
                <a:ext uri="{FF2B5EF4-FFF2-40B4-BE49-F238E27FC236}">
                  <a16:creationId xmlns:a16="http://schemas.microsoft.com/office/drawing/2014/main" id="{42939700-1E80-10C0-EA2D-D1451AFE8D20}"/>
                </a:ext>
              </a:extLst>
            </p:cNvPr>
            <p:cNvSpPr/>
            <p:nvPr/>
          </p:nvSpPr>
          <p:spPr>
            <a:xfrm>
              <a:off x="8840804" y="6013355"/>
              <a:ext cx="1553689" cy="612648"/>
            </a:xfrm>
            <a:prstGeom prst="accentCallout1">
              <a:avLst>
                <a:gd name="adj1" fmla="val 18750"/>
                <a:gd name="adj2" fmla="val -8333"/>
                <a:gd name="adj3" fmla="val -101814"/>
                <a:gd name="adj4" fmla="val -16549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Still in DAG!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68A6BD8-CBBC-247E-2D25-F43F0378C0BA}"/>
                </a:ext>
              </a:extLst>
            </p:cNvPr>
            <p:cNvCxnSpPr/>
            <p:nvPr/>
          </p:nvCxnSpPr>
          <p:spPr>
            <a:xfrm>
              <a:off x="5989308" y="6046472"/>
              <a:ext cx="2720938" cy="28691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32E3BEE0-0888-1B2E-BFB9-B4CAA429D8A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79600" y="6013356"/>
              <a:ext cx="3430649" cy="492955"/>
            </a:xfrm>
            <a:prstGeom prst="bentConnector3">
              <a:avLst>
                <a:gd name="adj1" fmla="val 9989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7879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" grpId="0" animBg="1"/>
      <p:bldP spid="42" grpId="0" animBg="1"/>
      <p:bldP spid="44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BFED-D4F9-8287-D21A-0FEB5664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0B9E5FE-5A05-6EC5-F4F1-E68342C0088E}"/>
              </a:ext>
            </a:extLst>
          </p:cNvPr>
          <p:cNvCxnSpPr>
            <a:cxnSpLocks/>
          </p:cNvCxnSpPr>
          <p:nvPr/>
        </p:nvCxnSpPr>
        <p:spPr>
          <a:xfrm flipV="1">
            <a:off x="2734347" y="1476147"/>
            <a:ext cx="1930207" cy="415603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B72304E-AF54-06D1-0D12-3C05958BAA77}"/>
              </a:ext>
            </a:extLst>
          </p:cNvPr>
          <p:cNvCxnSpPr>
            <a:cxnSpLocks/>
          </p:cNvCxnSpPr>
          <p:nvPr/>
        </p:nvCxnSpPr>
        <p:spPr>
          <a:xfrm>
            <a:off x="5224834" y="1488565"/>
            <a:ext cx="1536667" cy="348326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F563D30-05FB-D5A9-1637-217CF6E5C554}"/>
              </a:ext>
            </a:extLst>
          </p:cNvPr>
          <p:cNvCxnSpPr>
            <a:cxnSpLocks/>
          </p:cNvCxnSpPr>
          <p:nvPr/>
        </p:nvCxnSpPr>
        <p:spPr>
          <a:xfrm>
            <a:off x="7043989" y="2173401"/>
            <a:ext cx="240433" cy="1189912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7EAA8C3-89DA-B784-EF54-668EEE5715BD}"/>
              </a:ext>
            </a:extLst>
          </p:cNvPr>
          <p:cNvCxnSpPr>
            <a:cxnSpLocks/>
          </p:cNvCxnSpPr>
          <p:nvPr/>
        </p:nvCxnSpPr>
        <p:spPr>
          <a:xfrm>
            <a:off x="4927283" y="5501624"/>
            <a:ext cx="847902" cy="3659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ABE2B15-1A8E-115B-4850-88FD3A945A23}"/>
              </a:ext>
            </a:extLst>
          </p:cNvPr>
          <p:cNvCxnSpPr>
            <a:cxnSpLocks/>
          </p:cNvCxnSpPr>
          <p:nvPr/>
        </p:nvCxnSpPr>
        <p:spPr>
          <a:xfrm>
            <a:off x="5860291" y="2746329"/>
            <a:ext cx="1171699" cy="7798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108F061-5EDD-CBAC-D00A-19E2325EBF42}"/>
              </a:ext>
            </a:extLst>
          </p:cNvPr>
          <p:cNvCxnSpPr>
            <a:cxnSpLocks/>
          </p:cNvCxnSpPr>
          <p:nvPr/>
        </p:nvCxnSpPr>
        <p:spPr>
          <a:xfrm>
            <a:off x="1131933" y="3658750"/>
            <a:ext cx="857003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6725C9-2EC8-1440-6511-37EE677442F4}"/>
              </a:ext>
            </a:extLst>
          </p:cNvPr>
          <p:cNvCxnSpPr>
            <a:cxnSpLocks/>
          </p:cNvCxnSpPr>
          <p:nvPr/>
        </p:nvCxnSpPr>
        <p:spPr>
          <a:xfrm>
            <a:off x="1062660" y="3920007"/>
            <a:ext cx="9144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D1F881-CDFA-27C2-BC84-C06FD14BC5B6}"/>
              </a:ext>
            </a:extLst>
          </p:cNvPr>
          <p:cNvCxnSpPr/>
          <p:nvPr/>
        </p:nvCxnSpPr>
        <p:spPr>
          <a:xfrm>
            <a:off x="2392697" y="3957612"/>
            <a:ext cx="534389" cy="68876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D573E03-59BC-3749-525D-85AEB742B6BA}"/>
              </a:ext>
            </a:extLst>
          </p:cNvPr>
          <p:cNvCxnSpPr>
            <a:cxnSpLocks/>
          </p:cNvCxnSpPr>
          <p:nvPr/>
        </p:nvCxnSpPr>
        <p:spPr>
          <a:xfrm>
            <a:off x="3388245" y="5024412"/>
            <a:ext cx="1028954" cy="26592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E5EFE0-7F92-48EC-1BD9-A679C898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MPTE with Constraints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0513B-9815-DFC4-3A92-ECE3149DCBE0}"/>
              </a:ext>
            </a:extLst>
          </p:cNvPr>
          <p:cNvGrpSpPr/>
          <p:nvPr/>
        </p:nvGrpSpPr>
        <p:grpSpPr>
          <a:xfrm>
            <a:off x="3358909" y="2417198"/>
            <a:ext cx="612000" cy="612000"/>
            <a:chOff x="3804415" y="2069685"/>
            <a:chExt cx="612000" cy="61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3699BCE-C85B-C2C5-DEAE-6E69799C31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0EA58BA-3594-9C02-BE7B-50A545868E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C4D233-CBEF-545B-563C-EE923CEDD02E}"/>
              </a:ext>
            </a:extLst>
          </p:cNvPr>
          <p:cNvGrpSpPr/>
          <p:nvPr/>
        </p:nvGrpSpPr>
        <p:grpSpPr>
          <a:xfrm>
            <a:off x="5401659" y="2352656"/>
            <a:ext cx="612000" cy="612000"/>
            <a:chOff x="3804415" y="2069685"/>
            <a:chExt cx="612000" cy="61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4B8827-21FD-7317-D58C-E34F5C89C1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42A5210-EB72-BC96-E449-D16B3D3CCB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5437C5-EB2B-12E7-0352-CB80741C354F}"/>
              </a:ext>
            </a:extLst>
          </p:cNvPr>
          <p:cNvGrpSpPr/>
          <p:nvPr/>
        </p:nvGrpSpPr>
        <p:grpSpPr>
          <a:xfrm>
            <a:off x="4409635" y="4983042"/>
            <a:ext cx="612000" cy="612000"/>
            <a:chOff x="3804415" y="2069685"/>
            <a:chExt cx="612000" cy="61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3B20C45-CBAC-92B4-02D7-8091BA9AF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D8CF8C-27AC-4048-F073-BBA1A7AD10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889140-4882-C0E3-3B1A-902A87B54244}"/>
              </a:ext>
            </a:extLst>
          </p:cNvPr>
          <p:cNvGrpSpPr/>
          <p:nvPr/>
        </p:nvGrpSpPr>
        <p:grpSpPr>
          <a:xfrm>
            <a:off x="5705688" y="5581489"/>
            <a:ext cx="612000" cy="612000"/>
            <a:chOff x="3804415" y="2069685"/>
            <a:chExt cx="612000" cy="612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554D9-08A4-364D-CDE6-3001AC613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FD85A99-E792-8794-C736-D933CC8B53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51AEEA-35CA-4521-0205-FCEB512E2BCE}"/>
              </a:ext>
            </a:extLst>
          </p:cNvPr>
          <p:cNvGrpSpPr/>
          <p:nvPr/>
        </p:nvGrpSpPr>
        <p:grpSpPr>
          <a:xfrm>
            <a:off x="1886322" y="3440455"/>
            <a:ext cx="612000" cy="612000"/>
            <a:chOff x="3804415" y="2069685"/>
            <a:chExt cx="612000" cy="61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7E5310-4A9D-E138-9718-707675B2F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1B83F13-61F0-AE51-6603-E8214D640A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69FC05-0DF5-9488-EAB6-97DD38A43011}"/>
              </a:ext>
            </a:extLst>
          </p:cNvPr>
          <p:cNvGrpSpPr/>
          <p:nvPr/>
        </p:nvGrpSpPr>
        <p:grpSpPr>
          <a:xfrm>
            <a:off x="558505" y="3436738"/>
            <a:ext cx="612000" cy="612000"/>
            <a:chOff x="3804415" y="206968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BF1629-2C13-EE6F-8E6D-6959124CFB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B3A1673-7D09-8400-F381-943A550D6C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9BCEC7-8ABB-8068-C9C8-77DFF3204CB6}"/>
              </a:ext>
            </a:extLst>
          </p:cNvPr>
          <p:cNvGrpSpPr/>
          <p:nvPr/>
        </p:nvGrpSpPr>
        <p:grpSpPr>
          <a:xfrm>
            <a:off x="6978422" y="3363313"/>
            <a:ext cx="612000" cy="612000"/>
            <a:chOff x="3804415" y="2069685"/>
            <a:chExt cx="612000" cy="61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A07F20-15F2-170B-4993-D6C2712E1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44EA8B6-BD02-C9B3-C9D3-910EB5E819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B03EB6-E4BB-3BF8-39C2-46BE5D5CDC3D}"/>
              </a:ext>
            </a:extLst>
          </p:cNvPr>
          <p:cNvGrpSpPr/>
          <p:nvPr/>
        </p:nvGrpSpPr>
        <p:grpSpPr>
          <a:xfrm>
            <a:off x="2842863" y="4543413"/>
            <a:ext cx="612000" cy="612000"/>
            <a:chOff x="3804415" y="2069685"/>
            <a:chExt cx="612000" cy="61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C7D830C-A9D8-1511-A9CA-B7F684863B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1BC7A80-5DA3-06FA-C9D3-5B7BD78080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569E40-3D86-DB85-F1AF-97CCEF892667}"/>
              </a:ext>
            </a:extLst>
          </p:cNvPr>
          <p:cNvCxnSpPr>
            <a:cxnSpLocks/>
          </p:cNvCxnSpPr>
          <p:nvPr/>
        </p:nvCxnSpPr>
        <p:spPr>
          <a:xfrm flipV="1">
            <a:off x="2398634" y="2865082"/>
            <a:ext cx="1003465" cy="6590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1B0A21-46BE-8C29-634F-B7C1D678635B}"/>
              </a:ext>
            </a:extLst>
          </p:cNvPr>
          <p:cNvCxnSpPr>
            <a:cxnSpLocks/>
          </p:cNvCxnSpPr>
          <p:nvPr/>
        </p:nvCxnSpPr>
        <p:spPr>
          <a:xfrm flipV="1">
            <a:off x="3964073" y="2649347"/>
            <a:ext cx="1454852" cy="7514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20F01C-C2EF-D7A3-088E-5CF58010C76E}"/>
              </a:ext>
            </a:extLst>
          </p:cNvPr>
          <p:cNvCxnSpPr>
            <a:cxnSpLocks/>
          </p:cNvCxnSpPr>
          <p:nvPr/>
        </p:nvCxnSpPr>
        <p:spPr>
          <a:xfrm>
            <a:off x="8840805" y="399341"/>
            <a:ext cx="13300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3DC7C92-D145-9BD5-F9A8-153C31C7FE4B}"/>
              </a:ext>
            </a:extLst>
          </p:cNvPr>
          <p:cNvCxnSpPr>
            <a:cxnSpLocks/>
          </p:cNvCxnSpPr>
          <p:nvPr/>
        </p:nvCxnSpPr>
        <p:spPr>
          <a:xfrm>
            <a:off x="8846742" y="915978"/>
            <a:ext cx="1347849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93307B3-D9F0-C718-B196-2F1CA428A3FC}"/>
              </a:ext>
            </a:extLst>
          </p:cNvPr>
          <p:cNvSpPr txBox="1"/>
          <p:nvPr/>
        </p:nvSpPr>
        <p:spPr>
          <a:xfrm>
            <a:off x="10360846" y="30439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400G link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F8AD18-8EE6-8460-11E4-5F643104DAAC}"/>
              </a:ext>
            </a:extLst>
          </p:cNvPr>
          <p:cNvSpPr txBox="1"/>
          <p:nvPr/>
        </p:nvSpPr>
        <p:spPr>
          <a:xfrm>
            <a:off x="10394493" y="813058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800G link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8A1EB337-B678-6904-E05D-8489C4FD91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2457" y="4166346"/>
            <a:ext cx="612000" cy="612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9C0460F-8E5E-9C20-2474-4B1F2F0B0207}"/>
              </a:ext>
            </a:extLst>
          </p:cNvPr>
          <p:cNvCxnSpPr>
            <a:cxnSpLocks/>
          </p:cNvCxnSpPr>
          <p:nvPr/>
        </p:nvCxnSpPr>
        <p:spPr>
          <a:xfrm flipV="1">
            <a:off x="4979539" y="4598879"/>
            <a:ext cx="678872" cy="544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CB7306A-1866-D8E8-51B9-BD5AE58672D0}"/>
              </a:ext>
            </a:extLst>
          </p:cNvPr>
          <p:cNvCxnSpPr>
            <a:cxnSpLocks/>
          </p:cNvCxnSpPr>
          <p:nvPr/>
        </p:nvCxnSpPr>
        <p:spPr>
          <a:xfrm flipV="1">
            <a:off x="6224469" y="3826983"/>
            <a:ext cx="787729" cy="5184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2054587-8F92-34F1-993F-6C0AA0ECC4CA}"/>
              </a:ext>
            </a:extLst>
          </p:cNvPr>
          <p:cNvCxnSpPr>
            <a:cxnSpLocks/>
          </p:cNvCxnSpPr>
          <p:nvPr/>
        </p:nvCxnSpPr>
        <p:spPr>
          <a:xfrm flipV="1">
            <a:off x="6224469" y="3969411"/>
            <a:ext cx="1060317" cy="1717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B3030FDA-27FA-28A5-EDBB-E2CDECAA7E1A}"/>
              </a:ext>
            </a:extLst>
          </p:cNvPr>
          <p:cNvSpPr/>
          <p:nvPr/>
        </p:nvSpPr>
        <p:spPr>
          <a:xfrm>
            <a:off x="2141813" y="2267565"/>
            <a:ext cx="5081286" cy="1437659"/>
          </a:xfrm>
          <a:custGeom>
            <a:avLst/>
            <a:gdLst>
              <a:gd name="connsiteX0" fmla="*/ 0 w 6353299"/>
              <a:gd name="connsiteY0" fmla="*/ 1455227 h 1535216"/>
              <a:gd name="connsiteX1" fmla="*/ 629393 w 6353299"/>
              <a:gd name="connsiteY1" fmla="*/ 1455227 h 1535216"/>
              <a:gd name="connsiteX2" fmla="*/ 1888177 w 6353299"/>
              <a:gd name="connsiteY2" fmla="*/ 623954 h 1535216"/>
              <a:gd name="connsiteX3" fmla="*/ 2648198 w 6353299"/>
              <a:gd name="connsiteY3" fmla="*/ 137066 h 1535216"/>
              <a:gd name="connsiteX4" fmla="*/ 4441372 w 6353299"/>
              <a:gd name="connsiteY4" fmla="*/ 89564 h 1535216"/>
              <a:gd name="connsiteX5" fmla="*/ 6353299 w 6353299"/>
              <a:gd name="connsiteY5" fmla="*/ 1241471 h 1535216"/>
              <a:gd name="connsiteX0" fmla="*/ 0 w 6353299"/>
              <a:gd name="connsiteY0" fmla="*/ 1433791 h 1513780"/>
              <a:gd name="connsiteX1" fmla="*/ 629393 w 6353299"/>
              <a:gd name="connsiteY1" fmla="*/ 1433791 h 1513780"/>
              <a:gd name="connsiteX2" fmla="*/ 1888177 w 6353299"/>
              <a:gd name="connsiteY2" fmla="*/ 602518 h 1513780"/>
              <a:gd name="connsiteX3" fmla="*/ 2719450 w 6353299"/>
              <a:gd name="connsiteY3" fmla="*/ 210632 h 1513780"/>
              <a:gd name="connsiteX4" fmla="*/ 4441372 w 6353299"/>
              <a:gd name="connsiteY4" fmla="*/ 68128 h 1513780"/>
              <a:gd name="connsiteX5" fmla="*/ 6353299 w 6353299"/>
              <a:gd name="connsiteY5" fmla="*/ 1220035 h 1513780"/>
              <a:gd name="connsiteX0" fmla="*/ 0 w 6353299"/>
              <a:gd name="connsiteY0" fmla="*/ 1433791 h 1537417"/>
              <a:gd name="connsiteX1" fmla="*/ 866899 w 6353299"/>
              <a:gd name="connsiteY1" fmla="*/ 1469417 h 1537417"/>
              <a:gd name="connsiteX2" fmla="*/ 1888177 w 6353299"/>
              <a:gd name="connsiteY2" fmla="*/ 602518 h 1537417"/>
              <a:gd name="connsiteX3" fmla="*/ 2719450 w 6353299"/>
              <a:gd name="connsiteY3" fmla="*/ 210632 h 1537417"/>
              <a:gd name="connsiteX4" fmla="*/ 4441372 w 6353299"/>
              <a:gd name="connsiteY4" fmla="*/ 68128 h 1537417"/>
              <a:gd name="connsiteX5" fmla="*/ 6353299 w 6353299"/>
              <a:gd name="connsiteY5" fmla="*/ 1220035 h 1537417"/>
              <a:gd name="connsiteX0" fmla="*/ 0 w 6006059"/>
              <a:gd name="connsiteY0" fmla="*/ 1433791 h 1537417"/>
              <a:gd name="connsiteX1" fmla="*/ 866899 w 6006059"/>
              <a:gd name="connsiteY1" fmla="*/ 1469417 h 1537417"/>
              <a:gd name="connsiteX2" fmla="*/ 1888177 w 6006059"/>
              <a:gd name="connsiteY2" fmla="*/ 602518 h 1537417"/>
              <a:gd name="connsiteX3" fmla="*/ 2719450 w 6006059"/>
              <a:gd name="connsiteY3" fmla="*/ 210632 h 1537417"/>
              <a:gd name="connsiteX4" fmla="*/ 4441372 w 6006059"/>
              <a:gd name="connsiteY4" fmla="*/ 68128 h 1537417"/>
              <a:gd name="connsiteX5" fmla="*/ 6006059 w 6006059"/>
              <a:gd name="connsiteY5" fmla="*/ 1220035 h 1537417"/>
              <a:gd name="connsiteX0" fmla="*/ 0 w 6006059"/>
              <a:gd name="connsiteY0" fmla="*/ 1367317 h 1470943"/>
              <a:gd name="connsiteX1" fmla="*/ 866899 w 6006059"/>
              <a:gd name="connsiteY1" fmla="*/ 1402943 h 1470943"/>
              <a:gd name="connsiteX2" fmla="*/ 1888177 w 6006059"/>
              <a:gd name="connsiteY2" fmla="*/ 536044 h 1470943"/>
              <a:gd name="connsiteX3" fmla="*/ 2719450 w 6006059"/>
              <a:gd name="connsiteY3" fmla="*/ 144158 h 1470943"/>
              <a:gd name="connsiteX4" fmla="*/ 4441372 w 6006059"/>
              <a:gd name="connsiteY4" fmla="*/ 82677 h 1470943"/>
              <a:gd name="connsiteX5" fmla="*/ 6006059 w 6006059"/>
              <a:gd name="connsiteY5" fmla="*/ 1153561 h 1470943"/>
              <a:gd name="connsiteX0" fmla="*/ 0 w 6006059"/>
              <a:gd name="connsiteY0" fmla="*/ 1352685 h 1456311"/>
              <a:gd name="connsiteX1" fmla="*/ 866899 w 6006059"/>
              <a:gd name="connsiteY1" fmla="*/ 1388311 h 1456311"/>
              <a:gd name="connsiteX2" fmla="*/ 1888177 w 6006059"/>
              <a:gd name="connsiteY2" fmla="*/ 521412 h 1456311"/>
              <a:gd name="connsiteX3" fmla="*/ 2731025 w 6006059"/>
              <a:gd name="connsiteY3" fmla="*/ 198974 h 1456311"/>
              <a:gd name="connsiteX4" fmla="*/ 4441372 w 6006059"/>
              <a:gd name="connsiteY4" fmla="*/ 68045 h 1456311"/>
              <a:gd name="connsiteX5" fmla="*/ 6006059 w 6006059"/>
              <a:gd name="connsiteY5" fmla="*/ 1138929 h 1456311"/>
              <a:gd name="connsiteX0" fmla="*/ 0 w 6006059"/>
              <a:gd name="connsiteY0" fmla="*/ 1286286 h 1389912"/>
              <a:gd name="connsiteX1" fmla="*/ 866899 w 6006059"/>
              <a:gd name="connsiteY1" fmla="*/ 1321912 h 1389912"/>
              <a:gd name="connsiteX2" fmla="*/ 1888177 w 6006059"/>
              <a:gd name="connsiteY2" fmla="*/ 455013 h 1389912"/>
              <a:gd name="connsiteX3" fmla="*/ 2731025 w 6006059"/>
              <a:gd name="connsiteY3" fmla="*/ 132575 h 1389912"/>
              <a:gd name="connsiteX4" fmla="*/ 4441372 w 6006059"/>
              <a:gd name="connsiteY4" fmla="*/ 82668 h 1389912"/>
              <a:gd name="connsiteX5" fmla="*/ 6006059 w 6006059"/>
              <a:gd name="connsiteY5" fmla="*/ 1072530 h 1389912"/>
              <a:gd name="connsiteX0" fmla="*/ 0 w 6006059"/>
              <a:gd name="connsiteY0" fmla="*/ 1286286 h 1482464"/>
              <a:gd name="connsiteX1" fmla="*/ 924773 w 6006059"/>
              <a:gd name="connsiteY1" fmla="*/ 1437659 h 1482464"/>
              <a:gd name="connsiteX2" fmla="*/ 1888177 w 6006059"/>
              <a:gd name="connsiteY2" fmla="*/ 455013 h 1482464"/>
              <a:gd name="connsiteX3" fmla="*/ 2731025 w 6006059"/>
              <a:gd name="connsiteY3" fmla="*/ 132575 h 1482464"/>
              <a:gd name="connsiteX4" fmla="*/ 4441372 w 6006059"/>
              <a:gd name="connsiteY4" fmla="*/ 82668 h 1482464"/>
              <a:gd name="connsiteX5" fmla="*/ 6006059 w 6006059"/>
              <a:gd name="connsiteY5" fmla="*/ 1072530 h 1482464"/>
              <a:gd name="connsiteX0" fmla="*/ 0 w 5081286"/>
              <a:gd name="connsiteY0" fmla="*/ 1437659 h 1437659"/>
              <a:gd name="connsiteX1" fmla="*/ 963404 w 5081286"/>
              <a:gd name="connsiteY1" fmla="*/ 455013 h 1437659"/>
              <a:gd name="connsiteX2" fmla="*/ 1806252 w 5081286"/>
              <a:gd name="connsiteY2" fmla="*/ 132575 h 1437659"/>
              <a:gd name="connsiteX3" fmla="*/ 3516599 w 5081286"/>
              <a:gd name="connsiteY3" fmla="*/ 82668 h 1437659"/>
              <a:gd name="connsiteX4" fmla="*/ 5081286 w 5081286"/>
              <a:gd name="connsiteY4" fmla="*/ 1072530 h 143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286" h="1437659">
                <a:moveTo>
                  <a:pt x="0" y="1437659"/>
                </a:moveTo>
                <a:cubicBezTo>
                  <a:pt x="314696" y="1299113"/>
                  <a:pt x="662362" y="672527"/>
                  <a:pt x="963404" y="455013"/>
                </a:cubicBezTo>
                <a:cubicBezTo>
                  <a:pt x="1264446" y="237499"/>
                  <a:pt x="1380719" y="194633"/>
                  <a:pt x="1806252" y="132575"/>
                </a:cubicBezTo>
                <a:cubicBezTo>
                  <a:pt x="2231785" y="70517"/>
                  <a:pt x="2899082" y="-101399"/>
                  <a:pt x="3516599" y="82668"/>
                </a:cubicBezTo>
                <a:cubicBezTo>
                  <a:pt x="4134116" y="266735"/>
                  <a:pt x="4434081" y="588610"/>
                  <a:pt x="5081286" y="107253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4B32635D-D813-6AAE-61A5-96249AC15651}"/>
              </a:ext>
            </a:extLst>
          </p:cNvPr>
          <p:cNvSpPr/>
          <p:nvPr/>
        </p:nvSpPr>
        <p:spPr>
          <a:xfrm>
            <a:off x="1240790" y="3714093"/>
            <a:ext cx="835481" cy="314991"/>
          </a:xfrm>
          <a:custGeom>
            <a:avLst/>
            <a:gdLst>
              <a:gd name="connsiteX0" fmla="*/ 0 w 997527"/>
              <a:gd name="connsiteY0" fmla="*/ 463138 h 546485"/>
              <a:gd name="connsiteX1" fmla="*/ 688769 w 997527"/>
              <a:gd name="connsiteY1" fmla="*/ 510639 h 546485"/>
              <a:gd name="connsiteX2" fmla="*/ 997527 w 997527"/>
              <a:gd name="connsiteY2" fmla="*/ 0 h 546485"/>
              <a:gd name="connsiteX0" fmla="*/ 0 w 904929"/>
              <a:gd name="connsiteY0" fmla="*/ 208495 h 291842"/>
              <a:gd name="connsiteX1" fmla="*/ 688769 w 904929"/>
              <a:gd name="connsiteY1" fmla="*/ 255996 h 291842"/>
              <a:gd name="connsiteX2" fmla="*/ 904929 w 904929"/>
              <a:gd name="connsiteY2" fmla="*/ 0 h 291842"/>
              <a:gd name="connsiteX0" fmla="*/ 0 w 835481"/>
              <a:gd name="connsiteY0" fmla="*/ 231644 h 314991"/>
              <a:gd name="connsiteX1" fmla="*/ 688769 w 835481"/>
              <a:gd name="connsiteY1" fmla="*/ 279145 h 314991"/>
              <a:gd name="connsiteX2" fmla="*/ 835481 w 835481"/>
              <a:gd name="connsiteY2" fmla="*/ 0 h 31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5481" h="314991">
                <a:moveTo>
                  <a:pt x="0" y="231644"/>
                </a:moveTo>
                <a:cubicBezTo>
                  <a:pt x="261257" y="293989"/>
                  <a:pt x="522514" y="356335"/>
                  <a:pt x="688769" y="279145"/>
                </a:cubicBezTo>
                <a:cubicBezTo>
                  <a:pt x="855024" y="201955"/>
                  <a:pt x="764229" y="216724"/>
                  <a:pt x="835481" y="0"/>
                </a:cubicBezTo>
              </a:path>
            </a:pathLst>
          </a:custGeom>
          <a:noFill/>
          <a:ln w="101600">
            <a:solidFill>
              <a:srgbClr val="FF0000"/>
            </a:solidFill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CD294BD-1628-7A99-48AB-7FC2539DCAA7}"/>
              </a:ext>
            </a:extLst>
          </p:cNvPr>
          <p:cNvGrpSpPr/>
          <p:nvPr/>
        </p:nvGrpSpPr>
        <p:grpSpPr>
          <a:xfrm>
            <a:off x="2122347" y="1585750"/>
            <a:ext cx="612000" cy="612000"/>
            <a:chOff x="3804415" y="2069685"/>
            <a:chExt cx="612000" cy="61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FA74C41-0F6F-A65D-FD28-081D92C28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080A826-65D2-52EA-424C-CC0C69B343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A2D5BF2-AC07-B10D-4327-684E990EC12D}"/>
              </a:ext>
            </a:extLst>
          </p:cNvPr>
          <p:cNvGrpSpPr/>
          <p:nvPr/>
        </p:nvGrpSpPr>
        <p:grpSpPr>
          <a:xfrm>
            <a:off x="4612834" y="1182565"/>
            <a:ext cx="612000" cy="612000"/>
            <a:chOff x="3804415" y="2069685"/>
            <a:chExt cx="612000" cy="612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BE3906B-22BD-8A31-6C6D-D61C36A81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2C6E5ABE-F68C-6E7A-AD7B-8925CDC4A8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B5F4CC8-19BA-2962-37EA-EE914C969AA5}"/>
              </a:ext>
            </a:extLst>
          </p:cNvPr>
          <p:cNvGrpSpPr/>
          <p:nvPr/>
        </p:nvGrpSpPr>
        <p:grpSpPr>
          <a:xfrm>
            <a:off x="6744505" y="1601183"/>
            <a:ext cx="612000" cy="612000"/>
            <a:chOff x="3804415" y="2069685"/>
            <a:chExt cx="612000" cy="612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2C001B-A66B-D132-1F06-A2F8E2B01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3931DDF4-9AEB-35BC-D7E8-9AF091C6D9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05184A0-AE6B-2A74-04B2-7325E3C1BD23}"/>
              </a:ext>
            </a:extLst>
          </p:cNvPr>
          <p:cNvCxnSpPr>
            <a:cxnSpLocks/>
          </p:cNvCxnSpPr>
          <p:nvPr/>
        </p:nvCxnSpPr>
        <p:spPr>
          <a:xfrm flipV="1">
            <a:off x="2111196" y="2191848"/>
            <a:ext cx="317515" cy="127637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A76A78F-F762-F519-EBC6-D0839A68CBDA}"/>
              </a:ext>
            </a:extLst>
          </p:cNvPr>
          <p:cNvSpPr txBox="1"/>
          <p:nvPr/>
        </p:nvSpPr>
        <p:spPr>
          <a:xfrm>
            <a:off x="527669" y="401488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2EDC622-2976-CA21-52CF-52883F38F765}"/>
              </a:ext>
            </a:extLst>
          </p:cNvPr>
          <p:cNvSpPr txBox="1"/>
          <p:nvPr/>
        </p:nvSpPr>
        <p:spPr>
          <a:xfrm>
            <a:off x="1941710" y="4063112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E69DF4B-D976-B576-3267-2A5D59BC7CA4}"/>
              </a:ext>
            </a:extLst>
          </p:cNvPr>
          <p:cNvSpPr txBox="1"/>
          <p:nvPr/>
        </p:nvSpPr>
        <p:spPr>
          <a:xfrm>
            <a:off x="2927487" y="5141486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C3A2FB1-430B-E04F-7DB5-A40586BD7705}"/>
              </a:ext>
            </a:extLst>
          </p:cNvPr>
          <p:cNvSpPr txBox="1"/>
          <p:nvPr/>
        </p:nvSpPr>
        <p:spPr>
          <a:xfrm>
            <a:off x="5786434" y="474794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560774A-E681-C868-3C73-543BE14C5904}"/>
              </a:ext>
            </a:extLst>
          </p:cNvPr>
          <p:cNvSpPr txBox="1"/>
          <p:nvPr/>
        </p:nvSpPr>
        <p:spPr>
          <a:xfrm>
            <a:off x="4478494" y="5592899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FE4D9D0-FAE2-03D6-27CB-53EEF537432F}"/>
              </a:ext>
            </a:extLst>
          </p:cNvPr>
          <p:cNvSpPr txBox="1"/>
          <p:nvPr/>
        </p:nvSpPr>
        <p:spPr>
          <a:xfrm>
            <a:off x="5844307" y="6206357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40D0090-59B6-00ED-BD4D-2DDFEBDA426A}"/>
              </a:ext>
            </a:extLst>
          </p:cNvPr>
          <p:cNvSpPr txBox="1"/>
          <p:nvPr/>
        </p:nvSpPr>
        <p:spPr>
          <a:xfrm>
            <a:off x="3517796" y="305804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3C4EBDF-781E-F29C-F657-4E91F2C7ADC1}"/>
              </a:ext>
            </a:extLst>
          </p:cNvPr>
          <p:cNvSpPr txBox="1"/>
          <p:nvPr/>
        </p:nvSpPr>
        <p:spPr>
          <a:xfrm>
            <a:off x="5554940" y="2988595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4BE021-F7C1-5CD7-BFC2-09100FA1F545}"/>
              </a:ext>
            </a:extLst>
          </p:cNvPr>
          <p:cNvSpPr txBox="1"/>
          <p:nvPr/>
        </p:nvSpPr>
        <p:spPr>
          <a:xfrm>
            <a:off x="1851041" y="139128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7742E88-920E-0FAA-252D-5055B68EA4EA}"/>
              </a:ext>
            </a:extLst>
          </p:cNvPr>
          <p:cNvSpPr txBox="1"/>
          <p:nvPr/>
        </p:nvSpPr>
        <p:spPr>
          <a:xfrm>
            <a:off x="4698413" y="858854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A2A7653-FE84-503C-62DF-FEF351C4A90A}"/>
              </a:ext>
            </a:extLst>
          </p:cNvPr>
          <p:cNvSpPr txBox="1"/>
          <p:nvPr/>
        </p:nvSpPr>
        <p:spPr>
          <a:xfrm>
            <a:off x="7154175" y="1335345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585549D-E033-D38E-816E-6E093273C614}"/>
              </a:ext>
            </a:extLst>
          </p:cNvPr>
          <p:cNvSpPr txBox="1"/>
          <p:nvPr/>
        </p:nvSpPr>
        <p:spPr>
          <a:xfrm>
            <a:off x="7717249" y="3518875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R12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81EA1A2-8565-B6F6-0B68-21949DBF5103}"/>
              </a:ext>
            </a:extLst>
          </p:cNvPr>
          <p:cNvSpPr/>
          <p:nvPr/>
        </p:nvSpPr>
        <p:spPr>
          <a:xfrm>
            <a:off x="4613533" y="4003309"/>
            <a:ext cx="2384385" cy="1493134"/>
          </a:xfrm>
          <a:custGeom>
            <a:avLst/>
            <a:gdLst>
              <a:gd name="connsiteX0" fmla="*/ 0 w 4791919"/>
              <a:gd name="connsiteY0" fmla="*/ 0 h 1893091"/>
              <a:gd name="connsiteX1" fmla="*/ 393539 w 4791919"/>
              <a:gd name="connsiteY1" fmla="*/ 972274 h 1893091"/>
              <a:gd name="connsiteX2" fmla="*/ 613458 w 4791919"/>
              <a:gd name="connsiteY2" fmla="*/ 1770927 h 1893091"/>
              <a:gd name="connsiteX3" fmla="*/ 2407534 w 4791919"/>
              <a:gd name="connsiteY3" fmla="*/ 1828800 h 1893091"/>
              <a:gd name="connsiteX4" fmla="*/ 3507129 w 4791919"/>
              <a:gd name="connsiteY4" fmla="*/ 1169043 h 1893091"/>
              <a:gd name="connsiteX5" fmla="*/ 4791919 w 4791919"/>
              <a:gd name="connsiteY5" fmla="*/ 335666 h 1893091"/>
              <a:gd name="connsiteX0" fmla="*/ 0 w 4791919"/>
              <a:gd name="connsiteY0" fmla="*/ 0 h 1828800"/>
              <a:gd name="connsiteX1" fmla="*/ 393539 w 4791919"/>
              <a:gd name="connsiteY1" fmla="*/ 972274 h 1828800"/>
              <a:gd name="connsiteX2" fmla="*/ 2407534 w 4791919"/>
              <a:gd name="connsiteY2" fmla="*/ 1828800 h 1828800"/>
              <a:gd name="connsiteX3" fmla="*/ 3507129 w 4791919"/>
              <a:gd name="connsiteY3" fmla="*/ 1169043 h 1828800"/>
              <a:gd name="connsiteX4" fmla="*/ 4791919 w 4791919"/>
              <a:gd name="connsiteY4" fmla="*/ 335666 h 1828800"/>
              <a:gd name="connsiteX0" fmla="*/ 0 w 4791919"/>
              <a:gd name="connsiteY0" fmla="*/ 0 h 1828800"/>
              <a:gd name="connsiteX1" fmla="*/ 2407534 w 4791919"/>
              <a:gd name="connsiteY1" fmla="*/ 1828800 h 1828800"/>
              <a:gd name="connsiteX2" fmla="*/ 3507129 w 4791919"/>
              <a:gd name="connsiteY2" fmla="*/ 1169043 h 1828800"/>
              <a:gd name="connsiteX3" fmla="*/ 4791919 w 4791919"/>
              <a:gd name="connsiteY3" fmla="*/ 335666 h 1828800"/>
              <a:gd name="connsiteX0" fmla="*/ 0 w 2384385"/>
              <a:gd name="connsiteY0" fmla="*/ 1493134 h 1493134"/>
              <a:gd name="connsiteX1" fmla="*/ 1099595 w 2384385"/>
              <a:gd name="connsiteY1" fmla="*/ 833377 h 1493134"/>
              <a:gd name="connsiteX2" fmla="*/ 2384385 w 2384385"/>
              <a:gd name="connsiteY2" fmla="*/ 0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4385" h="1493134">
                <a:moveTo>
                  <a:pt x="0" y="1493134"/>
                </a:moveTo>
                <a:cubicBezTo>
                  <a:pt x="482278" y="1392820"/>
                  <a:pt x="702198" y="1082233"/>
                  <a:pt x="1099595" y="833377"/>
                </a:cubicBezTo>
                <a:cubicBezTo>
                  <a:pt x="1496992" y="584521"/>
                  <a:pt x="1940688" y="292260"/>
                  <a:pt x="2384385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C2BF08-249B-F666-6AC7-702F58FD0082}"/>
              </a:ext>
            </a:extLst>
          </p:cNvPr>
          <p:cNvSpPr/>
          <p:nvPr/>
        </p:nvSpPr>
        <p:spPr>
          <a:xfrm>
            <a:off x="4706130" y="4038033"/>
            <a:ext cx="2731626" cy="2520338"/>
          </a:xfrm>
          <a:custGeom>
            <a:avLst/>
            <a:gdLst>
              <a:gd name="connsiteX0" fmla="*/ 0 w 2731626"/>
              <a:gd name="connsiteY0" fmla="*/ 1446835 h 2619168"/>
              <a:gd name="connsiteX1" fmla="*/ 833377 w 2731626"/>
              <a:gd name="connsiteY1" fmla="*/ 2257063 h 2619168"/>
              <a:gd name="connsiteX2" fmla="*/ 1435261 w 2731626"/>
              <a:gd name="connsiteY2" fmla="*/ 2546430 h 2619168"/>
              <a:gd name="connsiteX3" fmla="*/ 2442258 w 2731626"/>
              <a:gd name="connsiteY3" fmla="*/ 949124 h 2619168"/>
              <a:gd name="connsiteX4" fmla="*/ 2731626 w 2731626"/>
              <a:gd name="connsiteY4" fmla="*/ 0 h 2619168"/>
              <a:gd name="connsiteX0" fmla="*/ 0 w 2731626"/>
              <a:gd name="connsiteY0" fmla="*/ 1446835 h 2520338"/>
              <a:gd name="connsiteX1" fmla="*/ 833377 w 2731626"/>
              <a:gd name="connsiteY1" fmla="*/ 2257063 h 2520338"/>
              <a:gd name="connsiteX2" fmla="*/ 1666755 w 2731626"/>
              <a:gd name="connsiteY2" fmla="*/ 2430683 h 2520338"/>
              <a:gd name="connsiteX3" fmla="*/ 2442258 w 2731626"/>
              <a:gd name="connsiteY3" fmla="*/ 949124 h 2520338"/>
              <a:gd name="connsiteX4" fmla="*/ 2731626 w 2731626"/>
              <a:gd name="connsiteY4" fmla="*/ 0 h 252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626" h="2520338">
                <a:moveTo>
                  <a:pt x="0" y="1446835"/>
                </a:moveTo>
                <a:cubicBezTo>
                  <a:pt x="297083" y="1760316"/>
                  <a:pt x="555585" y="2093088"/>
                  <a:pt x="833377" y="2257063"/>
                </a:cubicBezTo>
                <a:cubicBezTo>
                  <a:pt x="1111169" y="2421038"/>
                  <a:pt x="1398608" y="2648673"/>
                  <a:pt x="1666755" y="2430683"/>
                </a:cubicBezTo>
                <a:cubicBezTo>
                  <a:pt x="1934902" y="2212693"/>
                  <a:pt x="2226197" y="1373529"/>
                  <a:pt x="2442258" y="949124"/>
                </a:cubicBezTo>
                <a:cubicBezTo>
                  <a:pt x="2658319" y="524719"/>
                  <a:pt x="2694972" y="262359"/>
                  <a:pt x="2731626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3DA1F-7ABB-1E34-2B62-F91C26411190}"/>
              </a:ext>
            </a:extLst>
          </p:cNvPr>
          <p:cNvSpPr txBox="1"/>
          <p:nvPr/>
        </p:nvSpPr>
        <p:spPr>
          <a:xfrm>
            <a:off x="2694064" y="3264459"/>
            <a:ext cx="64280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33.3%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CCC451-C56B-A5C1-0932-120C57B9602B}"/>
              </a:ext>
            </a:extLst>
          </p:cNvPr>
          <p:cNvSpPr txBox="1"/>
          <p:nvPr/>
        </p:nvSpPr>
        <p:spPr>
          <a:xfrm>
            <a:off x="1989937" y="4481730"/>
            <a:ext cx="64280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66.6%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28AFAE-8214-A936-9646-DB5F24FF052D}"/>
              </a:ext>
            </a:extLst>
          </p:cNvPr>
          <p:cNvSpPr txBox="1"/>
          <p:nvPr/>
        </p:nvSpPr>
        <p:spPr>
          <a:xfrm>
            <a:off x="5348523" y="5189714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ED3F1-9522-50D5-44FB-DB443EB3ECE1}"/>
              </a:ext>
            </a:extLst>
          </p:cNvPr>
          <p:cNvSpPr txBox="1"/>
          <p:nvPr/>
        </p:nvSpPr>
        <p:spPr>
          <a:xfrm>
            <a:off x="4841167" y="6106043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0237D98-FDDF-8F16-7F08-526528A52A37}"/>
              </a:ext>
            </a:extLst>
          </p:cNvPr>
          <p:cNvSpPr/>
          <p:nvPr/>
        </p:nvSpPr>
        <p:spPr>
          <a:xfrm>
            <a:off x="2090252" y="3725517"/>
            <a:ext cx="2569579" cy="1815951"/>
          </a:xfrm>
          <a:custGeom>
            <a:avLst/>
            <a:gdLst>
              <a:gd name="connsiteX0" fmla="*/ 0 w 2569579"/>
              <a:gd name="connsiteY0" fmla="*/ 0 h 1815951"/>
              <a:gd name="connsiteX1" fmla="*/ 567159 w 2569579"/>
              <a:gd name="connsiteY1" fmla="*/ 902825 h 1815951"/>
              <a:gd name="connsiteX2" fmla="*/ 706055 w 2569579"/>
              <a:gd name="connsiteY2" fmla="*/ 1724627 h 1815951"/>
              <a:gd name="connsiteX3" fmla="*/ 2569579 w 2569579"/>
              <a:gd name="connsiteY3" fmla="*/ 1759351 h 18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579" h="1815951">
                <a:moveTo>
                  <a:pt x="0" y="0"/>
                </a:moveTo>
                <a:cubicBezTo>
                  <a:pt x="224741" y="307693"/>
                  <a:pt x="449483" y="615387"/>
                  <a:pt x="567159" y="902825"/>
                </a:cubicBezTo>
                <a:cubicBezTo>
                  <a:pt x="684835" y="1190263"/>
                  <a:pt x="372318" y="1581873"/>
                  <a:pt x="706055" y="1724627"/>
                </a:cubicBezTo>
                <a:cubicBezTo>
                  <a:pt x="1039792" y="1867381"/>
                  <a:pt x="1804685" y="1813366"/>
                  <a:pt x="2569579" y="1759351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05373B1-7412-F0B1-2AA2-BB370880E2C1}"/>
              </a:ext>
            </a:extLst>
          </p:cNvPr>
          <p:cNvSpPr/>
          <p:nvPr/>
        </p:nvSpPr>
        <p:spPr>
          <a:xfrm>
            <a:off x="1199001" y="3494023"/>
            <a:ext cx="954832" cy="244971"/>
          </a:xfrm>
          <a:custGeom>
            <a:avLst/>
            <a:gdLst>
              <a:gd name="connsiteX0" fmla="*/ 0 w 879676"/>
              <a:gd name="connsiteY0" fmla="*/ 11575 h 219919"/>
              <a:gd name="connsiteX1" fmla="*/ 474562 w 879676"/>
              <a:gd name="connsiteY1" fmla="*/ 23149 h 219919"/>
              <a:gd name="connsiteX2" fmla="*/ 879676 w 879676"/>
              <a:gd name="connsiteY2" fmla="*/ 219919 h 219919"/>
              <a:gd name="connsiteX0" fmla="*/ 0 w 954832"/>
              <a:gd name="connsiteY0" fmla="*/ 11575 h 244971"/>
              <a:gd name="connsiteX1" fmla="*/ 474562 w 954832"/>
              <a:gd name="connsiteY1" fmla="*/ 23149 h 244971"/>
              <a:gd name="connsiteX2" fmla="*/ 954832 w 954832"/>
              <a:gd name="connsiteY2" fmla="*/ 244971 h 24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32" h="244971">
                <a:moveTo>
                  <a:pt x="0" y="11575"/>
                </a:moveTo>
                <a:cubicBezTo>
                  <a:pt x="163974" y="0"/>
                  <a:pt x="327949" y="-11575"/>
                  <a:pt x="474562" y="23149"/>
                </a:cubicBezTo>
                <a:cubicBezTo>
                  <a:pt x="621175" y="57873"/>
                  <a:pt x="825581" y="163948"/>
                  <a:pt x="954832" y="244971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1F68A0-FD8A-715B-B880-DCF248217945}"/>
              </a:ext>
            </a:extLst>
          </p:cNvPr>
          <p:cNvSpPr/>
          <p:nvPr/>
        </p:nvSpPr>
        <p:spPr>
          <a:xfrm>
            <a:off x="8332250" y="1658119"/>
            <a:ext cx="3639533" cy="2261888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Can have constraints, just like with conventional TE </a:t>
            </a:r>
          </a:p>
          <a:p>
            <a:pPr>
              <a:spcBef>
                <a:spcPts val="600"/>
              </a:spcBef>
            </a:pPr>
            <a:r>
              <a:rPr lang="en-US" sz="2400"/>
              <a:t>E.g. “exclude links with purple admin-group”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34219C-7D60-B372-7151-E605D1DA68EE}"/>
              </a:ext>
            </a:extLst>
          </p:cNvPr>
          <p:cNvSpPr txBox="1"/>
          <p:nvPr/>
        </p:nvSpPr>
        <p:spPr>
          <a:xfrm>
            <a:off x="8285202" y="5567423"/>
            <a:ext cx="333425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X%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046E24-A7C3-7BE3-24D9-D8F657F12433}"/>
              </a:ext>
            </a:extLst>
          </p:cNvPr>
          <p:cNvSpPr txBox="1"/>
          <p:nvPr/>
        </p:nvSpPr>
        <p:spPr>
          <a:xfrm>
            <a:off x="8693006" y="5508042"/>
            <a:ext cx="27316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/>
              <a:t>Local split percentage (load –share) at a junction node </a:t>
            </a:r>
          </a:p>
        </p:txBody>
      </p:sp>
    </p:spTree>
    <p:extLst>
      <p:ext uri="{BB962C8B-B14F-4D97-AF65-F5344CB8AC3E}">
        <p14:creationId xmlns:p14="http://schemas.microsoft.com/office/powerpoint/2010/main" val="386669465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9182-ECEF-AD2C-E3E8-3CC0FF950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CB0CC9-642D-FCF5-FE17-A48EDA661C29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6008912" y="5451239"/>
            <a:ext cx="1172308" cy="58106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5F82542-537E-D930-1721-0A200E1F5990}"/>
              </a:ext>
            </a:extLst>
          </p:cNvPr>
          <p:cNvCxnSpPr>
            <a:cxnSpLocks/>
          </p:cNvCxnSpPr>
          <p:nvPr/>
        </p:nvCxnSpPr>
        <p:spPr>
          <a:xfrm flipV="1">
            <a:off x="2531894" y="1595676"/>
            <a:ext cx="1930207" cy="4156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DF041C0-0495-772D-4788-D8658D78D900}"/>
              </a:ext>
            </a:extLst>
          </p:cNvPr>
          <p:cNvCxnSpPr>
            <a:cxnSpLocks/>
          </p:cNvCxnSpPr>
          <p:nvPr/>
        </p:nvCxnSpPr>
        <p:spPr>
          <a:xfrm>
            <a:off x="5022381" y="1608094"/>
            <a:ext cx="1536667" cy="3483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2D94FA-6EDA-1EBC-A571-25700EAD13AA}"/>
              </a:ext>
            </a:extLst>
          </p:cNvPr>
          <p:cNvCxnSpPr>
            <a:cxnSpLocks/>
          </p:cNvCxnSpPr>
          <p:nvPr/>
        </p:nvCxnSpPr>
        <p:spPr>
          <a:xfrm>
            <a:off x="6841536" y="2292930"/>
            <a:ext cx="240433" cy="11899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47E29B-ECCE-1EFA-38D8-D741E9B3B55E}"/>
              </a:ext>
            </a:extLst>
          </p:cNvPr>
          <p:cNvCxnSpPr>
            <a:cxnSpLocks/>
          </p:cNvCxnSpPr>
          <p:nvPr/>
        </p:nvCxnSpPr>
        <p:spPr>
          <a:xfrm>
            <a:off x="4724830" y="5621153"/>
            <a:ext cx="847902" cy="3659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400824-04E6-69E2-7703-7F6D5D37D570}"/>
              </a:ext>
            </a:extLst>
          </p:cNvPr>
          <p:cNvCxnSpPr>
            <a:cxnSpLocks/>
          </p:cNvCxnSpPr>
          <p:nvPr/>
        </p:nvCxnSpPr>
        <p:spPr>
          <a:xfrm>
            <a:off x="5657838" y="2865858"/>
            <a:ext cx="1171699" cy="7798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DA253A8-D5AB-67E9-22B0-5580ADDACFE1}"/>
              </a:ext>
            </a:extLst>
          </p:cNvPr>
          <p:cNvCxnSpPr>
            <a:cxnSpLocks/>
          </p:cNvCxnSpPr>
          <p:nvPr/>
        </p:nvCxnSpPr>
        <p:spPr>
          <a:xfrm>
            <a:off x="929480" y="3778279"/>
            <a:ext cx="857003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BBCAB84-4283-2C33-AEDE-F440B4ED8E12}"/>
              </a:ext>
            </a:extLst>
          </p:cNvPr>
          <p:cNvCxnSpPr>
            <a:cxnSpLocks/>
          </p:cNvCxnSpPr>
          <p:nvPr/>
        </p:nvCxnSpPr>
        <p:spPr>
          <a:xfrm>
            <a:off x="860207" y="4039536"/>
            <a:ext cx="9144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D9D8EC-D44A-A739-C5AA-748A73DEA7F0}"/>
              </a:ext>
            </a:extLst>
          </p:cNvPr>
          <p:cNvCxnSpPr/>
          <p:nvPr/>
        </p:nvCxnSpPr>
        <p:spPr>
          <a:xfrm>
            <a:off x="2190244" y="4077141"/>
            <a:ext cx="534389" cy="68876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ECF9D1-6995-7E51-476E-AB36BCBEA93B}"/>
              </a:ext>
            </a:extLst>
          </p:cNvPr>
          <p:cNvCxnSpPr>
            <a:cxnSpLocks/>
          </p:cNvCxnSpPr>
          <p:nvPr/>
        </p:nvCxnSpPr>
        <p:spPr>
          <a:xfrm>
            <a:off x="3185792" y="5143941"/>
            <a:ext cx="1028954" cy="26592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8F6D1C2-82FD-BE33-67A9-9538CDC8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MPTE with Multiple Egresses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A3E8F0-EF3B-E119-0053-2B4E75A28F2E}"/>
              </a:ext>
            </a:extLst>
          </p:cNvPr>
          <p:cNvGrpSpPr/>
          <p:nvPr/>
        </p:nvGrpSpPr>
        <p:grpSpPr>
          <a:xfrm>
            <a:off x="3156456" y="2536727"/>
            <a:ext cx="612000" cy="612000"/>
            <a:chOff x="3804415" y="2069685"/>
            <a:chExt cx="612000" cy="61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5E65DC-FCE1-B25F-E9A3-40B60B3C3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9B59A6A-9868-5F64-6490-65A835A608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3BF06D-C7D1-1DF6-7721-28CD7D92D1DB}"/>
              </a:ext>
            </a:extLst>
          </p:cNvPr>
          <p:cNvGrpSpPr/>
          <p:nvPr/>
        </p:nvGrpSpPr>
        <p:grpSpPr>
          <a:xfrm>
            <a:off x="5199206" y="2472185"/>
            <a:ext cx="612000" cy="612000"/>
            <a:chOff x="3804415" y="2069685"/>
            <a:chExt cx="612000" cy="612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ACEF70-4EFB-914D-E77C-EC644C7B1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A457692-D323-399A-CC90-ADE3EEACF7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ED4366-AD3A-A7B6-CF90-3EAC0AE14CC6}"/>
              </a:ext>
            </a:extLst>
          </p:cNvPr>
          <p:cNvGrpSpPr/>
          <p:nvPr/>
        </p:nvGrpSpPr>
        <p:grpSpPr>
          <a:xfrm>
            <a:off x="4207182" y="5102571"/>
            <a:ext cx="612000" cy="612000"/>
            <a:chOff x="3804415" y="2069685"/>
            <a:chExt cx="612000" cy="61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001B11-3E88-C1B5-61D4-DCBCA4EF61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2D4AB33-B872-F558-31C8-DEAACC4BB9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9F93E-DB1F-B873-1527-564B7B8E56A3}"/>
              </a:ext>
            </a:extLst>
          </p:cNvPr>
          <p:cNvGrpSpPr/>
          <p:nvPr/>
        </p:nvGrpSpPr>
        <p:grpSpPr>
          <a:xfrm>
            <a:off x="5503235" y="5701018"/>
            <a:ext cx="612000" cy="612000"/>
            <a:chOff x="3804415" y="2069685"/>
            <a:chExt cx="612000" cy="612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3846A-59BA-5419-F15C-D11F602BD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F09A325-1D96-3DD8-26D2-D985AC530A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3213F2-C5C4-B09D-7151-63EBC810F77F}"/>
              </a:ext>
            </a:extLst>
          </p:cNvPr>
          <p:cNvGrpSpPr/>
          <p:nvPr/>
        </p:nvGrpSpPr>
        <p:grpSpPr>
          <a:xfrm>
            <a:off x="1683869" y="3559984"/>
            <a:ext cx="612000" cy="612000"/>
            <a:chOff x="3804415" y="2069685"/>
            <a:chExt cx="612000" cy="61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9A1CFB5-FCD6-FEA2-4831-8473F9B91F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0776AFD-64F0-351E-1DB0-0E810499E3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6E8932-2005-B7CF-86C1-EEF6D7945F3C}"/>
              </a:ext>
            </a:extLst>
          </p:cNvPr>
          <p:cNvGrpSpPr/>
          <p:nvPr/>
        </p:nvGrpSpPr>
        <p:grpSpPr>
          <a:xfrm>
            <a:off x="356052" y="3556267"/>
            <a:ext cx="612000" cy="612000"/>
            <a:chOff x="3804415" y="2069685"/>
            <a:chExt cx="612000" cy="612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EAB512-0791-7A6D-47E7-B9DAFDBF4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E1F2009-EBE6-4075-DE64-073C139B64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590C-26F1-A06D-9036-45CC679F91CC}"/>
              </a:ext>
            </a:extLst>
          </p:cNvPr>
          <p:cNvGrpSpPr/>
          <p:nvPr/>
        </p:nvGrpSpPr>
        <p:grpSpPr>
          <a:xfrm>
            <a:off x="6775969" y="3482842"/>
            <a:ext cx="612000" cy="612000"/>
            <a:chOff x="3804415" y="2069685"/>
            <a:chExt cx="612000" cy="61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23F6FF4-B503-740A-F722-8DF584C3B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649296-9A53-F416-44FF-97B6CE74BE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F2F565-A7AF-C09A-7291-CB417EE8AF39}"/>
              </a:ext>
            </a:extLst>
          </p:cNvPr>
          <p:cNvGrpSpPr/>
          <p:nvPr/>
        </p:nvGrpSpPr>
        <p:grpSpPr>
          <a:xfrm>
            <a:off x="2640410" y="4662942"/>
            <a:ext cx="612000" cy="612000"/>
            <a:chOff x="3804415" y="2069685"/>
            <a:chExt cx="612000" cy="61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A33E6D4-1079-B8F0-CCA7-B2A93EA68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B90F3A7-8961-4BBC-8589-A0D86D0866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C7E9DC-2605-A771-F633-E0CB6330EA31}"/>
              </a:ext>
            </a:extLst>
          </p:cNvPr>
          <p:cNvCxnSpPr>
            <a:cxnSpLocks/>
          </p:cNvCxnSpPr>
          <p:nvPr/>
        </p:nvCxnSpPr>
        <p:spPr>
          <a:xfrm flipV="1">
            <a:off x="2196181" y="2984611"/>
            <a:ext cx="1003465" cy="6590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6C95953-4F37-036A-5B8F-E1E2240CC20D}"/>
              </a:ext>
            </a:extLst>
          </p:cNvPr>
          <p:cNvCxnSpPr>
            <a:cxnSpLocks/>
          </p:cNvCxnSpPr>
          <p:nvPr/>
        </p:nvCxnSpPr>
        <p:spPr>
          <a:xfrm flipV="1">
            <a:off x="3761620" y="2768876"/>
            <a:ext cx="1454852" cy="7514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95FA05-9E73-23C8-C84B-70B82E292DD2}"/>
              </a:ext>
            </a:extLst>
          </p:cNvPr>
          <p:cNvCxnSpPr>
            <a:cxnSpLocks/>
          </p:cNvCxnSpPr>
          <p:nvPr/>
        </p:nvCxnSpPr>
        <p:spPr>
          <a:xfrm>
            <a:off x="9876229" y="466576"/>
            <a:ext cx="13300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7F431CF-E590-55E2-A4AB-5B034CB1C503}"/>
              </a:ext>
            </a:extLst>
          </p:cNvPr>
          <p:cNvCxnSpPr>
            <a:cxnSpLocks/>
          </p:cNvCxnSpPr>
          <p:nvPr/>
        </p:nvCxnSpPr>
        <p:spPr>
          <a:xfrm>
            <a:off x="9882166" y="983213"/>
            <a:ext cx="1347849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2E19B74-D9DF-B7C2-CFA0-EBF8F74FD51F}"/>
              </a:ext>
            </a:extLst>
          </p:cNvPr>
          <p:cNvSpPr txBox="1"/>
          <p:nvPr/>
        </p:nvSpPr>
        <p:spPr>
          <a:xfrm>
            <a:off x="11396270" y="371633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400G link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1B3CDF-F1C1-8C22-60D0-07C5B3AE2DC5}"/>
              </a:ext>
            </a:extLst>
          </p:cNvPr>
          <p:cNvSpPr txBox="1"/>
          <p:nvPr/>
        </p:nvSpPr>
        <p:spPr>
          <a:xfrm>
            <a:off x="11429917" y="880293"/>
            <a:ext cx="6604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/>
              <a:t>800G link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2802CD68-FC72-8F1E-1B17-90FB5DF6F4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004" y="4285875"/>
            <a:ext cx="612000" cy="612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4E820E6-CD39-97D8-6C4E-271C17BC20D6}"/>
              </a:ext>
            </a:extLst>
          </p:cNvPr>
          <p:cNvCxnSpPr>
            <a:cxnSpLocks/>
          </p:cNvCxnSpPr>
          <p:nvPr/>
        </p:nvCxnSpPr>
        <p:spPr>
          <a:xfrm flipV="1">
            <a:off x="4777086" y="4718408"/>
            <a:ext cx="678872" cy="544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C6A01F9-7EB3-7FF1-7366-FD3CED3C2222}"/>
              </a:ext>
            </a:extLst>
          </p:cNvPr>
          <p:cNvCxnSpPr>
            <a:cxnSpLocks/>
          </p:cNvCxnSpPr>
          <p:nvPr/>
        </p:nvCxnSpPr>
        <p:spPr>
          <a:xfrm flipV="1">
            <a:off x="6022016" y="3946512"/>
            <a:ext cx="787729" cy="5184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03CFFD-8C33-DDCA-C4AF-14AAFD8488C2}"/>
              </a:ext>
            </a:extLst>
          </p:cNvPr>
          <p:cNvCxnSpPr>
            <a:cxnSpLocks/>
          </p:cNvCxnSpPr>
          <p:nvPr/>
        </p:nvCxnSpPr>
        <p:spPr>
          <a:xfrm flipV="1">
            <a:off x="6022016" y="4088940"/>
            <a:ext cx="1060317" cy="1717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68CFAC72-FC11-65D0-F380-1E08FBF3AD6E}"/>
              </a:ext>
            </a:extLst>
          </p:cNvPr>
          <p:cNvSpPr/>
          <p:nvPr/>
        </p:nvSpPr>
        <p:spPr>
          <a:xfrm>
            <a:off x="2073174" y="2387094"/>
            <a:ext cx="4947472" cy="1393054"/>
          </a:xfrm>
          <a:custGeom>
            <a:avLst/>
            <a:gdLst>
              <a:gd name="connsiteX0" fmla="*/ 0 w 6353299"/>
              <a:gd name="connsiteY0" fmla="*/ 1455227 h 1535216"/>
              <a:gd name="connsiteX1" fmla="*/ 629393 w 6353299"/>
              <a:gd name="connsiteY1" fmla="*/ 1455227 h 1535216"/>
              <a:gd name="connsiteX2" fmla="*/ 1888177 w 6353299"/>
              <a:gd name="connsiteY2" fmla="*/ 623954 h 1535216"/>
              <a:gd name="connsiteX3" fmla="*/ 2648198 w 6353299"/>
              <a:gd name="connsiteY3" fmla="*/ 137066 h 1535216"/>
              <a:gd name="connsiteX4" fmla="*/ 4441372 w 6353299"/>
              <a:gd name="connsiteY4" fmla="*/ 89564 h 1535216"/>
              <a:gd name="connsiteX5" fmla="*/ 6353299 w 6353299"/>
              <a:gd name="connsiteY5" fmla="*/ 1241471 h 1535216"/>
              <a:gd name="connsiteX0" fmla="*/ 0 w 6353299"/>
              <a:gd name="connsiteY0" fmla="*/ 1433791 h 1513780"/>
              <a:gd name="connsiteX1" fmla="*/ 629393 w 6353299"/>
              <a:gd name="connsiteY1" fmla="*/ 1433791 h 1513780"/>
              <a:gd name="connsiteX2" fmla="*/ 1888177 w 6353299"/>
              <a:gd name="connsiteY2" fmla="*/ 602518 h 1513780"/>
              <a:gd name="connsiteX3" fmla="*/ 2719450 w 6353299"/>
              <a:gd name="connsiteY3" fmla="*/ 210632 h 1513780"/>
              <a:gd name="connsiteX4" fmla="*/ 4441372 w 6353299"/>
              <a:gd name="connsiteY4" fmla="*/ 68128 h 1513780"/>
              <a:gd name="connsiteX5" fmla="*/ 6353299 w 6353299"/>
              <a:gd name="connsiteY5" fmla="*/ 1220035 h 1513780"/>
              <a:gd name="connsiteX0" fmla="*/ 0 w 6353299"/>
              <a:gd name="connsiteY0" fmla="*/ 1433791 h 1537417"/>
              <a:gd name="connsiteX1" fmla="*/ 866899 w 6353299"/>
              <a:gd name="connsiteY1" fmla="*/ 1469417 h 1537417"/>
              <a:gd name="connsiteX2" fmla="*/ 1888177 w 6353299"/>
              <a:gd name="connsiteY2" fmla="*/ 602518 h 1537417"/>
              <a:gd name="connsiteX3" fmla="*/ 2719450 w 6353299"/>
              <a:gd name="connsiteY3" fmla="*/ 210632 h 1537417"/>
              <a:gd name="connsiteX4" fmla="*/ 4441372 w 6353299"/>
              <a:gd name="connsiteY4" fmla="*/ 68128 h 1537417"/>
              <a:gd name="connsiteX5" fmla="*/ 6353299 w 6353299"/>
              <a:gd name="connsiteY5" fmla="*/ 1220035 h 1537417"/>
              <a:gd name="connsiteX0" fmla="*/ 0 w 6006059"/>
              <a:gd name="connsiteY0" fmla="*/ 1433791 h 1537417"/>
              <a:gd name="connsiteX1" fmla="*/ 866899 w 6006059"/>
              <a:gd name="connsiteY1" fmla="*/ 1469417 h 1537417"/>
              <a:gd name="connsiteX2" fmla="*/ 1888177 w 6006059"/>
              <a:gd name="connsiteY2" fmla="*/ 602518 h 1537417"/>
              <a:gd name="connsiteX3" fmla="*/ 2719450 w 6006059"/>
              <a:gd name="connsiteY3" fmla="*/ 210632 h 1537417"/>
              <a:gd name="connsiteX4" fmla="*/ 4441372 w 6006059"/>
              <a:gd name="connsiteY4" fmla="*/ 68128 h 1537417"/>
              <a:gd name="connsiteX5" fmla="*/ 6006059 w 6006059"/>
              <a:gd name="connsiteY5" fmla="*/ 1220035 h 1537417"/>
              <a:gd name="connsiteX0" fmla="*/ 0 w 6006059"/>
              <a:gd name="connsiteY0" fmla="*/ 1367317 h 1470943"/>
              <a:gd name="connsiteX1" fmla="*/ 866899 w 6006059"/>
              <a:gd name="connsiteY1" fmla="*/ 1402943 h 1470943"/>
              <a:gd name="connsiteX2" fmla="*/ 1888177 w 6006059"/>
              <a:gd name="connsiteY2" fmla="*/ 536044 h 1470943"/>
              <a:gd name="connsiteX3" fmla="*/ 2719450 w 6006059"/>
              <a:gd name="connsiteY3" fmla="*/ 144158 h 1470943"/>
              <a:gd name="connsiteX4" fmla="*/ 4441372 w 6006059"/>
              <a:gd name="connsiteY4" fmla="*/ 82677 h 1470943"/>
              <a:gd name="connsiteX5" fmla="*/ 6006059 w 6006059"/>
              <a:gd name="connsiteY5" fmla="*/ 1153561 h 1470943"/>
              <a:gd name="connsiteX0" fmla="*/ 0 w 6006059"/>
              <a:gd name="connsiteY0" fmla="*/ 1352685 h 1456311"/>
              <a:gd name="connsiteX1" fmla="*/ 866899 w 6006059"/>
              <a:gd name="connsiteY1" fmla="*/ 1388311 h 1456311"/>
              <a:gd name="connsiteX2" fmla="*/ 1888177 w 6006059"/>
              <a:gd name="connsiteY2" fmla="*/ 521412 h 1456311"/>
              <a:gd name="connsiteX3" fmla="*/ 2731025 w 6006059"/>
              <a:gd name="connsiteY3" fmla="*/ 198974 h 1456311"/>
              <a:gd name="connsiteX4" fmla="*/ 4441372 w 6006059"/>
              <a:gd name="connsiteY4" fmla="*/ 68045 h 1456311"/>
              <a:gd name="connsiteX5" fmla="*/ 6006059 w 6006059"/>
              <a:gd name="connsiteY5" fmla="*/ 1138929 h 1456311"/>
              <a:gd name="connsiteX0" fmla="*/ 0 w 6006059"/>
              <a:gd name="connsiteY0" fmla="*/ 1286286 h 1389912"/>
              <a:gd name="connsiteX1" fmla="*/ 866899 w 6006059"/>
              <a:gd name="connsiteY1" fmla="*/ 1321912 h 1389912"/>
              <a:gd name="connsiteX2" fmla="*/ 1888177 w 6006059"/>
              <a:gd name="connsiteY2" fmla="*/ 455013 h 1389912"/>
              <a:gd name="connsiteX3" fmla="*/ 2731025 w 6006059"/>
              <a:gd name="connsiteY3" fmla="*/ 132575 h 1389912"/>
              <a:gd name="connsiteX4" fmla="*/ 4441372 w 6006059"/>
              <a:gd name="connsiteY4" fmla="*/ 82668 h 1389912"/>
              <a:gd name="connsiteX5" fmla="*/ 6006059 w 6006059"/>
              <a:gd name="connsiteY5" fmla="*/ 1072530 h 1389912"/>
              <a:gd name="connsiteX0" fmla="*/ 0 w 6006059"/>
              <a:gd name="connsiteY0" fmla="*/ 1286286 h 1482464"/>
              <a:gd name="connsiteX1" fmla="*/ 924773 w 6006059"/>
              <a:gd name="connsiteY1" fmla="*/ 1437659 h 1482464"/>
              <a:gd name="connsiteX2" fmla="*/ 1888177 w 6006059"/>
              <a:gd name="connsiteY2" fmla="*/ 455013 h 1482464"/>
              <a:gd name="connsiteX3" fmla="*/ 2731025 w 6006059"/>
              <a:gd name="connsiteY3" fmla="*/ 132575 h 1482464"/>
              <a:gd name="connsiteX4" fmla="*/ 4441372 w 6006059"/>
              <a:gd name="connsiteY4" fmla="*/ 82668 h 1482464"/>
              <a:gd name="connsiteX5" fmla="*/ 6006059 w 6006059"/>
              <a:gd name="connsiteY5" fmla="*/ 1072530 h 1482464"/>
              <a:gd name="connsiteX0" fmla="*/ 0 w 5081286"/>
              <a:gd name="connsiteY0" fmla="*/ 1437659 h 1437659"/>
              <a:gd name="connsiteX1" fmla="*/ 963404 w 5081286"/>
              <a:gd name="connsiteY1" fmla="*/ 455013 h 1437659"/>
              <a:gd name="connsiteX2" fmla="*/ 1806252 w 5081286"/>
              <a:gd name="connsiteY2" fmla="*/ 132575 h 1437659"/>
              <a:gd name="connsiteX3" fmla="*/ 3516599 w 5081286"/>
              <a:gd name="connsiteY3" fmla="*/ 82668 h 1437659"/>
              <a:gd name="connsiteX4" fmla="*/ 5081286 w 5081286"/>
              <a:gd name="connsiteY4" fmla="*/ 1072530 h 1437659"/>
              <a:gd name="connsiteX0" fmla="*/ 0 w 4947472"/>
              <a:gd name="connsiteY0" fmla="*/ 1393054 h 1393054"/>
              <a:gd name="connsiteX1" fmla="*/ 829590 w 4947472"/>
              <a:gd name="connsiteY1" fmla="*/ 455013 h 1393054"/>
              <a:gd name="connsiteX2" fmla="*/ 1672438 w 4947472"/>
              <a:gd name="connsiteY2" fmla="*/ 132575 h 1393054"/>
              <a:gd name="connsiteX3" fmla="*/ 3382785 w 4947472"/>
              <a:gd name="connsiteY3" fmla="*/ 82668 h 1393054"/>
              <a:gd name="connsiteX4" fmla="*/ 4947472 w 4947472"/>
              <a:gd name="connsiteY4" fmla="*/ 1072530 h 1393054"/>
              <a:gd name="connsiteX0" fmla="*/ 0 w 4947472"/>
              <a:gd name="connsiteY0" fmla="*/ 1393054 h 1393054"/>
              <a:gd name="connsiteX1" fmla="*/ 829590 w 4947472"/>
              <a:gd name="connsiteY1" fmla="*/ 455013 h 1393054"/>
              <a:gd name="connsiteX2" fmla="*/ 1672438 w 4947472"/>
              <a:gd name="connsiteY2" fmla="*/ 132575 h 1393054"/>
              <a:gd name="connsiteX3" fmla="*/ 3382785 w 4947472"/>
              <a:gd name="connsiteY3" fmla="*/ 82668 h 1393054"/>
              <a:gd name="connsiteX4" fmla="*/ 4947472 w 4947472"/>
              <a:gd name="connsiteY4" fmla="*/ 1072530 h 139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472" h="1393054">
                <a:moveTo>
                  <a:pt x="0" y="1393054"/>
                </a:moveTo>
                <a:cubicBezTo>
                  <a:pt x="247789" y="1176450"/>
                  <a:pt x="550851" y="665093"/>
                  <a:pt x="829590" y="455013"/>
                </a:cubicBezTo>
                <a:cubicBezTo>
                  <a:pt x="1108329" y="244933"/>
                  <a:pt x="1246905" y="194633"/>
                  <a:pt x="1672438" y="132575"/>
                </a:cubicBezTo>
                <a:cubicBezTo>
                  <a:pt x="2097971" y="70517"/>
                  <a:pt x="2765268" y="-101399"/>
                  <a:pt x="3382785" y="82668"/>
                </a:cubicBezTo>
                <a:cubicBezTo>
                  <a:pt x="4000302" y="266735"/>
                  <a:pt x="4300267" y="588610"/>
                  <a:pt x="4947472" y="107253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5292C4EF-2559-2997-290E-4DB39A82A414}"/>
              </a:ext>
            </a:extLst>
          </p:cNvPr>
          <p:cNvSpPr/>
          <p:nvPr/>
        </p:nvSpPr>
        <p:spPr>
          <a:xfrm>
            <a:off x="1038337" y="3911680"/>
            <a:ext cx="913539" cy="236933"/>
          </a:xfrm>
          <a:custGeom>
            <a:avLst/>
            <a:gdLst>
              <a:gd name="connsiteX0" fmla="*/ 0 w 997527"/>
              <a:gd name="connsiteY0" fmla="*/ 463138 h 546485"/>
              <a:gd name="connsiteX1" fmla="*/ 688769 w 997527"/>
              <a:gd name="connsiteY1" fmla="*/ 510639 h 546485"/>
              <a:gd name="connsiteX2" fmla="*/ 997527 w 997527"/>
              <a:gd name="connsiteY2" fmla="*/ 0 h 546485"/>
              <a:gd name="connsiteX0" fmla="*/ 0 w 904929"/>
              <a:gd name="connsiteY0" fmla="*/ 208495 h 291842"/>
              <a:gd name="connsiteX1" fmla="*/ 688769 w 904929"/>
              <a:gd name="connsiteY1" fmla="*/ 255996 h 291842"/>
              <a:gd name="connsiteX2" fmla="*/ 904929 w 904929"/>
              <a:gd name="connsiteY2" fmla="*/ 0 h 291842"/>
              <a:gd name="connsiteX0" fmla="*/ 0 w 835481"/>
              <a:gd name="connsiteY0" fmla="*/ 231644 h 314991"/>
              <a:gd name="connsiteX1" fmla="*/ 688769 w 835481"/>
              <a:gd name="connsiteY1" fmla="*/ 279145 h 314991"/>
              <a:gd name="connsiteX2" fmla="*/ 835481 w 835481"/>
              <a:gd name="connsiteY2" fmla="*/ 0 h 314991"/>
              <a:gd name="connsiteX0" fmla="*/ 0 w 913539"/>
              <a:gd name="connsiteY0" fmla="*/ 153586 h 236933"/>
              <a:gd name="connsiteX1" fmla="*/ 688769 w 913539"/>
              <a:gd name="connsiteY1" fmla="*/ 201087 h 236933"/>
              <a:gd name="connsiteX2" fmla="*/ 913539 w 913539"/>
              <a:gd name="connsiteY2" fmla="*/ 0 h 23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3539" h="236933">
                <a:moveTo>
                  <a:pt x="0" y="153586"/>
                </a:moveTo>
                <a:cubicBezTo>
                  <a:pt x="261257" y="215931"/>
                  <a:pt x="522514" y="278277"/>
                  <a:pt x="688769" y="201087"/>
                </a:cubicBezTo>
                <a:cubicBezTo>
                  <a:pt x="855024" y="123897"/>
                  <a:pt x="842287" y="216724"/>
                  <a:pt x="913539" y="0"/>
                </a:cubicBezTo>
              </a:path>
            </a:pathLst>
          </a:custGeom>
          <a:noFill/>
          <a:ln w="101600">
            <a:solidFill>
              <a:srgbClr val="FF0000"/>
            </a:solidFill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A99B0F5-C982-A629-91B9-92BB20C97DCA}"/>
              </a:ext>
            </a:extLst>
          </p:cNvPr>
          <p:cNvGrpSpPr/>
          <p:nvPr/>
        </p:nvGrpSpPr>
        <p:grpSpPr>
          <a:xfrm>
            <a:off x="1919894" y="1705279"/>
            <a:ext cx="612000" cy="612000"/>
            <a:chOff x="3804415" y="2069685"/>
            <a:chExt cx="612000" cy="61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F486D50-F4FA-3A92-3EA8-754B27F7D7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2A663A07-756E-B86B-57FC-F74CA73912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F420A42-66F1-2E62-BDBD-7357B29B03F9}"/>
              </a:ext>
            </a:extLst>
          </p:cNvPr>
          <p:cNvGrpSpPr/>
          <p:nvPr/>
        </p:nvGrpSpPr>
        <p:grpSpPr>
          <a:xfrm>
            <a:off x="4410381" y="1302094"/>
            <a:ext cx="612000" cy="612000"/>
            <a:chOff x="3804415" y="2069685"/>
            <a:chExt cx="612000" cy="6120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22542-0E84-FAF6-30A3-1FD7BA72A5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3A903FA4-CAE1-C53E-E3A4-D7C8F08C8B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94D0EC7-C14D-E0FC-76E9-DBD14747D6E1}"/>
              </a:ext>
            </a:extLst>
          </p:cNvPr>
          <p:cNvGrpSpPr/>
          <p:nvPr/>
        </p:nvGrpSpPr>
        <p:grpSpPr>
          <a:xfrm>
            <a:off x="6542052" y="1720712"/>
            <a:ext cx="612000" cy="612000"/>
            <a:chOff x="3804415" y="2069685"/>
            <a:chExt cx="612000" cy="612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08466D9-DB1F-B3F6-C304-7AE4C5A4AE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E7284D80-0F46-4133-E83A-1AFB713A9F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32418B9-BF8C-3627-16C5-1265FA964912}"/>
              </a:ext>
            </a:extLst>
          </p:cNvPr>
          <p:cNvCxnSpPr>
            <a:cxnSpLocks/>
          </p:cNvCxnSpPr>
          <p:nvPr/>
        </p:nvCxnSpPr>
        <p:spPr>
          <a:xfrm flipV="1">
            <a:off x="1908743" y="2311377"/>
            <a:ext cx="317515" cy="127637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D813063-B0EB-82DD-52E3-EA9390FF1745}"/>
              </a:ext>
            </a:extLst>
          </p:cNvPr>
          <p:cNvSpPr txBox="1"/>
          <p:nvPr/>
        </p:nvSpPr>
        <p:spPr>
          <a:xfrm>
            <a:off x="325216" y="4134413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5EF04CD-1EFC-0C64-5345-D71A3DCB2066}"/>
              </a:ext>
            </a:extLst>
          </p:cNvPr>
          <p:cNvSpPr txBox="1"/>
          <p:nvPr/>
        </p:nvSpPr>
        <p:spPr>
          <a:xfrm>
            <a:off x="1739257" y="4182641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7E95104-4C89-9679-E400-861BE0DAC761}"/>
              </a:ext>
            </a:extLst>
          </p:cNvPr>
          <p:cNvSpPr txBox="1"/>
          <p:nvPr/>
        </p:nvSpPr>
        <p:spPr>
          <a:xfrm>
            <a:off x="2725034" y="5261015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969CA7-79FF-773D-656B-C329DE4E21C1}"/>
              </a:ext>
            </a:extLst>
          </p:cNvPr>
          <p:cNvSpPr txBox="1"/>
          <p:nvPr/>
        </p:nvSpPr>
        <p:spPr>
          <a:xfrm>
            <a:off x="5583981" y="4867477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E4AF1D0-0019-E92D-3CCB-0B9CE31688EC}"/>
              </a:ext>
            </a:extLst>
          </p:cNvPr>
          <p:cNvSpPr txBox="1"/>
          <p:nvPr/>
        </p:nvSpPr>
        <p:spPr>
          <a:xfrm>
            <a:off x="4276041" y="5712428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E6E9C0A-26BF-235E-9EDD-D65ABE8A49E3}"/>
              </a:ext>
            </a:extLst>
          </p:cNvPr>
          <p:cNvSpPr txBox="1"/>
          <p:nvPr/>
        </p:nvSpPr>
        <p:spPr>
          <a:xfrm>
            <a:off x="5641854" y="6325886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1249B41-2923-E9E7-080A-6A996A0B6303}"/>
              </a:ext>
            </a:extLst>
          </p:cNvPr>
          <p:cNvSpPr txBox="1"/>
          <p:nvPr/>
        </p:nvSpPr>
        <p:spPr>
          <a:xfrm>
            <a:off x="3315343" y="3177573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7845BE-64B5-EBDF-DD60-C03CFA971423}"/>
              </a:ext>
            </a:extLst>
          </p:cNvPr>
          <p:cNvSpPr txBox="1"/>
          <p:nvPr/>
        </p:nvSpPr>
        <p:spPr>
          <a:xfrm>
            <a:off x="5352487" y="3108124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857DF3-42C5-316D-FD0F-929408288EBA}"/>
              </a:ext>
            </a:extLst>
          </p:cNvPr>
          <p:cNvSpPr txBox="1"/>
          <p:nvPr/>
        </p:nvSpPr>
        <p:spPr>
          <a:xfrm>
            <a:off x="1648588" y="1510817"/>
            <a:ext cx="347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D5F20E9-35CB-752A-BF1F-E0F93DED9B0B}"/>
              </a:ext>
            </a:extLst>
          </p:cNvPr>
          <p:cNvSpPr txBox="1"/>
          <p:nvPr/>
        </p:nvSpPr>
        <p:spPr>
          <a:xfrm>
            <a:off x="4495960" y="978383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B0B3AD6-1375-DF03-A12E-4B2690DBA826}"/>
              </a:ext>
            </a:extLst>
          </p:cNvPr>
          <p:cNvSpPr txBox="1"/>
          <p:nvPr/>
        </p:nvSpPr>
        <p:spPr>
          <a:xfrm>
            <a:off x="6951722" y="1454874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0503196-1F9B-273E-3A96-944F1FE73561}"/>
              </a:ext>
            </a:extLst>
          </p:cNvPr>
          <p:cNvSpPr txBox="1"/>
          <p:nvPr/>
        </p:nvSpPr>
        <p:spPr>
          <a:xfrm>
            <a:off x="7402929" y="3613552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R12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E1592C5-8763-F1C8-5B21-124A9AB48A70}"/>
              </a:ext>
            </a:extLst>
          </p:cNvPr>
          <p:cNvSpPr/>
          <p:nvPr/>
        </p:nvSpPr>
        <p:spPr>
          <a:xfrm>
            <a:off x="1723817" y="912320"/>
            <a:ext cx="5724891" cy="2786914"/>
          </a:xfrm>
          <a:custGeom>
            <a:avLst/>
            <a:gdLst>
              <a:gd name="connsiteX0" fmla="*/ 0 w 6577969"/>
              <a:gd name="connsiteY0" fmla="*/ 2581193 h 2762780"/>
              <a:gd name="connsiteX1" fmla="*/ 578734 w 6577969"/>
              <a:gd name="connsiteY1" fmla="*/ 2592767 h 2762780"/>
              <a:gd name="connsiteX2" fmla="*/ 497711 w 6577969"/>
              <a:gd name="connsiteY2" fmla="*/ 787117 h 2762780"/>
              <a:gd name="connsiteX3" fmla="*/ 1365813 w 6577969"/>
              <a:gd name="connsiteY3" fmla="*/ 416727 h 2762780"/>
              <a:gd name="connsiteX4" fmla="*/ 3599727 w 6577969"/>
              <a:gd name="connsiteY4" fmla="*/ 38 h 2762780"/>
              <a:gd name="connsiteX5" fmla="*/ 6007261 w 6577969"/>
              <a:gd name="connsiteY5" fmla="*/ 439876 h 2762780"/>
              <a:gd name="connsiteX6" fmla="*/ 6562846 w 6577969"/>
              <a:gd name="connsiteY6" fmla="*/ 544048 h 2762780"/>
              <a:gd name="connsiteX7" fmla="*/ 6366076 w 6577969"/>
              <a:gd name="connsiteY7" fmla="*/ 2500170 h 2762780"/>
              <a:gd name="connsiteX0" fmla="*/ 0 w 6366076"/>
              <a:gd name="connsiteY0" fmla="*/ 2581193 h 2762780"/>
              <a:gd name="connsiteX1" fmla="*/ 578734 w 6366076"/>
              <a:gd name="connsiteY1" fmla="*/ 2592767 h 2762780"/>
              <a:gd name="connsiteX2" fmla="*/ 497711 w 6366076"/>
              <a:gd name="connsiteY2" fmla="*/ 787117 h 2762780"/>
              <a:gd name="connsiteX3" fmla="*/ 1365813 w 6366076"/>
              <a:gd name="connsiteY3" fmla="*/ 416727 h 2762780"/>
              <a:gd name="connsiteX4" fmla="*/ 3599727 w 6366076"/>
              <a:gd name="connsiteY4" fmla="*/ 38 h 2762780"/>
              <a:gd name="connsiteX5" fmla="*/ 6007261 w 6366076"/>
              <a:gd name="connsiteY5" fmla="*/ 439876 h 2762780"/>
              <a:gd name="connsiteX6" fmla="*/ 6366076 w 6366076"/>
              <a:gd name="connsiteY6" fmla="*/ 2500170 h 2762780"/>
              <a:gd name="connsiteX0" fmla="*/ 0 w 6546431"/>
              <a:gd name="connsiteY0" fmla="*/ 2581193 h 2762780"/>
              <a:gd name="connsiteX1" fmla="*/ 578734 w 6546431"/>
              <a:gd name="connsiteY1" fmla="*/ 2592767 h 2762780"/>
              <a:gd name="connsiteX2" fmla="*/ 497711 w 6546431"/>
              <a:gd name="connsiteY2" fmla="*/ 787117 h 2762780"/>
              <a:gd name="connsiteX3" fmla="*/ 1365813 w 6546431"/>
              <a:gd name="connsiteY3" fmla="*/ 416727 h 2762780"/>
              <a:gd name="connsiteX4" fmla="*/ 3599727 w 6546431"/>
              <a:gd name="connsiteY4" fmla="*/ 38 h 2762780"/>
              <a:gd name="connsiteX5" fmla="*/ 6354501 w 6546431"/>
              <a:gd name="connsiteY5" fmla="*/ 439876 h 2762780"/>
              <a:gd name="connsiteX6" fmla="*/ 6366076 w 6546431"/>
              <a:gd name="connsiteY6" fmla="*/ 2500170 h 2762780"/>
              <a:gd name="connsiteX0" fmla="*/ 0 w 6546431"/>
              <a:gd name="connsiteY0" fmla="*/ 2581193 h 2934565"/>
              <a:gd name="connsiteX1" fmla="*/ 972273 w 6546431"/>
              <a:gd name="connsiteY1" fmla="*/ 2824261 h 2934565"/>
              <a:gd name="connsiteX2" fmla="*/ 497711 w 6546431"/>
              <a:gd name="connsiteY2" fmla="*/ 787117 h 2934565"/>
              <a:gd name="connsiteX3" fmla="*/ 1365813 w 6546431"/>
              <a:gd name="connsiteY3" fmla="*/ 416727 h 2934565"/>
              <a:gd name="connsiteX4" fmla="*/ 3599727 w 6546431"/>
              <a:gd name="connsiteY4" fmla="*/ 38 h 2934565"/>
              <a:gd name="connsiteX5" fmla="*/ 6354501 w 6546431"/>
              <a:gd name="connsiteY5" fmla="*/ 439876 h 2934565"/>
              <a:gd name="connsiteX6" fmla="*/ 6366076 w 6546431"/>
              <a:gd name="connsiteY6" fmla="*/ 2500170 h 2934565"/>
              <a:gd name="connsiteX0" fmla="*/ 479410 w 6053568"/>
              <a:gd name="connsiteY0" fmla="*/ 2824261 h 2824261"/>
              <a:gd name="connsiteX1" fmla="*/ 4848 w 6053568"/>
              <a:gd name="connsiteY1" fmla="*/ 787117 h 2824261"/>
              <a:gd name="connsiteX2" fmla="*/ 872950 w 6053568"/>
              <a:gd name="connsiteY2" fmla="*/ 416727 h 2824261"/>
              <a:gd name="connsiteX3" fmla="*/ 3106864 w 6053568"/>
              <a:gd name="connsiteY3" fmla="*/ 38 h 2824261"/>
              <a:gd name="connsiteX4" fmla="*/ 5861638 w 6053568"/>
              <a:gd name="connsiteY4" fmla="*/ 439876 h 2824261"/>
              <a:gd name="connsiteX5" fmla="*/ 5873213 w 6053568"/>
              <a:gd name="connsiteY5" fmla="*/ 2500170 h 2824261"/>
              <a:gd name="connsiteX0" fmla="*/ 490647 w 6053230"/>
              <a:gd name="connsiteY0" fmla="*/ 2893710 h 2893710"/>
              <a:gd name="connsiteX1" fmla="*/ 4510 w 6053230"/>
              <a:gd name="connsiteY1" fmla="*/ 787117 h 2893710"/>
              <a:gd name="connsiteX2" fmla="*/ 872612 w 6053230"/>
              <a:gd name="connsiteY2" fmla="*/ 416727 h 2893710"/>
              <a:gd name="connsiteX3" fmla="*/ 3106526 w 6053230"/>
              <a:gd name="connsiteY3" fmla="*/ 38 h 2893710"/>
              <a:gd name="connsiteX4" fmla="*/ 5861300 w 6053230"/>
              <a:gd name="connsiteY4" fmla="*/ 439876 h 2893710"/>
              <a:gd name="connsiteX5" fmla="*/ 5872875 w 6053230"/>
              <a:gd name="connsiteY5" fmla="*/ 2500170 h 2893710"/>
              <a:gd name="connsiteX0" fmla="*/ 514704 w 6077287"/>
              <a:gd name="connsiteY0" fmla="*/ 2893710 h 2893710"/>
              <a:gd name="connsiteX1" fmla="*/ 236911 w 6077287"/>
              <a:gd name="connsiteY1" fmla="*/ 1817263 h 2893710"/>
              <a:gd name="connsiteX2" fmla="*/ 28567 w 6077287"/>
              <a:gd name="connsiteY2" fmla="*/ 787117 h 2893710"/>
              <a:gd name="connsiteX3" fmla="*/ 896669 w 6077287"/>
              <a:gd name="connsiteY3" fmla="*/ 416727 h 2893710"/>
              <a:gd name="connsiteX4" fmla="*/ 3130583 w 6077287"/>
              <a:gd name="connsiteY4" fmla="*/ 38 h 2893710"/>
              <a:gd name="connsiteX5" fmla="*/ 5885357 w 6077287"/>
              <a:gd name="connsiteY5" fmla="*/ 439876 h 2893710"/>
              <a:gd name="connsiteX6" fmla="*/ 5896932 w 6077287"/>
              <a:gd name="connsiteY6" fmla="*/ 2500170 h 2893710"/>
              <a:gd name="connsiteX0" fmla="*/ 494094 w 6056677"/>
              <a:gd name="connsiteY0" fmla="*/ 2893710 h 2893710"/>
              <a:gd name="connsiteX1" fmla="*/ 447795 w 6056677"/>
              <a:gd name="connsiteY1" fmla="*/ 1643642 h 2893710"/>
              <a:gd name="connsiteX2" fmla="*/ 7957 w 6056677"/>
              <a:gd name="connsiteY2" fmla="*/ 787117 h 2893710"/>
              <a:gd name="connsiteX3" fmla="*/ 876059 w 6056677"/>
              <a:gd name="connsiteY3" fmla="*/ 416727 h 2893710"/>
              <a:gd name="connsiteX4" fmla="*/ 3109973 w 6056677"/>
              <a:gd name="connsiteY4" fmla="*/ 38 h 2893710"/>
              <a:gd name="connsiteX5" fmla="*/ 5864747 w 6056677"/>
              <a:gd name="connsiteY5" fmla="*/ 439876 h 2893710"/>
              <a:gd name="connsiteX6" fmla="*/ 5876322 w 6056677"/>
              <a:gd name="connsiteY6" fmla="*/ 2500170 h 2893710"/>
              <a:gd name="connsiteX0" fmla="*/ 98316 w 5660899"/>
              <a:gd name="connsiteY0" fmla="*/ 2893710 h 2893710"/>
              <a:gd name="connsiteX1" fmla="*/ 52017 w 5660899"/>
              <a:gd name="connsiteY1" fmla="*/ 1643642 h 2893710"/>
              <a:gd name="connsiteX2" fmla="*/ 63592 w 5660899"/>
              <a:gd name="connsiteY2" fmla="*/ 740818 h 2893710"/>
              <a:gd name="connsiteX3" fmla="*/ 480281 w 5660899"/>
              <a:gd name="connsiteY3" fmla="*/ 416727 h 2893710"/>
              <a:gd name="connsiteX4" fmla="*/ 2714195 w 5660899"/>
              <a:gd name="connsiteY4" fmla="*/ 38 h 2893710"/>
              <a:gd name="connsiteX5" fmla="*/ 5468969 w 5660899"/>
              <a:gd name="connsiteY5" fmla="*/ 439876 h 2893710"/>
              <a:gd name="connsiteX6" fmla="*/ 5480544 w 5660899"/>
              <a:gd name="connsiteY6" fmla="*/ 2500170 h 2893710"/>
              <a:gd name="connsiteX0" fmla="*/ 153133 w 5715716"/>
              <a:gd name="connsiteY0" fmla="*/ 2893710 h 2893710"/>
              <a:gd name="connsiteX1" fmla="*/ 106834 w 5715716"/>
              <a:gd name="connsiteY1" fmla="*/ 1643642 h 2893710"/>
              <a:gd name="connsiteX2" fmla="*/ 118409 w 5715716"/>
              <a:gd name="connsiteY2" fmla="*/ 740818 h 2893710"/>
              <a:gd name="connsiteX3" fmla="*/ 535098 w 5715716"/>
              <a:gd name="connsiteY3" fmla="*/ 416727 h 2893710"/>
              <a:gd name="connsiteX4" fmla="*/ 2769012 w 5715716"/>
              <a:gd name="connsiteY4" fmla="*/ 38 h 2893710"/>
              <a:gd name="connsiteX5" fmla="*/ 5523786 w 5715716"/>
              <a:gd name="connsiteY5" fmla="*/ 439876 h 2893710"/>
              <a:gd name="connsiteX6" fmla="*/ 5535361 w 5715716"/>
              <a:gd name="connsiteY6" fmla="*/ 2500170 h 2893710"/>
              <a:gd name="connsiteX0" fmla="*/ 254746 w 5817329"/>
              <a:gd name="connsiteY0" fmla="*/ 2893672 h 2893672"/>
              <a:gd name="connsiteX1" fmla="*/ 208447 w 5817329"/>
              <a:gd name="connsiteY1" fmla="*/ 1643604 h 2893672"/>
              <a:gd name="connsiteX2" fmla="*/ 220022 w 5817329"/>
              <a:gd name="connsiteY2" fmla="*/ 740780 h 2893672"/>
              <a:gd name="connsiteX3" fmla="*/ 2870625 w 5817329"/>
              <a:gd name="connsiteY3" fmla="*/ 0 h 2893672"/>
              <a:gd name="connsiteX4" fmla="*/ 5625399 w 5817329"/>
              <a:gd name="connsiteY4" fmla="*/ 439838 h 2893672"/>
              <a:gd name="connsiteX5" fmla="*/ 5636974 w 5817329"/>
              <a:gd name="connsiteY5" fmla="*/ 2500132 h 2893672"/>
              <a:gd name="connsiteX0" fmla="*/ 162308 w 5724891"/>
              <a:gd name="connsiteY0" fmla="*/ 2909577 h 2909577"/>
              <a:gd name="connsiteX1" fmla="*/ 116009 w 5724891"/>
              <a:gd name="connsiteY1" fmla="*/ 1659509 h 2909577"/>
              <a:gd name="connsiteX2" fmla="*/ 278055 w 5724891"/>
              <a:gd name="connsiteY2" fmla="*/ 791409 h 2909577"/>
              <a:gd name="connsiteX3" fmla="*/ 2778187 w 5724891"/>
              <a:gd name="connsiteY3" fmla="*/ 15905 h 2909577"/>
              <a:gd name="connsiteX4" fmla="*/ 5532961 w 5724891"/>
              <a:gd name="connsiteY4" fmla="*/ 455743 h 2909577"/>
              <a:gd name="connsiteX5" fmla="*/ 5544536 w 5724891"/>
              <a:gd name="connsiteY5" fmla="*/ 2516037 h 2909577"/>
              <a:gd name="connsiteX0" fmla="*/ 162308 w 5724891"/>
              <a:gd name="connsiteY0" fmla="*/ 2786914 h 2786914"/>
              <a:gd name="connsiteX1" fmla="*/ 116009 w 5724891"/>
              <a:gd name="connsiteY1" fmla="*/ 1659509 h 2786914"/>
              <a:gd name="connsiteX2" fmla="*/ 278055 w 5724891"/>
              <a:gd name="connsiteY2" fmla="*/ 791409 h 2786914"/>
              <a:gd name="connsiteX3" fmla="*/ 2778187 w 5724891"/>
              <a:gd name="connsiteY3" fmla="*/ 15905 h 2786914"/>
              <a:gd name="connsiteX4" fmla="*/ 5532961 w 5724891"/>
              <a:gd name="connsiteY4" fmla="*/ 455743 h 2786914"/>
              <a:gd name="connsiteX5" fmla="*/ 5544536 w 5724891"/>
              <a:gd name="connsiteY5" fmla="*/ 2516037 h 278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891" h="2786914">
                <a:moveTo>
                  <a:pt x="162308" y="2786914"/>
                </a:moveTo>
                <a:cubicBezTo>
                  <a:pt x="116009" y="2607506"/>
                  <a:pt x="197032" y="2010608"/>
                  <a:pt x="116009" y="1659509"/>
                </a:cubicBezTo>
                <a:cubicBezTo>
                  <a:pt x="34986" y="1308410"/>
                  <a:pt x="-165641" y="1065343"/>
                  <a:pt x="278055" y="791409"/>
                </a:cubicBezTo>
                <a:cubicBezTo>
                  <a:pt x="721751" y="517475"/>
                  <a:pt x="1902369" y="71849"/>
                  <a:pt x="2778187" y="15905"/>
                </a:cubicBezTo>
                <a:cubicBezTo>
                  <a:pt x="3654005" y="-40039"/>
                  <a:pt x="5071903" y="39054"/>
                  <a:pt x="5532961" y="455743"/>
                </a:cubicBezTo>
                <a:cubicBezTo>
                  <a:pt x="5994019" y="872432"/>
                  <a:pt x="5469783" y="2086809"/>
                  <a:pt x="5544536" y="2516037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580ECBF-A8D2-E2FE-FB04-90437ECE0D64}"/>
              </a:ext>
            </a:extLst>
          </p:cNvPr>
          <p:cNvSpPr/>
          <p:nvPr/>
        </p:nvSpPr>
        <p:spPr>
          <a:xfrm>
            <a:off x="4411080" y="4122838"/>
            <a:ext cx="2384385" cy="1493134"/>
          </a:xfrm>
          <a:custGeom>
            <a:avLst/>
            <a:gdLst>
              <a:gd name="connsiteX0" fmla="*/ 0 w 4791919"/>
              <a:gd name="connsiteY0" fmla="*/ 0 h 1893091"/>
              <a:gd name="connsiteX1" fmla="*/ 393539 w 4791919"/>
              <a:gd name="connsiteY1" fmla="*/ 972274 h 1893091"/>
              <a:gd name="connsiteX2" fmla="*/ 613458 w 4791919"/>
              <a:gd name="connsiteY2" fmla="*/ 1770927 h 1893091"/>
              <a:gd name="connsiteX3" fmla="*/ 2407534 w 4791919"/>
              <a:gd name="connsiteY3" fmla="*/ 1828800 h 1893091"/>
              <a:gd name="connsiteX4" fmla="*/ 3507129 w 4791919"/>
              <a:gd name="connsiteY4" fmla="*/ 1169043 h 1893091"/>
              <a:gd name="connsiteX5" fmla="*/ 4791919 w 4791919"/>
              <a:gd name="connsiteY5" fmla="*/ 335666 h 1893091"/>
              <a:gd name="connsiteX0" fmla="*/ 0 w 4791919"/>
              <a:gd name="connsiteY0" fmla="*/ 0 h 1828800"/>
              <a:gd name="connsiteX1" fmla="*/ 393539 w 4791919"/>
              <a:gd name="connsiteY1" fmla="*/ 972274 h 1828800"/>
              <a:gd name="connsiteX2" fmla="*/ 2407534 w 4791919"/>
              <a:gd name="connsiteY2" fmla="*/ 1828800 h 1828800"/>
              <a:gd name="connsiteX3" fmla="*/ 3507129 w 4791919"/>
              <a:gd name="connsiteY3" fmla="*/ 1169043 h 1828800"/>
              <a:gd name="connsiteX4" fmla="*/ 4791919 w 4791919"/>
              <a:gd name="connsiteY4" fmla="*/ 335666 h 1828800"/>
              <a:gd name="connsiteX0" fmla="*/ 0 w 4791919"/>
              <a:gd name="connsiteY0" fmla="*/ 0 h 1828800"/>
              <a:gd name="connsiteX1" fmla="*/ 2407534 w 4791919"/>
              <a:gd name="connsiteY1" fmla="*/ 1828800 h 1828800"/>
              <a:gd name="connsiteX2" fmla="*/ 3507129 w 4791919"/>
              <a:gd name="connsiteY2" fmla="*/ 1169043 h 1828800"/>
              <a:gd name="connsiteX3" fmla="*/ 4791919 w 4791919"/>
              <a:gd name="connsiteY3" fmla="*/ 335666 h 1828800"/>
              <a:gd name="connsiteX0" fmla="*/ 0 w 2384385"/>
              <a:gd name="connsiteY0" fmla="*/ 1493134 h 1493134"/>
              <a:gd name="connsiteX1" fmla="*/ 1099595 w 2384385"/>
              <a:gd name="connsiteY1" fmla="*/ 833377 h 1493134"/>
              <a:gd name="connsiteX2" fmla="*/ 2384385 w 2384385"/>
              <a:gd name="connsiteY2" fmla="*/ 0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4385" h="1493134">
                <a:moveTo>
                  <a:pt x="0" y="1493134"/>
                </a:moveTo>
                <a:cubicBezTo>
                  <a:pt x="482278" y="1392820"/>
                  <a:pt x="702198" y="1082233"/>
                  <a:pt x="1099595" y="833377"/>
                </a:cubicBezTo>
                <a:cubicBezTo>
                  <a:pt x="1496992" y="584521"/>
                  <a:pt x="1940688" y="292260"/>
                  <a:pt x="2384385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EDA5C81-EEEB-F36B-C782-C89F92EB7EF3}"/>
              </a:ext>
            </a:extLst>
          </p:cNvPr>
          <p:cNvSpPr/>
          <p:nvPr/>
        </p:nvSpPr>
        <p:spPr>
          <a:xfrm>
            <a:off x="4503677" y="3972366"/>
            <a:ext cx="2754776" cy="2705533"/>
          </a:xfrm>
          <a:custGeom>
            <a:avLst/>
            <a:gdLst>
              <a:gd name="connsiteX0" fmla="*/ 0 w 2731626"/>
              <a:gd name="connsiteY0" fmla="*/ 1446835 h 2619168"/>
              <a:gd name="connsiteX1" fmla="*/ 833377 w 2731626"/>
              <a:gd name="connsiteY1" fmla="*/ 2257063 h 2619168"/>
              <a:gd name="connsiteX2" fmla="*/ 1435261 w 2731626"/>
              <a:gd name="connsiteY2" fmla="*/ 2546430 h 2619168"/>
              <a:gd name="connsiteX3" fmla="*/ 2442258 w 2731626"/>
              <a:gd name="connsiteY3" fmla="*/ 949124 h 2619168"/>
              <a:gd name="connsiteX4" fmla="*/ 2731626 w 2731626"/>
              <a:gd name="connsiteY4" fmla="*/ 0 h 2619168"/>
              <a:gd name="connsiteX0" fmla="*/ 0 w 2731626"/>
              <a:gd name="connsiteY0" fmla="*/ 1446835 h 2520338"/>
              <a:gd name="connsiteX1" fmla="*/ 833377 w 2731626"/>
              <a:gd name="connsiteY1" fmla="*/ 2257063 h 2520338"/>
              <a:gd name="connsiteX2" fmla="*/ 1666755 w 2731626"/>
              <a:gd name="connsiteY2" fmla="*/ 2430683 h 2520338"/>
              <a:gd name="connsiteX3" fmla="*/ 2442258 w 2731626"/>
              <a:gd name="connsiteY3" fmla="*/ 949124 h 2520338"/>
              <a:gd name="connsiteX4" fmla="*/ 2731626 w 2731626"/>
              <a:gd name="connsiteY4" fmla="*/ 0 h 2520338"/>
              <a:gd name="connsiteX0" fmla="*/ 0 w 2754776"/>
              <a:gd name="connsiteY0" fmla="*/ 1632030 h 2705533"/>
              <a:gd name="connsiteX1" fmla="*/ 833377 w 2754776"/>
              <a:gd name="connsiteY1" fmla="*/ 2442258 h 2705533"/>
              <a:gd name="connsiteX2" fmla="*/ 1666755 w 2754776"/>
              <a:gd name="connsiteY2" fmla="*/ 2615878 h 2705533"/>
              <a:gd name="connsiteX3" fmla="*/ 2442258 w 2754776"/>
              <a:gd name="connsiteY3" fmla="*/ 1134319 h 2705533"/>
              <a:gd name="connsiteX4" fmla="*/ 2754776 w 2754776"/>
              <a:gd name="connsiteY4" fmla="*/ 0 h 270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6" h="2705533">
                <a:moveTo>
                  <a:pt x="0" y="1632030"/>
                </a:moveTo>
                <a:cubicBezTo>
                  <a:pt x="297083" y="1945511"/>
                  <a:pt x="555585" y="2278283"/>
                  <a:pt x="833377" y="2442258"/>
                </a:cubicBezTo>
                <a:cubicBezTo>
                  <a:pt x="1111169" y="2606233"/>
                  <a:pt x="1398608" y="2833868"/>
                  <a:pt x="1666755" y="2615878"/>
                </a:cubicBezTo>
                <a:cubicBezTo>
                  <a:pt x="1934902" y="2397888"/>
                  <a:pt x="2226197" y="1558724"/>
                  <a:pt x="2442258" y="1134319"/>
                </a:cubicBezTo>
                <a:cubicBezTo>
                  <a:pt x="2658319" y="709914"/>
                  <a:pt x="2718122" y="262359"/>
                  <a:pt x="2754776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A43C96-D046-FBA0-1E10-564BF7B20815}"/>
              </a:ext>
            </a:extLst>
          </p:cNvPr>
          <p:cNvSpPr txBox="1"/>
          <p:nvPr/>
        </p:nvSpPr>
        <p:spPr>
          <a:xfrm>
            <a:off x="1424811" y="2965370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25%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EA8B54-0B22-6D79-1035-D66A5B2AE1AD}"/>
              </a:ext>
            </a:extLst>
          </p:cNvPr>
          <p:cNvSpPr txBox="1"/>
          <p:nvPr/>
        </p:nvSpPr>
        <p:spPr>
          <a:xfrm>
            <a:off x="2491611" y="3383988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25%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BFB2C7-D65B-B19C-8961-B2BE19FF8ACC}"/>
              </a:ext>
            </a:extLst>
          </p:cNvPr>
          <p:cNvSpPr txBox="1"/>
          <p:nvPr/>
        </p:nvSpPr>
        <p:spPr>
          <a:xfrm>
            <a:off x="1787484" y="4601259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BE861F-8203-1177-25C1-4AE6AB66013D}"/>
              </a:ext>
            </a:extLst>
          </p:cNvPr>
          <p:cNvSpPr txBox="1"/>
          <p:nvPr/>
        </p:nvSpPr>
        <p:spPr>
          <a:xfrm>
            <a:off x="5076622" y="5332392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C413BB-A1F8-9183-D97E-784F243BD4D8}"/>
              </a:ext>
            </a:extLst>
          </p:cNvPr>
          <p:cNvSpPr txBox="1"/>
          <p:nvPr/>
        </p:nvSpPr>
        <p:spPr>
          <a:xfrm>
            <a:off x="4418795" y="6075101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C3009D3-BD8C-D943-6B9A-56AA658CF5F1}"/>
              </a:ext>
            </a:extLst>
          </p:cNvPr>
          <p:cNvSpPr/>
          <p:nvPr/>
        </p:nvSpPr>
        <p:spPr>
          <a:xfrm>
            <a:off x="2077369" y="3889652"/>
            <a:ext cx="2380009" cy="1771346"/>
          </a:xfrm>
          <a:custGeom>
            <a:avLst/>
            <a:gdLst>
              <a:gd name="connsiteX0" fmla="*/ 0 w 2569579"/>
              <a:gd name="connsiteY0" fmla="*/ 0 h 1815951"/>
              <a:gd name="connsiteX1" fmla="*/ 567159 w 2569579"/>
              <a:gd name="connsiteY1" fmla="*/ 902825 h 1815951"/>
              <a:gd name="connsiteX2" fmla="*/ 706055 w 2569579"/>
              <a:gd name="connsiteY2" fmla="*/ 1724627 h 1815951"/>
              <a:gd name="connsiteX3" fmla="*/ 2569579 w 2569579"/>
              <a:gd name="connsiteY3" fmla="*/ 1759351 h 1815951"/>
              <a:gd name="connsiteX0" fmla="*/ 0 w 2380009"/>
              <a:gd name="connsiteY0" fmla="*/ 0 h 1771346"/>
              <a:gd name="connsiteX1" fmla="*/ 377589 w 2380009"/>
              <a:gd name="connsiteY1" fmla="*/ 858220 h 1771346"/>
              <a:gd name="connsiteX2" fmla="*/ 516485 w 2380009"/>
              <a:gd name="connsiteY2" fmla="*/ 1680022 h 1771346"/>
              <a:gd name="connsiteX3" fmla="*/ 2380009 w 2380009"/>
              <a:gd name="connsiteY3" fmla="*/ 1714746 h 177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009" h="1771346">
                <a:moveTo>
                  <a:pt x="0" y="0"/>
                </a:moveTo>
                <a:cubicBezTo>
                  <a:pt x="224741" y="307693"/>
                  <a:pt x="291508" y="578217"/>
                  <a:pt x="377589" y="858220"/>
                </a:cubicBezTo>
                <a:cubicBezTo>
                  <a:pt x="463670" y="1138223"/>
                  <a:pt x="182748" y="1537268"/>
                  <a:pt x="516485" y="1680022"/>
                </a:cubicBezTo>
                <a:cubicBezTo>
                  <a:pt x="850222" y="1822776"/>
                  <a:pt x="1615115" y="1768761"/>
                  <a:pt x="2380009" y="1714746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223469EB-F58F-4A33-2EB3-D721B36AF8F1}"/>
              </a:ext>
            </a:extLst>
          </p:cNvPr>
          <p:cNvSpPr/>
          <p:nvPr/>
        </p:nvSpPr>
        <p:spPr>
          <a:xfrm>
            <a:off x="996548" y="3613552"/>
            <a:ext cx="954832" cy="244971"/>
          </a:xfrm>
          <a:custGeom>
            <a:avLst/>
            <a:gdLst>
              <a:gd name="connsiteX0" fmla="*/ 0 w 879676"/>
              <a:gd name="connsiteY0" fmla="*/ 11575 h 219919"/>
              <a:gd name="connsiteX1" fmla="*/ 474562 w 879676"/>
              <a:gd name="connsiteY1" fmla="*/ 23149 h 219919"/>
              <a:gd name="connsiteX2" fmla="*/ 879676 w 879676"/>
              <a:gd name="connsiteY2" fmla="*/ 219919 h 219919"/>
              <a:gd name="connsiteX0" fmla="*/ 0 w 954832"/>
              <a:gd name="connsiteY0" fmla="*/ 11575 h 244971"/>
              <a:gd name="connsiteX1" fmla="*/ 474562 w 954832"/>
              <a:gd name="connsiteY1" fmla="*/ 23149 h 244971"/>
              <a:gd name="connsiteX2" fmla="*/ 954832 w 954832"/>
              <a:gd name="connsiteY2" fmla="*/ 244971 h 24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32" h="244971">
                <a:moveTo>
                  <a:pt x="0" y="11575"/>
                </a:moveTo>
                <a:cubicBezTo>
                  <a:pt x="163974" y="0"/>
                  <a:pt x="327949" y="-11575"/>
                  <a:pt x="474562" y="23149"/>
                </a:cubicBezTo>
                <a:cubicBezTo>
                  <a:pt x="621175" y="57873"/>
                  <a:pt x="825581" y="163948"/>
                  <a:pt x="954832" y="244971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E2C632-F93A-3592-7C6C-8DFD96E8CC83}"/>
              </a:ext>
            </a:extLst>
          </p:cNvPr>
          <p:cNvGrpSpPr/>
          <p:nvPr/>
        </p:nvGrpSpPr>
        <p:grpSpPr>
          <a:xfrm>
            <a:off x="7173656" y="5143941"/>
            <a:ext cx="612000" cy="612000"/>
            <a:chOff x="3804415" y="2069685"/>
            <a:chExt cx="612000" cy="6120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01D23F-9D04-3DA7-8B20-BD25B83AE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1979" y="2078183"/>
              <a:ext cx="597600" cy="5976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8932CC2-1892-E3AE-B54A-C9446345460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4415" y="2069685"/>
              <a:ext cx="612000" cy="612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C518737-F037-649D-EAD7-612291E0E2DF}"/>
              </a:ext>
            </a:extLst>
          </p:cNvPr>
          <p:cNvSpPr txBox="1"/>
          <p:nvPr/>
        </p:nvSpPr>
        <p:spPr>
          <a:xfrm>
            <a:off x="7854675" y="5243310"/>
            <a:ext cx="45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/>
              <a:t>R15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F9BCB9D-4B2B-90D1-26C5-864E34207C3C}"/>
              </a:ext>
            </a:extLst>
          </p:cNvPr>
          <p:cNvCxnSpPr>
            <a:cxnSpLocks/>
          </p:cNvCxnSpPr>
          <p:nvPr/>
        </p:nvCxnSpPr>
        <p:spPr>
          <a:xfrm>
            <a:off x="5705938" y="3003677"/>
            <a:ext cx="1604593" cy="221062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EB568D2-0FE9-07EC-BAAC-2CC7E7AA2FBE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6022016" y="4813833"/>
            <a:ext cx="1159204" cy="63740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id="{0450F2BC-851A-7909-FAC6-9BE6A0D91610}"/>
              </a:ext>
            </a:extLst>
          </p:cNvPr>
          <p:cNvSpPr/>
          <p:nvPr/>
        </p:nvSpPr>
        <p:spPr>
          <a:xfrm>
            <a:off x="6205157" y="5712428"/>
            <a:ext cx="1011163" cy="841094"/>
          </a:xfrm>
          <a:custGeom>
            <a:avLst/>
            <a:gdLst>
              <a:gd name="connsiteX0" fmla="*/ 0 w 2488557"/>
              <a:gd name="connsiteY0" fmla="*/ 2257064 h 2257064"/>
              <a:gd name="connsiteX1" fmla="*/ 2488557 w 2488557"/>
              <a:gd name="connsiteY1" fmla="*/ 0 h 225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8557" h="2257064">
                <a:moveTo>
                  <a:pt x="0" y="2257064"/>
                </a:moveTo>
                <a:cubicBezTo>
                  <a:pt x="1022430" y="1278038"/>
                  <a:pt x="2044861" y="299013"/>
                  <a:pt x="2488557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C3572950-4ADF-323D-FC70-8A070B77D025}"/>
              </a:ext>
            </a:extLst>
          </p:cNvPr>
          <p:cNvSpPr/>
          <p:nvPr/>
        </p:nvSpPr>
        <p:spPr>
          <a:xfrm flipV="1">
            <a:off x="5844004" y="4771019"/>
            <a:ext cx="1414450" cy="489272"/>
          </a:xfrm>
          <a:custGeom>
            <a:avLst/>
            <a:gdLst>
              <a:gd name="connsiteX0" fmla="*/ 0 w 2488557"/>
              <a:gd name="connsiteY0" fmla="*/ 2257064 h 2257064"/>
              <a:gd name="connsiteX1" fmla="*/ 2488557 w 2488557"/>
              <a:gd name="connsiteY1" fmla="*/ 0 h 225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8557" h="2257064">
                <a:moveTo>
                  <a:pt x="0" y="2257064"/>
                </a:moveTo>
                <a:cubicBezTo>
                  <a:pt x="1022430" y="1278038"/>
                  <a:pt x="2044861" y="299013"/>
                  <a:pt x="2488557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6BCA988B-C8A5-DC46-10DF-F2749362BDC3}"/>
              </a:ext>
            </a:extLst>
          </p:cNvPr>
          <p:cNvSpPr/>
          <p:nvPr/>
        </p:nvSpPr>
        <p:spPr>
          <a:xfrm>
            <a:off x="7434480" y="2187018"/>
            <a:ext cx="171400" cy="2988235"/>
          </a:xfrm>
          <a:custGeom>
            <a:avLst/>
            <a:gdLst>
              <a:gd name="connsiteX0" fmla="*/ 0 w 1192193"/>
              <a:gd name="connsiteY0" fmla="*/ 0 h 1840374"/>
              <a:gd name="connsiteX1" fmla="*/ 1192193 w 1192193"/>
              <a:gd name="connsiteY1" fmla="*/ 1840374 h 18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2193" h="1840374">
                <a:moveTo>
                  <a:pt x="0" y="0"/>
                </a:moveTo>
                <a:lnTo>
                  <a:pt x="1192193" y="1840374"/>
                </a:ln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ADA21F-4604-C68F-018F-C115B8218672}"/>
              </a:ext>
            </a:extLst>
          </p:cNvPr>
          <p:cNvSpPr txBox="1"/>
          <p:nvPr/>
        </p:nvSpPr>
        <p:spPr>
          <a:xfrm>
            <a:off x="6923393" y="5987088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4E222A-B376-02DC-1F38-E9F49CB6398A}"/>
              </a:ext>
            </a:extLst>
          </p:cNvPr>
          <p:cNvSpPr txBox="1"/>
          <p:nvPr/>
        </p:nvSpPr>
        <p:spPr>
          <a:xfrm>
            <a:off x="6973236" y="2525807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A69A34B-CE4C-B71E-8E1C-5C0F07870AB1}"/>
              </a:ext>
            </a:extLst>
          </p:cNvPr>
          <p:cNvSpPr txBox="1"/>
          <p:nvPr/>
        </p:nvSpPr>
        <p:spPr>
          <a:xfrm>
            <a:off x="6104935" y="4693809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C21B49E6-0B83-9E58-CED5-B2D2F3E98BE4}"/>
              </a:ext>
            </a:extLst>
          </p:cNvPr>
          <p:cNvSpPr/>
          <p:nvPr/>
        </p:nvSpPr>
        <p:spPr>
          <a:xfrm>
            <a:off x="5744098" y="2562185"/>
            <a:ext cx="1652222" cy="2575319"/>
          </a:xfrm>
          <a:custGeom>
            <a:avLst/>
            <a:gdLst>
              <a:gd name="connsiteX0" fmla="*/ 0 w 1192193"/>
              <a:gd name="connsiteY0" fmla="*/ 0 h 1840374"/>
              <a:gd name="connsiteX1" fmla="*/ 1192193 w 1192193"/>
              <a:gd name="connsiteY1" fmla="*/ 1840374 h 18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2193" h="1840374">
                <a:moveTo>
                  <a:pt x="0" y="0"/>
                </a:moveTo>
                <a:lnTo>
                  <a:pt x="1192193" y="1840374"/>
                </a:lnTo>
              </a:path>
            </a:pathLst>
          </a:custGeom>
          <a:noFill/>
          <a:ln w="635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108E2D1-0B3B-7A60-4639-736286130407}"/>
              </a:ext>
            </a:extLst>
          </p:cNvPr>
          <p:cNvSpPr txBox="1"/>
          <p:nvPr/>
        </p:nvSpPr>
        <p:spPr>
          <a:xfrm>
            <a:off x="6198520" y="2402586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0F2D94-0F6F-7DB5-74E5-2B8DB08B9398}"/>
              </a:ext>
            </a:extLst>
          </p:cNvPr>
          <p:cNvSpPr txBox="1"/>
          <p:nvPr/>
        </p:nvSpPr>
        <p:spPr>
          <a:xfrm>
            <a:off x="6207978" y="5596634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58CC274-3574-D431-5CFC-ECD0D5E3D3E1}"/>
              </a:ext>
            </a:extLst>
          </p:cNvPr>
          <p:cNvSpPr txBox="1"/>
          <p:nvPr/>
        </p:nvSpPr>
        <p:spPr>
          <a:xfrm>
            <a:off x="7697121" y="3039073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FCB34A-1907-B928-EFEF-F0F99335056C}"/>
              </a:ext>
            </a:extLst>
          </p:cNvPr>
          <p:cNvSpPr txBox="1"/>
          <p:nvPr/>
        </p:nvSpPr>
        <p:spPr>
          <a:xfrm>
            <a:off x="5944065" y="4083786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83223EC-1D59-4DCC-A230-38EDFB34A170}"/>
              </a:ext>
            </a:extLst>
          </p:cNvPr>
          <p:cNvSpPr txBox="1"/>
          <p:nvPr/>
        </p:nvSpPr>
        <p:spPr>
          <a:xfrm>
            <a:off x="5977519" y="2890605"/>
            <a:ext cx="453650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/>
              <a:t>50%</a:t>
            </a:r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8B34249C-B6BD-A0FA-87B3-63737A57A105}"/>
              </a:ext>
            </a:extLst>
          </p:cNvPr>
          <p:cNvSpPr/>
          <p:nvPr/>
        </p:nvSpPr>
        <p:spPr>
          <a:xfrm>
            <a:off x="7114032" y="2148840"/>
            <a:ext cx="813816" cy="2999232"/>
          </a:xfrm>
          <a:custGeom>
            <a:avLst/>
            <a:gdLst>
              <a:gd name="connsiteX0" fmla="*/ 0 w 813816"/>
              <a:gd name="connsiteY0" fmla="*/ 0 h 2999232"/>
              <a:gd name="connsiteX1" fmla="*/ 813816 w 813816"/>
              <a:gd name="connsiteY1" fmla="*/ 1627632 h 2999232"/>
              <a:gd name="connsiteX2" fmla="*/ 484632 w 813816"/>
              <a:gd name="connsiteY2" fmla="*/ 2999232 h 29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3816" h="2999232">
                <a:moveTo>
                  <a:pt x="0" y="0"/>
                </a:moveTo>
                <a:lnTo>
                  <a:pt x="813816" y="1627632"/>
                </a:lnTo>
                <a:lnTo>
                  <a:pt x="484632" y="2999232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E7CFEB3-607D-C136-BBCF-A5174F82C0EC}"/>
              </a:ext>
            </a:extLst>
          </p:cNvPr>
          <p:cNvSpPr/>
          <p:nvPr/>
        </p:nvSpPr>
        <p:spPr>
          <a:xfrm>
            <a:off x="8546146" y="1419481"/>
            <a:ext cx="3333929" cy="1865402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Can have multiple egress PEs for the same MPTE DAG!</a:t>
            </a:r>
          </a:p>
          <a:p>
            <a:pPr>
              <a:spcBef>
                <a:spcPts val="600"/>
              </a:spcBef>
            </a:pPr>
            <a:r>
              <a:rPr lang="en-US"/>
              <a:t>Note: this is </a:t>
            </a:r>
            <a:r>
              <a:rPr lang="en-US" i="1"/>
              <a:t>not </a:t>
            </a:r>
            <a:r>
              <a:rPr lang="en-US"/>
              <a:t>a multicast P2MP LSP: traffic is load-balanced across the egress PEs.</a:t>
            </a:r>
            <a:endParaRPr lang="en-US" i="1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B911350-332D-340D-5138-099DD2C4801C}"/>
              </a:ext>
            </a:extLst>
          </p:cNvPr>
          <p:cNvSpPr/>
          <p:nvPr/>
        </p:nvSpPr>
        <p:spPr>
          <a:xfrm>
            <a:off x="8546146" y="4490417"/>
            <a:ext cx="3333929" cy="1919443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R15 can be accommodated by the MPTE DAG with relatively little extra state</a:t>
            </a:r>
          </a:p>
          <a:p>
            <a:pPr>
              <a:spcBef>
                <a:spcPts val="600"/>
              </a:spcBef>
            </a:pPr>
            <a:r>
              <a:rPr lang="en-US"/>
              <a:t>(only R11, R8, R5 and R6 have updated state (more </a:t>
            </a:r>
            <a:r>
              <a:rPr lang="en-US" err="1"/>
              <a:t>nhops</a:t>
            </a:r>
            <a:r>
              <a:rPr lang="en-US"/>
              <a:t>); rest of DAG is unchanged) </a:t>
            </a:r>
            <a:endParaRPr lang="en-US" sz="1600" i="1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AE53F51-0492-A610-E224-B7659784FCB4}"/>
              </a:ext>
            </a:extLst>
          </p:cNvPr>
          <p:cNvSpPr/>
          <p:nvPr/>
        </p:nvSpPr>
        <p:spPr>
          <a:xfrm>
            <a:off x="8546146" y="3398043"/>
            <a:ext cx="3333929" cy="978813"/>
          </a:xfrm>
          <a:prstGeom prst="roundRect">
            <a:avLst>
              <a:gd name="adj" fmla="val 10000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Suppose R15 is “as good as” R12 as an egress (e.g., iBGP multipath; VPN multihoming)</a:t>
            </a:r>
          </a:p>
        </p:txBody>
      </p:sp>
    </p:spTree>
    <p:extLst>
      <p:ext uri="{BB962C8B-B14F-4D97-AF65-F5344CB8AC3E}">
        <p14:creationId xmlns:p14="http://schemas.microsoft.com/office/powerpoint/2010/main" val="318940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9" grpId="0" animBg="1"/>
      <p:bldP spid="64" grpId="0" animBg="1"/>
      <p:bldP spid="66" grpId="0" animBg="1"/>
      <p:bldP spid="68" grpId="0" animBg="1"/>
      <p:bldP spid="71" grpId="0" animBg="1"/>
      <p:bldP spid="74" grpId="0" animBg="1"/>
      <p:bldP spid="55" grpId="0" animBg="1"/>
      <p:bldP spid="87" grpId="0" animBg="1"/>
      <p:bldP spid="109" grpId="0" animBg="1"/>
      <p:bldP spid="49" grpId="0" animBg="1"/>
      <p:bldP spid="51" grpId="0" animBg="1"/>
    </p:bldLst>
  </p:timing>
</p:sld>
</file>

<file path=ppt/theme/theme1.xml><?xml version="1.0" encoding="utf-8"?>
<a:theme xmlns:a="http://schemas.openxmlformats.org/drawingml/2006/main" name="Juniper 2025">
  <a:themeElements>
    <a:clrScheme name="Juniper 2025">
      <a:dk1>
        <a:srgbClr val="000000"/>
      </a:dk1>
      <a:lt1>
        <a:srgbClr val="FFFFFF"/>
      </a:lt1>
      <a:dk2>
        <a:srgbClr val="2D6A00"/>
      </a:dk2>
      <a:lt2>
        <a:srgbClr val="FAFAFA"/>
      </a:lt2>
      <a:accent1>
        <a:srgbClr val="245200"/>
      </a:accent1>
      <a:accent2>
        <a:srgbClr val="578A1B"/>
      </a:accent2>
      <a:accent3>
        <a:srgbClr val="84B135"/>
      </a:accent3>
      <a:accent4>
        <a:srgbClr val="CCDB2A"/>
      </a:accent4>
      <a:accent5>
        <a:srgbClr val="E87200"/>
      </a:accent5>
      <a:accent6>
        <a:srgbClr val="0095A9"/>
      </a:accent6>
      <a:hlink>
        <a:srgbClr val="578A1B"/>
      </a:hlink>
      <a:folHlink>
        <a:srgbClr val="578A1B"/>
      </a:folHlink>
    </a:clrScheme>
    <a:fontScheme name="Template 2024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marL="0" indent="0" algn="l">
          <a:buNone/>
          <a:defRPr sz="1600" b="1" dirty="0" smtClean="0">
            <a:latin typeface="Lato Black" panose="020F0502020204030203" pitchFamily="34" charset="0"/>
            <a:ea typeface="Lato Black" panose="020F0502020204030203" pitchFamily="34" charset="0"/>
            <a:cs typeface="Lato Black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uniper Official PPT Template" id="{C6476470-7E9A-D542-8CA4-128A749BD367}" vid="{98B6AE6B-2A14-F44F-AE12-8E18C77F8C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a3ce5a06-b323-45b4-8d97-2f59321c9a5a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2527B2952B5049AF9B13D319D40567" ma:contentTypeVersion="13" ma:contentTypeDescription="Create a new document." ma:contentTypeScope="" ma:versionID="d4ec069959dee17f9528c835a5ccc5b5">
  <xsd:schema xmlns:xsd="http://www.w3.org/2001/XMLSchema" xmlns:xs="http://www.w3.org/2001/XMLSchema" xmlns:p="http://schemas.microsoft.com/office/2006/metadata/properties" xmlns:ns2="4f5f0c74-5c06-4a30-b30e-2da55a4745e6" targetNamespace="http://schemas.microsoft.com/office/2006/metadata/properties" ma:root="true" ma:fieldsID="8144d6fe10850c33e6d85c66c1d7f87f" ns2:_="">
    <xsd:import namespace="4f5f0c74-5c06-4a30-b30e-2da55a4745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5f0c74-5c06-4a30-b30e-2da55a4745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911298-D643-48C7-9F0A-A2D6002C9F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63A8B7-7809-41BF-87E6-10BE293A55AD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4f5f0c74-5c06-4a30-b30e-2da55a4745e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9D4AB72-34CA-42A4-A1F1-E4451C2BE22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97A0EAA9-3F1E-4864-B029-9B2BDB96C8F9}">
  <ds:schemaRefs>
    <ds:schemaRef ds:uri="4f5f0c74-5c06-4a30-b30e-2da55a4745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Juniper 2025</Template>
  <TotalTime>69</TotalTime>
  <Words>3288</Words>
  <Application>Microsoft Macintosh PowerPoint</Application>
  <PresentationFormat>Widescreen</PresentationFormat>
  <Paragraphs>608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Calibri</vt:lpstr>
      <vt:lpstr>Courier New</vt:lpstr>
      <vt:lpstr>HPE Graphik</vt:lpstr>
      <vt:lpstr>HPE Graphik Medium</vt:lpstr>
      <vt:lpstr>HPE Graphik Regular</vt:lpstr>
      <vt:lpstr>HPE Graphik Semibold</vt:lpstr>
      <vt:lpstr>Lato</vt:lpstr>
      <vt:lpstr>Lato Black</vt:lpstr>
      <vt:lpstr>Wingdings</vt:lpstr>
      <vt:lpstr>Juniper 2025</vt:lpstr>
      <vt:lpstr>Multipath Traffic Engineering MPTE</vt:lpstr>
      <vt:lpstr>PowerPoint Presentation</vt:lpstr>
      <vt:lpstr>PowerPoint Presentation</vt:lpstr>
      <vt:lpstr>Shortest Path Routing (No TE)</vt:lpstr>
      <vt:lpstr>Conventional TE</vt:lpstr>
      <vt:lpstr>Multipath TE (MPTE)</vt:lpstr>
      <vt:lpstr>MPTE and Link Failure</vt:lpstr>
      <vt:lpstr>MPTE with Constraints</vt:lpstr>
      <vt:lpstr>MPTE with Multiple Egresses</vt:lpstr>
      <vt:lpstr>MPTE DAG: 3.2T AI Training Corridor</vt:lpstr>
      <vt:lpstr>PowerPoint Presentation</vt:lpstr>
      <vt:lpstr>Clos Network – For a Machine-Learning Cluster (Epitome of Multipath Networks!)</vt:lpstr>
      <vt:lpstr>Adding TE to the ML cluster</vt:lpstr>
      <vt:lpstr>MPTE is Topology-Independent</vt:lpstr>
      <vt:lpstr>PowerPoint Presentation</vt:lpstr>
      <vt:lpstr>MPTE Tunnel Configuration</vt:lpstr>
      <vt:lpstr>show mpte tunnel terse</vt:lpstr>
      <vt:lpstr>show mpte tunnel detail </vt:lpstr>
      <vt:lpstr>show mpte tunnel extensive </vt:lpstr>
      <vt:lpstr>PowerPoint Presentation</vt:lpstr>
      <vt:lpstr>Why use RSVP to provision MPTE state?</vt:lpstr>
      <vt:lpstr>Optimized Signaling Procedures – Design Guidelines</vt:lpstr>
      <vt:lpstr>RSVP Signaling Messages for Junction Management</vt:lpstr>
      <vt:lpstr>Initial Setup Sequence</vt:lpstr>
      <vt:lpstr>PowerPoint Presentation</vt:lpstr>
      <vt:lpstr>Summary of Operation</vt:lpstr>
      <vt:lpstr>Signaling Options</vt:lpstr>
      <vt:lpstr>MPTE – Key Differentiators / Attributes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Colby Barth</dc:creator>
  <cp:lastModifiedBy>Kompella, Kireeti</cp:lastModifiedBy>
  <cp:revision>4</cp:revision>
  <dcterms:created xsi:type="dcterms:W3CDTF">2025-08-05T12:05:39Z</dcterms:created>
  <dcterms:modified xsi:type="dcterms:W3CDTF">2026-06-25T04:20:36Z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0x010100702527B2952B5049AF9B13D319D40567</vt:lpwstr>
  </property>
  <property fmtid="{D5CDD505-2E9C-101B-9397-08002B2CF9AE}" pid="3" name="MediaServiceImageTags">
    <vt:lpwstr/>
  </property>
  <property fmtid="{D5CDD505-2E9C-101B-9397-08002B2CF9AE}" pid="4" name="MSIP_Label_0633b888-ae0d-4341-a75f-06e04137d755_Enabled">
    <vt:lpwstr>true</vt:lpwstr>
  </property>
  <property fmtid="{D5CDD505-2E9C-101B-9397-08002B2CF9AE}" pid="5" name="MSIP_Label_0633b888-ae0d-4341-a75f-06e04137d755_SetDate">
    <vt:lpwstr>2025-10-26T18:34:22Z</vt:lpwstr>
  </property>
  <property fmtid="{D5CDD505-2E9C-101B-9397-08002B2CF9AE}" pid="6" name="MSIP_Label_0633b888-ae0d-4341-a75f-06e04137d755_Method">
    <vt:lpwstr>Privileged</vt:lpwstr>
  </property>
  <property fmtid="{D5CDD505-2E9C-101B-9397-08002B2CF9AE}" pid="7" name="MSIP_Label_0633b888-ae0d-4341-a75f-06e04137d755_Name">
    <vt:lpwstr>0633b888-ae0d-4341-a75f-06e04137d755</vt:lpwstr>
  </property>
  <property fmtid="{D5CDD505-2E9C-101B-9397-08002B2CF9AE}" pid="8" name="MSIP_Label_0633b888-ae0d-4341-a75f-06e04137d755_SiteId">
    <vt:lpwstr>bea78b3c-4cdb-4130-854a-1d193232e5f4</vt:lpwstr>
  </property>
  <property fmtid="{D5CDD505-2E9C-101B-9397-08002B2CF9AE}" pid="9" name="MSIP_Label_0633b888-ae0d-4341-a75f-06e04137d755_ActionId">
    <vt:lpwstr>02c69dd9-50d5-41aa-a995-afd5221b68ee</vt:lpwstr>
  </property>
  <property fmtid="{D5CDD505-2E9C-101B-9397-08002B2CF9AE}" pid="10" name="MSIP_Label_0633b888-ae0d-4341-a75f-06e04137d755_ContentBits">
    <vt:lpwstr>2</vt:lpwstr>
  </property>
  <property fmtid="{D5CDD505-2E9C-101B-9397-08002B2CF9AE}" pid="11" name="MSIP_Label_0633b888-ae0d-4341-a75f-06e04137d755_Tag">
    <vt:lpwstr>50, 0, 1, 1</vt:lpwstr>
  </property>
  <property fmtid="{D5CDD505-2E9C-101B-9397-08002B2CF9AE}" pid="12" name="ClassificationContentMarkingFooterLocations">
    <vt:lpwstr>Juniper 2025:4</vt:lpwstr>
  </property>
  <property fmtid="{D5CDD505-2E9C-101B-9397-08002B2CF9AE}" pid="13" name="ClassificationContentMarkingFooterText">
    <vt:lpwstr>Juniper Business Use Only</vt:lpwstr>
  </property>
</Properties>
</file>