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omments/modernComment_111_846BAECA.xml" ContentType="application/vnd.ms-powerpoint.comment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90" r:id="rId4"/>
    <p:sldId id="291" r:id="rId5"/>
    <p:sldId id="292" r:id="rId6"/>
    <p:sldId id="258" r:id="rId7"/>
    <p:sldId id="259" r:id="rId8"/>
    <p:sldId id="264" r:id="rId9"/>
    <p:sldId id="283" r:id="rId10"/>
    <p:sldId id="260" r:id="rId11"/>
    <p:sldId id="307" r:id="rId12"/>
    <p:sldId id="265" r:id="rId13"/>
    <p:sldId id="308" r:id="rId14"/>
    <p:sldId id="295" r:id="rId15"/>
    <p:sldId id="318" r:id="rId16"/>
    <p:sldId id="314" r:id="rId17"/>
    <p:sldId id="315" r:id="rId18"/>
    <p:sldId id="316" r:id="rId19"/>
    <p:sldId id="273" r:id="rId20"/>
    <p:sldId id="303" r:id="rId21"/>
    <p:sldId id="261" r:id="rId22"/>
    <p:sldId id="310" r:id="rId23"/>
    <p:sldId id="299" r:id="rId24"/>
    <p:sldId id="301" r:id="rId25"/>
    <p:sldId id="311" r:id="rId26"/>
    <p:sldId id="312" r:id="rId27"/>
    <p:sldId id="313" r:id="rId28"/>
    <p:sldId id="306" r:id="rId29"/>
    <p:sldId id="284" r:id="rId30"/>
    <p:sldId id="263" r:id="rId31"/>
    <p:sldId id="319" r:id="rId32"/>
    <p:sldId id="320" r:id="rId33"/>
    <p:sldId id="321" r:id="rId34"/>
    <p:sldId id="285" r:id="rId35"/>
    <p:sldId id="309" r:id="rId36"/>
    <p:sldId id="286" r:id="rId37"/>
    <p:sldId id="267" r:id="rId38"/>
    <p:sldId id="322" r:id="rId39"/>
    <p:sldId id="323" r:id="rId40"/>
    <p:sldId id="324" r:id="rId41"/>
    <p:sldId id="272" r:id="rId42"/>
    <p:sldId id="325" r:id="rId43"/>
    <p:sldId id="328" r:id="rId44"/>
    <p:sldId id="327" r:id="rId45"/>
    <p:sldId id="326" r:id="rId46"/>
    <p:sldId id="329" r:id="rId47"/>
    <p:sldId id="277" r:id="rId48"/>
    <p:sldId id="330" r:id="rId49"/>
    <p:sldId id="331" r:id="rId50"/>
    <p:sldId id="278" r:id="rId51"/>
    <p:sldId id="332" r:id="rId52"/>
    <p:sldId id="333" r:id="rId53"/>
    <p:sldId id="282" r:id="rId54"/>
    <p:sldId id="270" r:id="rId55"/>
    <p:sldId id="271" r:id="rId56"/>
    <p:sldId id="268" r:id="rId57"/>
    <p:sldId id="276" r:id="rId58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C29FCB-B2C4-5651-00BF-166F69184784}" name="Matthias Wichtlhuber" initials="" userId="S::matthias.wichtlhuber@de-cix.net::92e3aed7-c186-4220-80bb-132dd498ab7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/>
    <p:restoredTop sz="84110"/>
  </p:normalViewPr>
  <p:slideViewPr>
    <p:cSldViewPr snapToGrid="0">
      <p:cViewPr varScale="1">
        <p:scale>
          <a:sx n="106" d="100"/>
          <a:sy n="106" d="100"/>
        </p:scale>
        <p:origin x="1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8/10/relationships/authors" Target="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omments/modernComment_111_846BAEC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72083F7-47AC-2347-9E56-C0F34E128914}" authorId="{68C29FCB-B2C4-5651-00BF-166F69184784}" created="2025-05-12T09:49:25.60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221649610" sldId="273"/>
      <ac:picMk id="9218" creationId="{C149BC3A-9B73-D1C2-D024-FB41D0EC03AF}"/>
    </ac:deMkLst>
    <p188:txBody>
      <a:bodyPr/>
      <a:lstStyle/>
      <a:p>
        <a:r>
          <a:rPr lang="en-DE"/>
          <a:t>How do we replace this?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7179F-7B1E-4B44-9D99-02C2473D3E9F}" type="datetimeFigureOut">
              <a:rPr lang="en-US" smtClean="0"/>
              <a:t>6/26/26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753B1-CCD7-BE49-B4AC-9271F1AAA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8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Stavros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753B1-CCD7-BE49-B4AC-9271F1AAAA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32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DE" dirty="0"/>
              <a:t>Annotate directly in plot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DE" dirty="0"/>
          </a:p>
          <a:p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Third-party IRRs account for half of all objects in total (53%), while the other half is stored in authoritative databases (47%). </a:t>
            </a:r>
            <a:br>
              <a:rPr lang="en-GB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GB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Route objects are roughly equally distributed to third-party/authoritative IRRs (54%/46%), AS-SETs are more frequently stored in authoritative IRRs (40%/60%). </a:t>
            </a:r>
            <a:br>
              <a:rPr lang="en-GB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GB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same is true for AUT-NUM objects (21%/79%, not shown above).</a:t>
            </a:r>
            <a:endParaRPr lang="en-US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753B1-CCD7-BE49-B4AC-9271F1AAAA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0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DE" dirty="0"/>
              <a:t>Split to two slides? Give it a try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753B1-CCD7-BE49-B4AC-9271F1AAAA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01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DE" dirty="0"/>
              <a:t>Split to two slides? Give it a try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753B1-CCD7-BE49-B4AC-9271F1AAAA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22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DE" dirty="0"/>
              <a:t>Split to two slides? Give it a try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753B1-CCD7-BE49-B4AC-9271F1AAAA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36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DE" dirty="0"/>
              <a:t>Split to two slides? Give it a try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753B1-CCD7-BE49-B4AC-9271F1AAAA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Explain shades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753B1-CCD7-BE49-B4AC-9271F1AAAA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28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* Global or local relevance?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753B1-CCD7-BE49-B4AC-9271F1AAAA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26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* Global or local relevance?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753B1-CCD7-BE49-B4AC-9271F1AAAA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44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* Global or local relevance?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753B1-CCD7-BE49-B4AC-9271F1AAAA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357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– I don’t know what to make out of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753B1-CCD7-BE49-B4AC-9271F1AAAA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6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* Bit much text, can probably be simplified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753B1-CCD7-BE49-B4AC-9271F1AAAA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273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DE" dirty="0"/>
              <a:t>Annotate directly on plot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DE" dirty="0"/>
              <a:t>Replot without 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753B1-CCD7-BE49-B4AC-9271F1AAAA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960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* Annotate directly on plot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753B1-CCD7-BE49-B4AC-9271F1AAAA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959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* Annotate directly on plot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753B1-CCD7-BE49-B4AC-9271F1AAAA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2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* Annotate directly on plot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753B1-CCD7-BE49-B4AC-9271F1AAAA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036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Updaten mit aktueller version.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753B1-CCD7-BE49-B4AC-9271F1AAAA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433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Updaten mit aktueller version.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753B1-CCD7-BE49-B4AC-9271F1AAAA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610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Updaten mit aktueller version.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753B1-CCD7-BE49-B4AC-9271F1AAAA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158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Updaten mit aktueller version.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753B1-CCD7-BE49-B4AC-9271F1AAAA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693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Matthias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753B1-CCD7-BE49-B4AC-9271F1AAAA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565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DE" dirty="0"/>
              <a:t>Make heavy use of animation here to guide the audience visualize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DE" dirty="0"/>
              <a:t>Grey out other parts that are not relevant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DE" dirty="0"/>
              <a:t>Why is this vulnerable? Injection of competing route objects in other DBs.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753B1-CCD7-BE49-B4AC-9271F1AAAA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9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Stavros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753B1-CCD7-BE49-B4AC-9271F1AAAA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897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DE" dirty="0"/>
              <a:t>Make heavy use of animation here to guide the audience visualize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DE" dirty="0"/>
              <a:t>Grey out other parts that are not relevant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DE" dirty="0"/>
              <a:t>Why is this vulnerable? Injection of competing route objects in other DBs.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753B1-CCD7-BE49-B4AC-9271F1AAAA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343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DE" dirty="0"/>
              <a:t>Make heavy use of animation here to guide the audience visualize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DE" dirty="0"/>
              <a:t>Grey out other parts that are not relevant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DE" dirty="0"/>
              <a:t>Why is this vulnerable? Injection of competing route objects in other DBs.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753B1-CCD7-BE49-B4AC-9271F1AAAA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902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DE" dirty="0"/>
              <a:t>Make heavy use of animation here to guide the audience visualize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DE" dirty="0"/>
              <a:t>Grey out other parts that are not relevant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DE" dirty="0"/>
              <a:t>Why is this vulnerable? Injection of competing route objects in other DBs.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753B1-CCD7-BE49-B4AC-9271F1AAAA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585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* Zoom in on the blue part -&gt; how many of the “blue” objects are routed at AMS-IX and DE-CIX?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753B1-CCD7-BE49-B4AC-9271F1AAAA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809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Stavros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753B1-CCD7-BE49-B4AC-9271F1AAAA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777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* Extra backup slides?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753B1-CCD7-BE49-B4AC-9271F1AAAAB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432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* Very few cases is hearsay, isn’t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753B1-CCD7-BE49-B4AC-9271F1AAAAB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806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DE" dirty="0"/>
              <a:t>Remove the Presidential decree stuff?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753B1-CCD7-BE49-B4AC-9271F1AAAAB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172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Should relate back to the first slide with questions and how we answer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753B1-CCD7-BE49-B4AC-9271F1AAAABC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87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Stavros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753B1-CCD7-BE49-B4AC-9271F1AAAA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24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Matthias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753B1-CCD7-BE49-B4AC-9271F1AAAA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24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DE" dirty="0"/>
              <a:t>Fundamental questions on the mailing list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DE" dirty="0"/>
              <a:t>Do authoritative IRRs represent operators better than third-party IRRs?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DE" dirty="0"/>
              <a:t>Is the juice worth the squeeze?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DE" dirty="0"/>
              <a:t>What about legacy space?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DE" dirty="0"/>
              <a:t>Now we answer them with a large-scale analysis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DE" dirty="0"/>
              <a:t>Rereference at the end and answer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753B1-CCD7-BE49-B4AC-9271F1AAAA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95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Skip this slide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753B1-CCD7-BE49-B4AC-9271F1AAAA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44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Skip or move to backup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753B1-CCD7-BE49-B4AC-9271F1AAAA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22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Matthias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753B1-CCD7-BE49-B4AC-9271F1AAAA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8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AFCE2-23A1-4B23-3599-7FF28FA15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221E45-33FF-6F11-E0D2-6C06362D7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8DAC4-B4DC-7139-918B-C447B18E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DD8-F911-0D43-8262-00CF9D725D51}" type="datetimeFigureOut">
              <a:rPr lang="en-US" smtClean="0"/>
              <a:t>6/26/26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5A603-2313-27B5-893F-15F5907AC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BDFB7-CEFF-0AFB-D8D5-422096A4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0782-FCA9-2E40-AF32-5EE1622B9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25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E8FB8-4344-4777-9C5B-84A924825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F59E0A-B8F4-7B8B-09A2-BFCF5400B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53FEA-71A3-650E-6B62-BD4DCE6C7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DD8-F911-0D43-8262-00CF9D725D51}" type="datetimeFigureOut">
              <a:rPr lang="en-US" smtClean="0"/>
              <a:t>6/26/26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21688-5D4C-70C3-497A-486FFB838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1BD27-2ACF-59F2-B4DB-948C3B81B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0782-FCA9-2E40-AF32-5EE1622B9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36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7677CB-A967-47D4-3B54-3B51CAB370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ED5962-1231-455C-0828-E2C96E68A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543E3-C288-C8F0-03AB-BFFDDBD54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DD8-F911-0D43-8262-00CF9D725D51}" type="datetimeFigureOut">
              <a:rPr lang="en-US" smtClean="0"/>
              <a:t>6/26/26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5FAD0-0F29-167E-E891-A7BE58AD3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414A3-066A-44FE-51B9-EAA77BC59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0782-FCA9-2E40-AF32-5EE1622B9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69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369C7-5BE2-B568-4FE3-2709A6E01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6D0B0-D987-C38F-8FEC-BEF12E62E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88263-94FF-2865-106E-E7B92B2D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DD8-F911-0D43-8262-00CF9D725D51}" type="datetimeFigureOut">
              <a:rPr lang="en-US" smtClean="0"/>
              <a:t>6/26/26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57A91-7275-40E1-F9B9-2092F9806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7EF89-53B4-907E-183A-9DF541C0D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0782-FCA9-2E40-AF32-5EE1622B9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9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D5E36-5D5A-159B-BC0F-828927F5E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55F38-274C-8F7B-1656-FA83EDB62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B7AC5-6885-033D-6109-BCA39EC3B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DD8-F911-0D43-8262-00CF9D725D51}" type="datetimeFigureOut">
              <a:rPr lang="en-US" smtClean="0"/>
              <a:t>6/26/26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AF543-AE20-5CCB-9015-45EB3922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CC782-E1E7-905F-631D-B45DDDDF8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0782-FCA9-2E40-AF32-5EE1622B9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43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FA9D9-8C3B-09AC-BE16-E5693D128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5170-CE1B-D77A-4273-B929ECED3F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8B5644-F7D0-0430-958E-4A3EE8A7F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CF0AA-2442-B0BD-1001-1190ED727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DD8-F911-0D43-8262-00CF9D725D51}" type="datetimeFigureOut">
              <a:rPr lang="en-US" smtClean="0"/>
              <a:t>6/26/26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0B52A-A2A7-AA4F-F6E3-31945418F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B7CF9-5EFA-AC97-2FCA-7729EE81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0782-FCA9-2E40-AF32-5EE1622B9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89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29EF2-B668-B557-6B72-4247A50BA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2283C-74BA-A5C6-4B45-4270DD23E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10DE07-0E9A-195F-692C-CBD7F1150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42EC62-7702-4444-6DFD-DAF6012770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AF087-6C09-F82C-B1FB-7D2F2A374E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9B8F5D-D9A4-A239-40D4-290C9AF41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DD8-F911-0D43-8262-00CF9D725D51}" type="datetimeFigureOut">
              <a:rPr lang="en-US" smtClean="0"/>
              <a:t>6/26/26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6EE18D-40F2-B277-D28F-BF2F81880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AEFE7B-67DB-B65F-68C7-AA91F815B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0782-FCA9-2E40-AF32-5EE1622B9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03819-8D2F-BA0D-3470-E382759F8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0B9DA0-1DA7-E477-AD6A-21D579F3D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DD8-F911-0D43-8262-00CF9D725D51}" type="datetimeFigureOut">
              <a:rPr lang="en-US" smtClean="0"/>
              <a:t>6/26/26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1C5C1E-D070-6618-9BD7-9B02B1E9C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6E03CD-429E-46A8-4027-8CC9D11A7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0782-FCA9-2E40-AF32-5EE1622B9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47662F-D3A7-D5B7-F75C-BC8E8A19A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DD8-F911-0D43-8262-00CF9D725D51}" type="datetimeFigureOut">
              <a:rPr lang="en-US" smtClean="0"/>
              <a:t>6/26/26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9DEA51-E45D-3C30-EE98-BC0A58C84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799D1-0171-F753-BF9D-88D746E8B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0782-FCA9-2E40-AF32-5EE1622B9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63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C07A6-EBC7-9792-1CFC-B7B16900A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2431B-AF9B-859B-F0B5-95BA08BCE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12CB49-8E0B-4814-3F86-D9415CC41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8DAE00-B95B-A9A0-7E70-4CB712357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DD8-F911-0D43-8262-00CF9D725D51}" type="datetimeFigureOut">
              <a:rPr lang="en-US" smtClean="0"/>
              <a:t>6/26/26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682EF-A48E-2412-25C7-41D623645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E5C78-2B0A-064F-0B10-3417495C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0782-FCA9-2E40-AF32-5EE1622B9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6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850D8-5D7F-3C7E-7BB2-5B0D0190C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5DAD5-0700-1CBE-AF41-5BFAA54774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A9FF32-C2F0-1620-AAE0-14A5C1B32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E52CDD-5472-AE19-4C4D-2AD7D5CA4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DD8-F911-0D43-8262-00CF9D725D51}" type="datetimeFigureOut">
              <a:rPr lang="en-US" smtClean="0"/>
              <a:t>6/26/26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6C201-6B3C-8B8B-B5FC-2A441353F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6978E-4B14-D299-A399-61DBE6441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0782-FCA9-2E40-AF32-5EE1622B9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82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7A2CA-CC9D-3CB8-26B4-48CAACD12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201BE-6DB7-DC0C-A33C-7572939F3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0B41B-2B20-B678-910B-997CF1B703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BBDD8-F911-0D43-8262-00CF9D725D51}" type="datetimeFigureOut">
              <a:rPr lang="en-US" smtClean="0"/>
              <a:t>6/26/26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BC93A-7E1A-E33F-FA2D-9A47A65C6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CCB46-BAA4-BA5B-4858-48E190BC1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60782-FCA9-2E40-AF32-5EE1622B9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0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1_846BAECA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labs.ripe.net/author/tobias-striffler/the-irr-landscape-data-quality-the-good-the-bad-and-the-outdated/" TargetMode="External"/><Relationship Id="rId4" Type="http://schemas.openxmlformats.org/officeDocument/2006/relationships/hyperlink" Target="https://labs.ripe.net/author/stavros-konstantaras/the-irr-landscape-where-do-ases-keep-their-routes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493EF-79B4-DA7E-8BF4-27D2C330B9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 comprehensive analysis of the IRR landscape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509007-C71E-E783-4944-1B32E2812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37942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S. </a:t>
            </a:r>
            <a:r>
              <a:rPr lang="en-US" b="1" dirty="0" err="1"/>
              <a:t>Konstantaras</a:t>
            </a:r>
            <a:r>
              <a:rPr lang="en-US" b="1" dirty="0"/>
              <a:t> (AMS-IX)</a:t>
            </a:r>
            <a:br>
              <a:rPr lang="en-US" b="1" dirty="0"/>
            </a:br>
            <a:r>
              <a:rPr lang="en-US" b="1" dirty="0"/>
              <a:t>M. </a:t>
            </a:r>
            <a:r>
              <a:rPr lang="en-US" b="1" dirty="0" err="1"/>
              <a:t>Wichtlhuber</a:t>
            </a:r>
            <a:r>
              <a:rPr lang="en-US" b="1" dirty="0"/>
              <a:t> (DE-CIX)</a:t>
            </a:r>
            <a:br>
              <a:rPr lang="en-US" dirty="0"/>
            </a:br>
            <a:r>
              <a:rPr lang="en-US" dirty="0"/>
              <a:t>D. Wagner (DE-CIX)</a:t>
            </a:r>
            <a:br>
              <a:rPr lang="en-US" dirty="0"/>
            </a:br>
            <a:r>
              <a:rPr lang="en-US" dirty="0"/>
              <a:t>T. </a:t>
            </a:r>
            <a:r>
              <a:rPr lang="en-US" dirty="0" err="1"/>
              <a:t>Striffler</a:t>
            </a:r>
            <a:r>
              <a:rPr lang="en-US" dirty="0"/>
              <a:t> (DE-CIX)</a:t>
            </a:r>
            <a:br>
              <a:rPr lang="en-US" dirty="0"/>
            </a:br>
            <a:r>
              <a:rPr lang="en-US" dirty="0"/>
              <a:t>C. Luik (DE-CIX)</a:t>
            </a:r>
          </a:p>
        </p:txBody>
      </p:sp>
      <p:pic>
        <p:nvPicPr>
          <p:cNvPr id="1026" name="Picture 2" descr="Amsterdam Internet Exchange - Wikipedia">
            <a:extLst>
              <a:ext uri="{FF2B5EF4-FFF2-40B4-BE49-F238E27FC236}">
                <a16:creationId xmlns:a16="http://schemas.microsoft.com/office/drawing/2014/main" id="{4C5CF06C-E1BD-2008-3366-D1D4D47DD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23" y="3987356"/>
            <a:ext cx="1686678" cy="155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-CIX – we make interconnection easy. Anywhere.">
            <a:extLst>
              <a:ext uri="{FF2B5EF4-FFF2-40B4-BE49-F238E27FC236}">
                <a16:creationId xmlns:a16="http://schemas.microsoft.com/office/drawing/2014/main" id="{9CDDCBA1-7A35-D157-D9A7-0ED55916B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678" y="4170767"/>
            <a:ext cx="2278791" cy="119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EF188D-7673-3CD5-8A65-37F3F282E9EB}"/>
              </a:ext>
            </a:extLst>
          </p:cNvPr>
          <p:cNvSpPr txBox="1"/>
          <p:nvPr/>
        </p:nvSpPr>
        <p:spPr>
          <a:xfrm>
            <a:off x="4916831" y="6161383"/>
            <a:ext cx="1967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GRNOG20   </a:t>
            </a:r>
            <a:br>
              <a:rPr lang="en-US" dirty="0"/>
            </a:br>
            <a:r>
              <a:rPr lang="en-US" dirty="0"/>
              <a:t>Athens 30-06-2026</a:t>
            </a:r>
          </a:p>
        </p:txBody>
      </p:sp>
    </p:spTree>
    <p:extLst>
      <p:ext uri="{BB962C8B-B14F-4D97-AF65-F5344CB8AC3E}">
        <p14:creationId xmlns:p14="http://schemas.microsoft.com/office/powerpoint/2010/main" val="3336838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FF98E-CF5B-5078-21F6-A50D09CE2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are the objects stored?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B568CCE-06E3-0F45-FACA-B7074953B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22" y="1687480"/>
            <a:ext cx="6679163" cy="467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424650D-2C24-F5ED-E290-FF4B5B74E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491870"/>
              </p:ext>
            </p:extLst>
          </p:nvPr>
        </p:nvGraphicFramePr>
        <p:xfrm>
          <a:off x="7282671" y="1989447"/>
          <a:ext cx="4589254" cy="2688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656">
                  <a:extLst>
                    <a:ext uri="{9D8B030D-6E8A-4147-A177-3AD203B41FA5}">
                      <a16:colId xmlns:a16="http://schemas.microsoft.com/office/drawing/2014/main" val="3615261066"/>
                    </a:ext>
                  </a:extLst>
                </a:gridCol>
                <a:gridCol w="1634122">
                  <a:extLst>
                    <a:ext uri="{9D8B030D-6E8A-4147-A177-3AD203B41FA5}">
                      <a16:colId xmlns:a16="http://schemas.microsoft.com/office/drawing/2014/main" val="4282325326"/>
                    </a:ext>
                  </a:extLst>
                </a:gridCol>
                <a:gridCol w="1821476">
                  <a:extLst>
                    <a:ext uri="{9D8B030D-6E8A-4147-A177-3AD203B41FA5}">
                      <a16:colId xmlns:a16="http://schemas.microsoft.com/office/drawing/2014/main" val="2042025516"/>
                    </a:ext>
                  </a:extLst>
                </a:gridCol>
              </a:tblGrid>
              <a:tr h="621510">
                <a:tc>
                  <a:txBody>
                    <a:bodyPr/>
                    <a:lstStyle/>
                    <a:p>
                      <a:r>
                        <a:rPr lang="en-DE" dirty="0"/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Authoritative IRRs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Third-party IRRs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936333"/>
                  </a:ext>
                </a:extLst>
              </a:tr>
              <a:tr h="682836">
                <a:tc>
                  <a:txBody>
                    <a:bodyPr/>
                    <a:lstStyle/>
                    <a:p>
                      <a:r>
                        <a:rPr lang="en-DE" dirty="0"/>
                        <a:t>ROUTE objects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54%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927609"/>
                  </a:ext>
                </a:extLst>
              </a:tr>
              <a:tr h="682836">
                <a:tc>
                  <a:txBody>
                    <a:bodyPr/>
                    <a:lstStyle/>
                    <a:p>
                      <a:r>
                        <a:rPr lang="en-DE" dirty="0"/>
                        <a:t>AS-SET</a:t>
                      </a:r>
                    </a:p>
                    <a:p>
                      <a:r>
                        <a:rPr lang="en-DE" dirty="0"/>
                        <a:t>objects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261675"/>
                  </a:ext>
                </a:extLst>
              </a:tr>
              <a:tr h="682836">
                <a:tc>
                  <a:txBody>
                    <a:bodyPr/>
                    <a:lstStyle/>
                    <a:p>
                      <a:r>
                        <a:rPr lang="en-DE" dirty="0"/>
                        <a:t>AUT-NUM</a:t>
                      </a:r>
                    </a:p>
                    <a:p>
                      <a:r>
                        <a:rPr lang="en-DE" dirty="0"/>
                        <a:t>objects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79%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51779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00DD1F6-2744-90D6-D4E0-79FEB618DB6F}"/>
              </a:ext>
            </a:extLst>
          </p:cNvPr>
          <p:cNvSpPr txBox="1"/>
          <p:nvPr/>
        </p:nvSpPr>
        <p:spPr>
          <a:xfrm>
            <a:off x="7282671" y="4976794"/>
            <a:ext cx="4400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DE" dirty="0">
                <a:sym typeface="Wingdings" pitchFamily="2" charset="2"/>
              </a:rPr>
              <a:t></a:t>
            </a:r>
            <a:r>
              <a:rPr lang="en-DE" dirty="0"/>
              <a:t> many third-party IRRs hold less</a:t>
            </a:r>
            <a:br>
              <a:rPr lang="en-DE" dirty="0"/>
            </a:br>
            <a:r>
              <a:rPr lang="en-DE" dirty="0"/>
              <a:t>than 1% of global objects, some less than 10.</a:t>
            </a:r>
          </a:p>
        </p:txBody>
      </p:sp>
    </p:spTree>
    <p:extLst>
      <p:ext uri="{BB962C8B-B14F-4D97-AF65-F5344CB8AC3E}">
        <p14:creationId xmlns:p14="http://schemas.microsoft.com/office/powerpoint/2010/main" val="577680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aph of a number of objects&#10;&#10;Description automatically generated">
            <a:extLst>
              <a:ext uri="{FF2B5EF4-FFF2-40B4-BE49-F238E27FC236}">
                <a16:creationId xmlns:a16="http://schemas.microsoft.com/office/drawing/2014/main" id="{46C4990B-46FF-9847-15F3-84371CC4D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726" y="1650550"/>
            <a:ext cx="4535183" cy="4535183"/>
          </a:xfrm>
          <a:prstGeom prst="rect">
            <a:avLst/>
          </a:prstGeom>
        </p:spPr>
      </p:pic>
      <p:pic>
        <p:nvPicPr>
          <p:cNvPr id="17" name="Picture 16" descr="A graph of multiple irrs&#10;&#10;Description automatically generated">
            <a:extLst>
              <a:ext uri="{FF2B5EF4-FFF2-40B4-BE49-F238E27FC236}">
                <a16:creationId xmlns:a16="http://schemas.microsoft.com/office/drawing/2014/main" id="{C9F8D39C-B06D-3A62-ADF7-EA66CC6F5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866" y="1653870"/>
            <a:ext cx="4535183" cy="4535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1F52A5-70BC-BD88-513D-FB48E77F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networks use multiple IRR DBs?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6BE4F6-26A7-CCE1-648D-10DBF9DBCB00}"/>
              </a:ext>
            </a:extLst>
          </p:cNvPr>
          <p:cNvSpPr txBox="1"/>
          <p:nvPr/>
        </p:nvSpPr>
        <p:spPr>
          <a:xfrm>
            <a:off x="4217547" y="6426105"/>
            <a:ext cx="3618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00" dirty="0"/>
              <a:t>A</a:t>
            </a:r>
            <a:r>
              <a:rPr lang="en-GB" sz="1400" dirty="0"/>
              <a:t>l</a:t>
            </a:r>
            <a:r>
              <a:rPr lang="en-DE" sz="1400" dirty="0"/>
              <a:t>l values covered by textboxes are below 0.1%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28483A-2F32-4DA4-A3A7-A80E08BE7736}"/>
              </a:ext>
            </a:extLst>
          </p:cNvPr>
          <p:cNvSpPr txBox="1"/>
          <p:nvPr/>
        </p:nvSpPr>
        <p:spPr>
          <a:xfrm rot="1888646">
            <a:off x="77269" y="1567688"/>
            <a:ext cx="1841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ROUTE objects </a:t>
            </a:r>
            <a:r>
              <a:rPr lang="en-DE" dirty="0">
                <a:sym typeface="Wingdings" pitchFamily="2" charset="2"/>
              </a:rPr>
              <a:t></a:t>
            </a:r>
            <a:endParaRPr lang="en-DE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98429D-6B19-3195-5E72-AEA1CDBD8447}"/>
              </a:ext>
            </a:extLst>
          </p:cNvPr>
          <p:cNvSpPr txBox="1"/>
          <p:nvPr/>
        </p:nvSpPr>
        <p:spPr>
          <a:xfrm rot="19343407">
            <a:off x="10301569" y="1626207"/>
            <a:ext cx="117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ym typeface="Wingdings" pitchFamily="2" charset="2"/>
              </a:rPr>
              <a:t> </a:t>
            </a:r>
            <a:r>
              <a:rPr lang="en-DE" dirty="0"/>
              <a:t>AS-SETs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FDFDB5-D519-0420-6B19-853C0AD7A3DD}"/>
              </a:ext>
            </a:extLst>
          </p:cNvPr>
          <p:cNvSpPr/>
          <p:nvPr/>
        </p:nvSpPr>
        <p:spPr>
          <a:xfrm>
            <a:off x="6422268" y="1343389"/>
            <a:ext cx="5359179" cy="4842344"/>
          </a:xfrm>
          <a:prstGeom prst="rect">
            <a:avLst/>
          </a:prstGeom>
          <a:solidFill>
            <a:schemeClr val="bg1">
              <a:alpha val="8224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77815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aph of a number of objects&#10;&#10;Description automatically generated">
            <a:extLst>
              <a:ext uri="{FF2B5EF4-FFF2-40B4-BE49-F238E27FC236}">
                <a16:creationId xmlns:a16="http://schemas.microsoft.com/office/drawing/2014/main" id="{46C4990B-46FF-9847-15F3-84371CC4D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726" y="1650550"/>
            <a:ext cx="4535183" cy="4535183"/>
          </a:xfrm>
          <a:prstGeom prst="rect">
            <a:avLst/>
          </a:prstGeom>
        </p:spPr>
      </p:pic>
      <p:pic>
        <p:nvPicPr>
          <p:cNvPr id="17" name="Picture 16" descr="A graph of multiple irrs&#10;&#10;Description automatically generated">
            <a:extLst>
              <a:ext uri="{FF2B5EF4-FFF2-40B4-BE49-F238E27FC236}">
                <a16:creationId xmlns:a16="http://schemas.microsoft.com/office/drawing/2014/main" id="{C9F8D39C-B06D-3A62-ADF7-EA66CC6F5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866" y="1653870"/>
            <a:ext cx="4535183" cy="4535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1F52A5-70BC-BD88-513D-FB48E77F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networks use multiple IRR DBs?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9BAD2C-A5E2-C4DE-767A-1717371EC517}"/>
              </a:ext>
            </a:extLst>
          </p:cNvPr>
          <p:cNvSpPr/>
          <p:nvPr/>
        </p:nvSpPr>
        <p:spPr>
          <a:xfrm>
            <a:off x="1701579" y="3607057"/>
            <a:ext cx="747422" cy="139147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1AB30C-CE1A-F0DE-54F6-C46E8A880C7C}"/>
              </a:ext>
            </a:extLst>
          </p:cNvPr>
          <p:cNvSpPr/>
          <p:nvPr/>
        </p:nvSpPr>
        <p:spPr>
          <a:xfrm>
            <a:off x="2449001" y="3607057"/>
            <a:ext cx="671017" cy="207529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36BE462F-4C09-EBD5-934D-4ADC7CD5CF47}"/>
              </a:ext>
            </a:extLst>
          </p:cNvPr>
          <p:cNvSpPr/>
          <p:nvPr/>
        </p:nvSpPr>
        <p:spPr>
          <a:xfrm>
            <a:off x="3811988" y="2270985"/>
            <a:ext cx="1443824" cy="1391478"/>
          </a:xfrm>
          <a:prstGeom prst="wedgeRectCallout">
            <a:avLst>
              <a:gd name="adj1" fmla="val -170803"/>
              <a:gd name="adj2" fmla="val 429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33% of A</a:t>
            </a:r>
            <a:r>
              <a:rPr lang="en-GB" dirty="0"/>
              <a:t>s</a:t>
            </a:r>
            <a:r>
              <a:rPr lang="en-DE" dirty="0"/>
              <a:t>es use one to two third-party IRRs only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5A748C06-596F-A08A-FEA5-26431E1E3B39}"/>
              </a:ext>
            </a:extLst>
          </p:cNvPr>
          <p:cNvSpPr/>
          <p:nvPr/>
        </p:nvSpPr>
        <p:spPr>
          <a:xfrm>
            <a:off x="3802529" y="3749255"/>
            <a:ext cx="1443824" cy="1933093"/>
          </a:xfrm>
          <a:prstGeom prst="wedgeRectCallout">
            <a:avLst>
              <a:gd name="adj1" fmla="val -94806"/>
              <a:gd name="adj2" fmla="val -143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60% of A</a:t>
            </a:r>
            <a:r>
              <a:rPr lang="en-GB" dirty="0"/>
              <a:t>s</a:t>
            </a:r>
            <a:r>
              <a:rPr lang="en-DE" dirty="0"/>
              <a:t>es use one auth. IRR and up to two third-party IRRs in addition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6BE4F6-26A7-CCE1-648D-10DBF9DBCB00}"/>
              </a:ext>
            </a:extLst>
          </p:cNvPr>
          <p:cNvSpPr txBox="1"/>
          <p:nvPr/>
        </p:nvSpPr>
        <p:spPr>
          <a:xfrm>
            <a:off x="4217547" y="6426105"/>
            <a:ext cx="3618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00" dirty="0"/>
              <a:t>A</a:t>
            </a:r>
            <a:r>
              <a:rPr lang="en-GB" sz="1400" dirty="0"/>
              <a:t>l</a:t>
            </a:r>
            <a:r>
              <a:rPr lang="en-DE" sz="1400" dirty="0"/>
              <a:t>l values covered by textboxes are below 0.1%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28483A-2F32-4DA4-A3A7-A80E08BE7736}"/>
              </a:ext>
            </a:extLst>
          </p:cNvPr>
          <p:cNvSpPr txBox="1"/>
          <p:nvPr/>
        </p:nvSpPr>
        <p:spPr>
          <a:xfrm rot="1888646">
            <a:off x="77269" y="1567688"/>
            <a:ext cx="1841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ROUTE objects </a:t>
            </a:r>
            <a:r>
              <a:rPr lang="en-DE" dirty="0">
                <a:sym typeface="Wingdings" pitchFamily="2" charset="2"/>
              </a:rPr>
              <a:t></a:t>
            </a:r>
            <a:endParaRPr lang="en-DE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98429D-6B19-3195-5E72-AEA1CDBD8447}"/>
              </a:ext>
            </a:extLst>
          </p:cNvPr>
          <p:cNvSpPr txBox="1"/>
          <p:nvPr/>
        </p:nvSpPr>
        <p:spPr>
          <a:xfrm rot="19343407">
            <a:off x="10301569" y="1626207"/>
            <a:ext cx="117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ym typeface="Wingdings" pitchFamily="2" charset="2"/>
              </a:rPr>
              <a:t> </a:t>
            </a:r>
            <a:r>
              <a:rPr lang="en-DE" dirty="0"/>
              <a:t>AS-SETs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FDFDB5-D519-0420-6B19-853C0AD7A3DD}"/>
              </a:ext>
            </a:extLst>
          </p:cNvPr>
          <p:cNvSpPr/>
          <p:nvPr/>
        </p:nvSpPr>
        <p:spPr>
          <a:xfrm>
            <a:off x="6498953" y="1463575"/>
            <a:ext cx="5359179" cy="4842344"/>
          </a:xfrm>
          <a:prstGeom prst="rect">
            <a:avLst/>
          </a:prstGeom>
          <a:solidFill>
            <a:schemeClr val="bg1">
              <a:alpha val="8224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35265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aph of a number of objects&#10;&#10;Description automatically generated">
            <a:extLst>
              <a:ext uri="{FF2B5EF4-FFF2-40B4-BE49-F238E27FC236}">
                <a16:creationId xmlns:a16="http://schemas.microsoft.com/office/drawing/2014/main" id="{46C4990B-46FF-9847-15F3-84371CC4D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726" y="1650550"/>
            <a:ext cx="4535183" cy="4535183"/>
          </a:xfrm>
          <a:prstGeom prst="rect">
            <a:avLst/>
          </a:prstGeom>
        </p:spPr>
      </p:pic>
      <p:pic>
        <p:nvPicPr>
          <p:cNvPr id="17" name="Picture 16" descr="A graph of multiple irrs&#10;&#10;Description automatically generated">
            <a:extLst>
              <a:ext uri="{FF2B5EF4-FFF2-40B4-BE49-F238E27FC236}">
                <a16:creationId xmlns:a16="http://schemas.microsoft.com/office/drawing/2014/main" id="{C9F8D39C-B06D-3A62-ADF7-EA66CC6F5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866" y="1653870"/>
            <a:ext cx="4535183" cy="4535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1F52A5-70BC-BD88-513D-FB48E77F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networks use multiple IRR DBs?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9BAD2C-A5E2-C4DE-767A-1717371EC517}"/>
              </a:ext>
            </a:extLst>
          </p:cNvPr>
          <p:cNvSpPr/>
          <p:nvPr/>
        </p:nvSpPr>
        <p:spPr>
          <a:xfrm>
            <a:off x="1701579" y="3607057"/>
            <a:ext cx="747422" cy="139147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1AB30C-CE1A-F0DE-54F6-C46E8A880C7C}"/>
              </a:ext>
            </a:extLst>
          </p:cNvPr>
          <p:cNvSpPr/>
          <p:nvPr/>
        </p:nvSpPr>
        <p:spPr>
          <a:xfrm>
            <a:off x="2449001" y="3607057"/>
            <a:ext cx="671017" cy="207529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36BE462F-4C09-EBD5-934D-4ADC7CD5CF47}"/>
              </a:ext>
            </a:extLst>
          </p:cNvPr>
          <p:cNvSpPr/>
          <p:nvPr/>
        </p:nvSpPr>
        <p:spPr>
          <a:xfrm>
            <a:off x="3811988" y="2270985"/>
            <a:ext cx="1443824" cy="1391478"/>
          </a:xfrm>
          <a:prstGeom prst="wedgeRectCallout">
            <a:avLst>
              <a:gd name="adj1" fmla="val -170803"/>
              <a:gd name="adj2" fmla="val 429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33% of A</a:t>
            </a:r>
            <a:r>
              <a:rPr lang="en-GB" dirty="0"/>
              <a:t>s</a:t>
            </a:r>
            <a:r>
              <a:rPr lang="en-DE" dirty="0"/>
              <a:t>es use one to two third-party IRRs only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5A748C06-596F-A08A-FEA5-26431E1E3B39}"/>
              </a:ext>
            </a:extLst>
          </p:cNvPr>
          <p:cNvSpPr/>
          <p:nvPr/>
        </p:nvSpPr>
        <p:spPr>
          <a:xfrm>
            <a:off x="3802529" y="3749255"/>
            <a:ext cx="1443824" cy="1933093"/>
          </a:xfrm>
          <a:prstGeom prst="wedgeRectCallout">
            <a:avLst>
              <a:gd name="adj1" fmla="val -94806"/>
              <a:gd name="adj2" fmla="val -143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60% of A</a:t>
            </a:r>
            <a:r>
              <a:rPr lang="en-GB" dirty="0"/>
              <a:t>s</a:t>
            </a:r>
            <a:r>
              <a:rPr lang="en-DE" dirty="0"/>
              <a:t>es use one auth. IRR and up to two third-party IRRs in addition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6BE4F6-26A7-CCE1-648D-10DBF9DBCB00}"/>
              </a:ext>
            </a:extLst>
          </p:cNvPr>
          <p:cNvSpPr txBox="1"/>
          <p:nvPr/>
        </p:nvSpPr>
        <p:spPr>
          <a:xfrm>
            <a:off x="4217547" y="6426105"/>
            <a:ext cx="3618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00" dirty="0"/>
              <a:t>A</a:t>
            </a:r>
            <a:r>
              <a:rPr lang="en-GB" sz="1400" dirty="0"/>
              <a:t>l</a:t>
            </a:r>
            <a:r>
              <a:rPr lang="en-DE" sz="1400" dirty="0"/>
              <a:t>l values covered by textboxes are below 0.1%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28483A-2F32-4DA4-A3A7-A80E08BE7736}"/>
              </a:ext>
            </a:extLst>
          </p:cNvPr>
          <p:cNvSpPr txBox="1"/>
          <p:nvPr/>
        </p:nvSpPr>
        <p:spPr>
          <a:xfrm rot="1888646">
            <a:off x="77269" y="1567688"/>
            <a:ext cx="1841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ROUTE objects </a:t>
            </a:r>
            <a:r>
              <a:rPr lang="en-DE" dirty="0">
                <a:sym typeface="Wingdings" pitchFamily="2" charset="2"/>
              </a:rPr>
              <a:t></a:t>
            </a:r>
            <a:endParaRPr lang="en-DE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98429D-6B19-3195-5E72-AEA1CDBD8447}"/>
              </a:ext>
            </a:extLst>
          </p:cNvPr>
          <p:cNvSpPr txBox="1"/>
          <p:nvPr/>
        </p:nvSpPr>
        <p:spPr>
          <a:xfrm rot="19343407">
            <a:off x="10301569" y="1626207"/>
            <a:ext cx="117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ym typeface="Wingdings" pitchFamily="2" charset="2"/>
              </a:rPr>
              <a:t> </a:t>
            </a:r>
            <a:r>
              <a:rPr lang="en-DE" dirty="0"/>
              <a:t>AS-SETs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FDFDB5-D519-0420-6B19-853C0AD7A3DD}"/>
              </a:ext>
            </a:extLst>
          </p:cNvPr>
          <p:cNvSpPr/>
          <p:nvPr/>
        </p:nvSpPr>
        <p:spPr>
          <a:xfrm>
            <a:off x="234623" y="1185885"/>
            <a:ext cx="5359179" cy="4842344"/>
          </a:xfrm>
          <a:prstGeom prst="rect">
            <a:avLst/>
          </a:prstGeom>
          <a:solidFill>
            <a:schemeClr val="bg1">
              <a:alpha val="8224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34620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aph of a number of objects&#10;&#10;Description automatically generated">
            <a:extLst>
              <a:ext uri="{FF2B5EF4-FFF2-40B4-BE49-F238E27FC236}">
                <a16:creationId xmlns:a16="http://schemas.microsoft.com/office/drawing/2014/main" id="{46C4990B-46FF-9847-15F3-84371CC4D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726" y="1650550"/>
            <a:ext cx="4535183" cy="4535183"/>
          </a:xfrm>
          <a:prstGeom prst="rect">
            <a:avLst/>
          </a:prstGeom>
        </p:spPr>
      </p:pic>
      <p:pic>
        <p:nvPicPr>
          <p:cNvPr id="17" name="Picture 16" descr="A graph of multiple irrs&#10;&#10;Description automatically generated">
            <a:extLst>
              <a:ext uri="{FF2B5EF4-FFF2-40B4-BE49-F238E27FC236}">
                <a16:creationId xmlns:a16="http://schemas.microsoft.com/office/drawing/2014/main" id="{C9F8D39C-B06D-3A62-ADF7-EA66CC6F5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866" y="1653870"/>
            <a:ext cx="4535183" cy="4535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1F52A5-70BC-BD88-513D-FB48E77F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networks use multiple IRR DBs?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9BAD2C-A5E2-C4DE-767A-1717371EC517}"/>
              </a:ext>
            </a:extLst>
          </p:cNvPr>
          <p:cNvSpPr/>
          <p:nvPr/>
        </p:nvSpPr>
        <p:spPr>
          <a:xfrm>
            <a:off x="1701579" y="3607057"/>
            <a:ext cx="747422" cy="139147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1AB30C-CE1A-F0DE-54F6-C46E8A880C7C}"/>
              </a:ext>
            </a:extLst>
          </p:cNvPr>
          <p:cNvSpPr/>
          <p:nvPr/>
        </p:nvSpPr>
        <p:spPr>
          <a:xfrm>
            <a:off x="2449001" y="3607057"/>
            <a:ext cx="671017" cy="207529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D7823E-5FDD-4818-A23F-188A82AC8F4F}"/>
              </a:ext>
            </a:extLst>
          </p:cNvPr>
          <p:cNvSpPr/>
          <p:nvPr/>
        </p:nvSpPr>
        <p:spPr>
          <a:xfrm>
            <a:off x="6893780" y="4269850"/>
            <a:ext cx="740393" cy="73266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2D101D-8C91-BB86-BB18-29946AC56357}"/>
              </a:ext>
            </a:extLst>
          </p:cNvPr>
          <p:cNvSpPr/>
          <p:nvPr/>
        </p:nvSpPr>
        <p:spPr>
          <a:xfrm>
            <a:off x="7602775" y="4970892"/>
            <a:ext cx="740393" cy="73266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36BE462F-4C09-EBD5-934D-4ADC7CD5CF47}"/>
              </a:ext>
            </a:extLst>
          </p:cNvPr>
          <p:cNvSpPr/>
          <p:nvPr/>
        </p:nvSpPr>
        <p:spPr>
          <a:xfrm>
            <a:off x="3811988" y="2270985"/>
            <a:ext cx="1443824" cy="1391478"/>
          </a:xfrm>
          <a:prstGeom prst="wedgeRectCallout">
            <a:avLst>
              <a:gd name="adj1" fmla="val -170803"/>
              <a:gd name="adj2" fmla="val 429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33% of A</a:t>
            </a:r>
            <a:r>
              <a:rPr lang="en-GB" dirty="0"/>
              <a:t>s</a:t>
            </a:r>
            <a:r>
              <a:rPr lang="en-DE" dirty="0"/>
              <a:t>es use one to two third-party IRRs only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5A748C06-596F-A08A-FEA5-26431E1E3B39}"/>
              </a:ext>
            </a:extLst>
          </p:cNvPr>
          <p:cNvSpPr/>
          <p:nvPr/>
        </p:nvSpPr>
        <p:spPr>
          <a:xfrm>
            <a:off x="3802529" y="3749255"/>
            <a:ext cx="1443824" cy="1933093"/>
          </a:xfrm>
          <a:prstGeom prst="wedgeRectCallout">
            <a:avLst>
              <a:gd name="adj1" fmla="val -94806"/>
              <a:gd name="adj2" fmla="val -143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60% of A</a:t>
            </a:r>
            <a:r>
              <a:rPr lang="en-GB" dirty="0"/>
              <a:t>s</a:t>
            </a:r>
            <a:r>
              <a:rPr lang="en-DE" dirty="0"/>
              <a:t>es use one auth. IRR and up to two third-party IRRs in addition</a:t>
            </a:r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C2BFC067-9232-6366-F392-52535BC70483}"/>
              </a:ext>
            </a:extLst>
          </p:cNvPr>
          <p:cNvSpPr/>
          <p:nvPr/>
        </p:nvSpPr>
        <p:spPr>
          <a:xfrm>
            <a:off x="8902148" y="2312069"/>
            <a:ext cx="1443824" cy="1158015"/>
          </a:xfrm>
          <a:prstGeom prst="wedgeRectCallout">
            <a:avLst>
              <a:gd name="adj1" fmla="val -160891"/>
              <a:gd name="adj2" fmla="val 11227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38% of A</a:t>
            </a:r>
            <a:r>
              <a:rPr lang="en-GB" dirty="0"/>
              <a:t>s</a:t>
            </a:r>
            <a:r>
              <a:rPr lang="en-DE" dirty="0"/>
              <a:t>es use one third-party IRR</a:t>
            </a:r>
          </a:p>
        </p:txBody>
      </p:sp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65CC940D-E7A8-6950-EE00-919786437B97}"/>
              </a:ext>
            </a:extLst>
          </p:cNvPr>
          <p:cNvSpPr/>
          <p:nvPr/>
        </p:nvSpPr>
        <p:spPr>
          <a:xfrm>
            <a:off x="8912610" y="4419527"/>
            <a:ext cx="1443824" cy="1158015"/>
          </a:xfrm>
          <a:prstGeom prst="wedgeRectCallout">
            <a:avLst>
              <a:gd name="adj1" fmla="val -86545"/>
              <a:gd name="adj2" fmla="val 2094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58% of A</a:t>
            </a:r>
            <a:r>
              <a:rPr lang="en-GB" dirty="0"/>
              <a:t>s</a:t>
            </a:r>
            <a:r>
              <a:rPr lang="en-DE" dirty="0"/>
              <a:t>es use one authoritative IRR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6BE4F6-26A7-CCE1-648D-10DBF9DBCB00}"/>
              </a:ext>
            </a:extLst>
          </p:cNvPr>
          <p:cNvSpPr txBox="1"/>
          <p:nvPr/>
        </p:nvSpPr>
        <p:spPr>
          <a:xfrm>
            <a:off x="4217547" y="6426105"/>
            <a:ext cx="3618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00" dirty="0"/>
              <a:t>A</a:t>
            </a:r>
            <a:r>
              <a:rPr lang="en-GB" sz="1400" dirty="0"/>
              <a:t>l</a:t>
            </a:r>
            <a:r>
              <a:rPr lang="en-DE" sz="1400" dirty="0"/>
              <a:t>l values covered by textboxes are below 0.1%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28483A-2F32-4DA4-A3A7-A80E08BE7736}"/>
              </a:ext>
            </a:extLst>
          </p:cNvPr>
          <p:cNvSpPr txBox="1"/>
          <p:nvPr/>
        </p:nvSpPr>
        <p:spPr>
          <a:xfrm rot="1888646">
            <a:off x="77269" y="1567688"/>
            <a:ext cx="1841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ROUTE objects </a:t>
            </a:r>
            <a:r>
              <a:rPr lang="en-DE" dirty="0">
                <a:sym typeface="Wingdings" pitchFamily="2" charset="2"/>
              </a:rPr>
              <a:t></a:t>
            </a:r>
            <a:endParaRPr lang="en-DE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98429D-6B19-3195-5E72-AEA1CDBD8447}"/>
              </a:ext>
            </a:extLst>
          </p:cNvPr>
          <p:cNvSpPr txBox="1"/>
          <p:nvPr/>
        </p:nvSpPr>
        <p:spPr>
          <a:xfrm rot="19343407">
            <a:off x="10301569" y="1626207"/>
            <a:ext cx="117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ym typeface="Wingdings" pitchFamily="2" charset="2"/>
              </a:rPr>
              <a:t> </a:t>
            </a:r>
            <a:r>
              <a:rPr lang="en-DE" dirty="0"/>
              <a:t>AS-SETs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FDFDB5-D519-0420-6B19-853C0AD7A3DD}"/>
              </a:ext>
            </a:extLst>
          </p:cNvPr>
          <p:cNvSpPr/>
          <p:nvPr/>
        </p:nvSpPr>
        <p:spPr>
          <a:xfrm>
            <a:off x="234623" y="1185885"/>
            <a:ext cx="5359179" cy="4842344"/>
          </a:xfrm>
          <a:prstGeom prst="rect">
            <a:avLst/>
          </a:prstGeom>
          <a:solidFill>
            <a:schemeClr val="bg1">
              <a:alpha val="8224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15356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C23AF7-A74E-298C-3672-9E5E8E791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244" y="1232754"/>
            <a:ext cx="7485511" cy="561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0AD1E8-D575-36E3-8FAE-834963422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or local* relevance?</a:t>
            </a:r>
          </a:p>
        </p:txBody>
      </p:sp>
      <p:sp>
        <p:nvSpPr>
          <p:cNvPr id="9" name="Up Arrow Callout 8">
            <a:extLst>
              <a:ext uri="{FF2B5EF4-FFF2-40B4-BE49-F238E27FC236}">
                <a16:creationId xmlns:a16="http://schemas.microsoft.com/office/drawing/2014/main" id="{78CA8EB2-CCEC-8EB9-0BC4-33B8A5D40ACC}"/>
              </a:ext>
            </a:extLst>
          </p:cNvPr>
          <p:cNvSpPr/>
          <p:nvPr/>
        </p:nvSpPr>
        <p:spPr>
          <a:xfrm>
            <a:off x="3586037" y="2490747"/>
            <a:ext cx="1701580" cy="914400"/>
          </a:xfrm>
          <a:prstGeom prst="up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More local route objects</a:t>
            </a:r>
          </a:p>
        </p:txBody>
      </p:sp>
      <p:sp>
        <p:nvSpPr>
          <p:cNvPr id="10" name="Down Arrow Callout 9">
            <a:extLst>
              <a:ext uri="{FF2B5EF4-FFF2-40B4-BE49-F238E27FC236}">
                <a16:creationId xmlns:a16="http://schemas.microsoft.com/office/drawing/2014/main" id="{B469342D-E0CB-B885-A003-870EAC3B7A61}"/>
              </a:ext>
            </a:extLst>
          </p:cNvPr>
          <p:cNvSpPr/>
          <p:nvPr/>
        </p:nvSpPr>
        <p:spPr>
          <a:xfrm>
            <a:off x="3578087" y="3493109"/>
            <a:ext cx="1701581" cy="914400"/>
          </a:xfrm>
          <a:prstGeom prst="down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More global route objects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C25DEB-95F4-01CA-EA47-B45A22F41CCE}"/>
              </a:ext>
            </a:extLst>
          </p:cNvPr>
          <p:cNvSpPr txBox="1"/>
          <p:nvPr/>
        </p:nvSpPr>
        <p:spPr>
          <a:xfrm rot="1888646">
            <a:off x="801781" y="1686370"/>
            <a:ext cx="1841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ROUTE objects </a:t>
            </a:r>
            <a:r>
              <a:rPr lang="en-DE" dirty="0">
                <a:sym typeface="Wingdings" pitchFamily="2" charset="2"/>
              </a:rPr>
              <a:t></a:t>
            </a:r>
            <a:endParaRPr lang="en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4F3A6-AA8E-E015-7C31-F8F9399930BB}"/>
              </a:ext>
            </a:extLst>
          </p:cNvPr>
          <p:cNvSpPr txBox="1"/>
          <p:nvPr/>
        </p:nvSpPr>
        <p:spPr>
          <a:xfrm>
            <a:off x="9640132" y="6121671"/>
            <a:ext cx="2467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*l</a:t>
            </a:r>
            <a:r>
              <a:rPr lang="en-DE" dirty="0"/>
              <a:t>ocal = same RIR region</a:t>
            </a:r>
          </a:p>
          <a:p>
            <a:r>
              <a:rPr lang="en-DE" dirty="0"/>
              <a:t>  as maintainer org’s HQ</a:t>
            </a:r>
          </a:p>
        </p:txBody>
      </p:sp>
    </p:spTree>
    <p:extLst>
      <p:ext uri="{BB962C8B-B14F-4D97-AF65-F5344CB8AC3E}">
        <p14:creationId xmlns:p14="http://schemas.microsoft.com/office/powerpoint/2010/main" val="2164174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C23AF7-A74E-298C-3672-9E5E8E791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244" y="1232754"/>
            <a:ext cx="7485511" cy="561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0AD1E8-D575-36E3-8FAE-834963422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or local* relevance?</a:t>
            </a:r>
          </a:p>
        </p:txBody>
      </p:sp>
      <p:sp>
        <p:nvSpPr>
          <p:cNvPr id="9" name="Up Arrow Callout 8">
            <a:extLst>
              <a:ext uri="{FF2B5EF4-FFF2-40B4-BE49-F238E27FC236}">
                <a16:creationId xmlns:a16="http://schemas.microsoft.com/office/drawing/2014/main" id="{78CA8EB2-CCEC-8EB9-0BC4-33B8A5D40ACC}"/>
              </a:ext>
            </a:extLst>
          </p:cNvPr>
          <p:cNvSpPr/>
          <p:nvPr/>
        </p:nvSpPr>
        <p:spPr>
          <a:xfrm>
            <a:off x="3586037" y="2490747"/>
            <a:ext cx="1701580" cy="914400"/>
          </a:xfrm>
          <a:prstGeom prst="up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More local route objects</a:t>
            </a:r>
          </a:p>
        </p:txBody>
      </p:sp>
      <p:sp>
        <p:nvSpPr>
          <p:cNvPr id="10" name="Down Arrow Callout 9">
            <a:extLst>
              <a:ext uri="{FF2B5EF4-FFF2-40B4-BE49-F238E27FC236}">
                <a16:creationId xmlns:a16="http://schemas.microsoft.com/office/drawing/2014/main" id="{B469342D-E0CB-B885-A003-870EAC3B7A61}"/>
              </a:ext>
            </a:extLst>
          </p:cNvPr>
          <p:cNvSpPr/>
          <p:nvPr/>
        </p:nvSpPr>
        <p:spPr>
          <a:xfrm>
            <a:off x="3578087" y="3493109"/>
            <a:ext cx="1701581" cy="914400"/>
          </a:xfrm>
          <a:prstGeom prst="down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More global route objects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C25DEB-95F4-01CA-EA47-B45A22F41CCE}"/>
              </a:ext>
            </a:extLst>
          </p:cNvPr>
          <p:cNvSpPr txBox="1"/>
          <p:nvPr/>
        </p:nvSpPr>
        <p:spPr>
          <a:xfrm rot="1888646">
            <a:off x="801781" y="1686370"/>
            <a:ext cx="1841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ROUTE objects </a:t>
            </a:r>
            <a:r>
              <a:rPr lang="en-DE" dirty="0">
                <a:sym typeface="Wingdings" pitchFamily="2" charset="2"/>
              </a:rPr>
              <a:t></a:t>
            </a:r>
            <a:endParaRPr lang="en-D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7D41AA-E2ED-8F2D-BB11-BDC6A95CC3C4}"/>
              </a:ext>
            </a:extLst>
          </p:cNvPr>
          <p:cNvSpPr/>
          <p:nvPr/>
        </p:nvSpPr>
        <p:spPr>
          <a:xfrm>
            <a:off x="3487759" y="1574799"/>
            <a:ext cx="2152923" cy="377631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64C85297-00C4-4E72-89EA-FB20F3D611D2}"/>
              </a:ext>
            </a:extLst>
          </p:cNvPr>
          <p:cNvSpPr/>
          <p:nvPr/>
        </p:nvSpPr>
        <p:spPr>
          <a:xfrm>
            <a:off x="966180" y="4963656"/>
            <a:ext cx="1443824" cy="1158015"/>
          </a:xfrm>
          <a:prstGeom prst="wedgeRectCallout">
            <a:avLst>
              <a:gd name="adj1" fmla="val 124928"/>
              <a:gd name="adj2" fmla="val -4084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Very </a:t>
            </a:r>
            <a:r>
              <a:rPr lang="de-DE" dirty="0" err="1"/>
              <a:t>small</a:t>
            </a:r>
            <a:r>
              <a:rPr lang="de-DE" dirty="0"/>
              <a:t> IRRs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highly</a:t>
            </a:r>
            <a:r>
              <a:rPr lang="de-DE" dirty="0"/>
              <a:t>  </a:t>
            </a:r>
            <a:r>
              <a:rPr lang="de-DE" dirty="0" err="1"/>
              <a:t>local</a:t>
            </a:r>
            <a:r>
              <a:rPr lang="de-DE" dirty="0"/>
              <a:t>* </a:t>
            </a:r>
            <a:r>
              <a:rPr lang="de-DE" dirty="0" err="1"/>
              <a:t>scope</a:t>
            </a:r>
            <a:r>
              <a:rPr lang="de-DE" dirty="0"/>
              <a:t>.</a:t>
            </a:r>
            <a:endParaRPr lang="en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4F3A6-AA8E-E015-7C31-F8F9399930BB}"/>
              </a:ext>
            </a:extLst>
          </p:cNvPr>
          <p:cNvSpPr txBox="1"/>
          <p:nvPr/>
        </p:nvSpPr>
        <p:spPr>
          <a:xfrm>
            <a:off x="9640132" y="6121671"/>
            <a:ext cx="2467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*l</a:t>
            </a:r>
            <a:r>
              <a:rPr lang="en-DE" dirty="0"/>
              <a:t>ocal = same RIR region</a:t>
            </a:r>
          </a:p>
          <a:p>
            <a:r>
              <a:rPr lang="en-DE" dirty="0"/>
              <a:t>  as maintainer org’s HQ</a:t>
            </a:r>
          </a:p>
        </p:txBody>
      </p:sp>
    </p:spTree>
    <p:extLst>
      <p:ext uri="{BB962C8B-B14F-4D97-AF65-F5344CB8AC3E}">
        <p14:creationId xmlns:p14="http://schemas.microsoft.com/office/powerpoint/2010/main" val="535629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C23AF7-A74E-298C-3672-9E5E8E791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244" y="1232754"/>
            <a:ext cx="7485511" cy="561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0AD1E8-D575-36E3-8FAE-834963422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or local* relevance?</a:t>
            </a:r>
          </a:p>
        </p:txBody>
      </p:sp>
      <p:sp>
        <p:nvSpPr>
          <p:cNvPr id="9" name="Up Arrow Callout 8">
            <a:extLst>
              <a:ext uri="{FF2B5EF4-FFF2-40B4-BE49-F238E27FC236}">
                <a16:creationId xmlns:a16="http://schemas.microsoft.com/office/drawing/2014/main" id="{78CA8EB2-CCEC-8EB9-0BC4-33B8A5D40ACC}"/>
              </a:ext>
            </a:extLst>
          </p:cNvPr>
          <p:cNvSpPr/>
          <p:nvPr/>
        </p:nvSpPr>
        <p:spPr>
          <a:xfrm>
            <a:off x="3586037" y="2490747"/>
            <a:ext cx="1701580" cy="914400"/>
          </a:xfrm>
          <a:prstGeom prst="up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More local route objects</a:t>
            </a:r>
          </a:p>
        </p:txBody>
      </p:sp>
      <p:sp>
        <p:nvSpPr>
          <p:cNvPr id="10" name="Down Arrow Callout 9">
            <a:extLst>
              <a:ext uri="{FF2B5EF4-FFF2-40B4-BE49-F238E27FC236}">
                <a16:creationId xmlns:a16="http://schemas.microsoft.com/office/drawing/2014/main" id="{B469342D-E0CB-B885-A003-870EAC3B7A61}"/>
              </a:ext>
            </a:extLst>
          </p:cNvPr>
          <p:cNvSpPr/>
          <p:nvPr/>
        </p:nvSpPr>
        <p:spPr>
          <a:xfrm>
            <a:off x="3578087" y="3493109"/>
            <a:ext cx="1701581" cy="914400"/>
          </a:xfrm>
          <a:prstGeom prst="down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More global route objects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C25DEB-95F4-01CA-EA47-B45A22F41CCE}"/>
              </a:ext>
            </a:extLst>
          </p:cNvPr>
          <p:cNvSpPr txBox="1"/>
          <p:nvPr/>
        </p:nvSpPr>
        <p:spPr>
          <a:xfrm rot="1888646">
            <a:off x="801781" y="1686370"/>
            <a:ext cx="1841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ROUTE objects </a:t>
            </a:r>
            <a:r>
              <a:rPr lang="en-DE" dirty="0">
                <a:sym typeface="Wingdings" pitchFamily="2" charset="2"/>
              </a:rPr>
              <a:t></a:t>
            </a:r>
            <a:endParaRPr lang="en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8D61D4-2FB0-A69B-B406-96C17A559981}"/>
              </a:ext>
            </a:extLst>
          </p:cNvPr>
          <p:cNvSpPr/>
          <p:nvPr/>
        </p:nvSpPr>
        <p:spPr>
          <a:xfrm>
            <a:off x="5640684" y="1574800"/>
            <a:ext cx="1834865" cy="377631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7D41AA-E2ED-8F2D-BB11-BDC6A95CC3C4}"/>
              </a:ext>
            </a:extLst>
          </p:cNvPr>
          <p:cNvSpPr/>
          <p:nvPr/>
        </p:nvSpPr>
        <p:spPr>
          <a:xfrm>
            <a:off x="3487759" y="1574799"/>
            <a:ext cx="2152923" cy="377631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64C85297-00C4-4E72-89EA-FB20F3D611D2}"/>
              </a:ext>
            </a:extLst>
          </p:cNvPr>
          <p:cNvSpPr/>
          <p:nvPr/>
        </p:nvSpPr>
        <p:spPr>
          <a:xfrm>
            <a:off x="966180" y="4963656"/>
            <a:ext cx="1443824" cy="1158015"/>
          </a:xfrm>
          <a:prstGeom prst="wedgeRectCallout">
            <a:avLst>
              <a:gd name="adj1" fmla="val 124928"/>
              <a:gd name="adj2" fmla="val -4084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Very </a:t>
            </a:r>
            <a:r>
              <a:rPr lang="de-DE" dirty="0" err="1"/>
              <a:t>small</a:t>
            </a:r>
            <a:r>
              <a:rPr lang="de-DE" dirty="0"/>
              <a:t> IRRs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highly</a:t>
            </a:r>
            <a:r>
              <a:rPr lang="de-DE" dirty="0"/>
              <a:t>  </a:t>
            </a:r>
            <a:r>
              <a:rPr lang="de-DE" dirty="0" err="1"/>
              <a:t>local</a:t>
            </a:r>
            <a:r>
              <a:rPr lang="de-DE" dirty="0"/>
              <a:t>* </a:t>
            </a:r>
            <a:r>
              <a:rPr lang="de-DE" dirty="0" err="1"/>
              <a:t>scope</a:t>
            </a:r>
            <a:r>
              <a:rPr lang="de-DE" dirty="0"/>
              <a:t>.</a:t>
            </a:r>
            <a:endParaRPr lang="en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4F3A6-AA8E-E015-7C31-F8F9399930BB}"/>
              </a:ext>
            </a:extLst>
          </p:cNvPr>
          <p:cNvSpPr txBox="1"/>
          <p:nvPr/>
        </p:nvSpPr>
        <p:spPr>
          <a:xfrm>
            <a:off x="9640132" y="6121671"/>
            <a:ext cx="2467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*l</a:t>
            </a:r>
            <a:r>
              <a:rPr lang="en-DE" dirty="0"/>
              <a:t>ocal = same RIR region</a:t>
            </a:r>
          </a:p>
          <a:p>
            <a:r>
              <a:rPr lang="en-DE" dirty="0"/>
              <a:t>  as maintainer org’s HQ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2441D5B7-B9A2-E207-34EF-8B972645DC8B}"/>
              </a:ext>
            </a:extLst>
          </p:cNvPr>
          <p:cNvSpPr/>
          <p:nvPr/>
        </p:nvSpPr>
        <p:spPr>
          <a:xfrm>
            <a:off x="8631803" y="176891"/>
            <a:ext cx="1443824" cy="1158015"/>
          </a:xfrm>
          <a:prstGeom prst="wedgeRectCallout">
            <a:avLst>
              <a:gd name="adj1" fmla="val -130189"/>
              <a:gd name="adj2" fmla="val 7975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Auth. IRRs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mostly</a:t>
            </a:r>
            <a:r>
              <a:rPr lang="de-DE" dirty="0"/>
              <a:t> </a:t>
            </a:r>
            <a:r>
              <a:rPr lang="de-DE" dirty="0" err="1"/>
              <a:t>localized</a:t>
            </a:r>
            <a:r>
              <a:rPr lang="de-DE" dirty="0"/>
              <a:t>*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889791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C23AF7-A74E-298C-3672-9E5E8E791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244" y="1232754"/>
            <a:ext cx="7485511" cy="561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0AD1E8-D575-36E3-8FAE-834963422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or local* relevance?</a:t>
            </a:r>
          </a:p>
        </p:txBody>
      </p:sp>
      <p:sp>
        <p:nvSpPr>
          <p:cNvPr id="9" name="Up Arrow Callout 8">
            <a:extLst>
              <a:ext uri="{FF2B5EF4-FFF2-40B4-BE49-F238E27FC236}">
                <a16:creationId xmlns:a16="http://schemas.microsoft.com/office/drawing/2014/main" id="{78CA8EB2-CCEC-8EB9-0BC4-33B8A5D40ACC}"/>
              </a:ext>
            </a:extLst>
          </p:cNvPr>
          <p:cNvSpPr/>
          <p:nvPr/>
        </p:nvSpPr>
        <p:spPr>
          <a:xfrm>
            <a:off x="3586037" y="2490747"/>
            <a:ext cx="1701580" cy="914400"/>
          </a:xfrm>
          <a:prstGeom prst="up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More local route objects</a:t>
            </a:r>
          </a:p>
        </p:txBody>
      </p:sp>
      <p:sp>
        <p:nvSpPr>
          <p:cNvPr id="10" name="Down Arrow Callout 9">
            <a:extLst>
              <a:ext uri="{FF2B5EF4-FFF2-40B4-BE49-F238E27FC236}">
                <a16:creationId xmlns:a16="http://schemas.microsoft.com/office/drawing/2014/main" id="{B469342D-E0CB-B885-A003-870EAC3B7A61}"/>
              </a:ext>
            </a:extLst>
          </p:cNvPr>
          <p:cNvSpPr/>
          <p:nvPr/>
        </p:nvSpPr>
        <p:spPr>
          <a:xfrm>
            <a:off x="3578087" y="3493109"/>
            <a:ext cx="1701581" cy="914400"/>
          </a:xfrm>
          <a:prstGeom prst="down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More global route objects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C25DEB-95F4-01CA-EA47-B45A22F41CCE}"/>
              </a:ext>
            </a:extLst>
          </p:cNvPr>
          <p:cNvSpPr txBox="1"/>
          <p:nvPr/>
        </p:nvSpPr>
        <p:spPr>
          <a:xfrm rot="1888646">
            <a:off x="801781" y="1686370"/>
            <a:ext cx="1841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ROUTE objects </a:t>
            </a:r>
            <a:r>
              <a:rPr lang="en-DE" dirty="0">
                <a:sym typeface="Wingdings" pitchFamily="2" charset="2"/>
              </a:rPr>
              <a:t></a:t>
            </a:r>
            <a:endParaRPr lang="en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8D61D4-2FB0-A69B-B406-96C17A559981}"/>
              </a:ext>
            </a:extLst>
          </p:cNvPr>
          <p:cNvSpPr/>
          <p:nvPr/>
        </p:nvSpPr>
        <p:spPr>
          <a:xfrm>
            <a:off x="5640684" y="1574800"/>
            <a:ext cx="1834865" cy="377631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9E2BCD-DC9C-4C99-9F5B-252355BAD2C6}"/>
              </a:ext>
            </a:extLst>
          </p:cNvPr>
          <p:cNvSpPr/>
          <p:nvPr/>
        </p:nvSpPr>
        <p:spPr>
          <a:xfrm>
            <a:off x="7475550" y="2311400"/>
            <a:ext cx="1985950" cy="304446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7D41AA-E2ED-8F2D-BB11-BDC6A95CC3C4}"/>
              </a:ext>
            </a:extLst>
          </p:cNvPr>
          <p:cNvSpPr/>
          <p:nvPr/>
        </p:nvSpPr>
        <p:spPr>
          <a:xfrm>
            <a:off x="3487759" y="1574799"/>
            <a:ext cx="2152923" cy="377631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64C85297-00C4-4E72-89EA-FB20F3D611D2}"/>
              </a:ext>
            </a:extLst>
          </p:cNvPr>
          <p:cNvSpPr/>
          <p:nvPr/>
        </p:nvSpPr>
        <p:spPr>
          <a:xfrm>
            <a:off x="966180" y="4963656"/>
            <a:ext cx="1443824" cy="1158015"/>
          </a:xfrm>
          <a:prstGeom prst="wedgeRectCallout">
            <a:avLst>
              <a:gd name="adj1" fmla="val 124928"/>
              <a:gd name="adj2" fmla="val -4084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Very </a:t>
            </a:r>
            <a:r>
              <a:rPr lang="de-DE" dirty="0" err="1"/>
              <a:t>small</a:t>
            </a:r>
            <a:r>
              <a:rPr lang="de-DE" dirty="0"/>
              <a:t> IRRs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highly</a:t>
            </a:r>
            <a:r>
              <a:rPr lang="de-DE" dirty="0"/>
              <a:t>  </a:t>
            </a:r>
            <a:r>
              <a:rPr lang="de-DE" dirty="0" err="1"/>
              <a:t>local</a:t>
            </a:r>
            <a:r>
              <a:rPr lang="de-DE" dirty="0"/>
              <a:t>* </a:t>
            </a:r>
            <a:r>
              <a:rPr lang="de-DE" dirty="0" err="1"/>
              <a:t>scope</a:t>
            </a:r>
            <a:r>
              <a:rPr lang="de-DE" dirty="0"/>
              <a:t>.</a:t>
            </a:r>
            <a:endParaRPr lang="en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4F3A6-AA8E-E015-7C31-F8F9399930BB}"/>
              </a:ext>
            </a:extLst>
          </p:cNvPr>
          <p:cNvSpPr txBox="1"/>
          <p:nvPr/>
        </p:nvSpPr>
        <p:spPr>
          <a:xfrm>
            <a:off x="9640132" y="6121671"/>
            <a:ext cx="2467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*l</a:t>
            </a:r>
            <a:r>
              <a:rPr lang="en-DE" dirty="0"/>
              <a:t>ocal = same RIR region</a:t>
            </a:r>
          </a:p>
          <a:p>
            <a:r>
              <a:rPr lang="en-DE" dirty="0"/>
              <a:t>  as maintainer org’s HQ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2441D5B7-B9A2-E207-34EF-8B972645DC8B}"/>
              </a:ext>
            </a:extLst>
          </p:cNvPr>
          <p:cNvSpPr/>
          <p:nvPr/>
        </p:nvSpPr>
        <p:spPr>
          <a:xfrm>
            <a:off x="8631803" y="176891"/>
            <a:ext cx="1443824" cy="1158015"/>
          </a:xfrm>
          <a:prstGeom prst="wedgeRectCallout">
            <a:avLst>
              <a:gd name="adj1" fmla="val -130189"/>
              <a:gd name="adj2" fmla="val 7975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Auth. IRRs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highly</a:t>
            </a:r>
            <a:r>
              <a:rPr lang="de-DE" dirty="0"/>
              <a:t> </a:t>
            </a:r>
            <a:r>
              <a:rPr lang="de-DE" dirty="0" err="1"/>
              <a:t>localized</a:t>
            </a:r>
            <a:r>
              <a:rPr lang="de-DE" dirty="0"/>
              <a:t>*</a:t>
            </a:r>
            <a:endParaRPr lang="en-DE" dirty="0"/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33D02447-DF7A-1B05-26A7-7E089CC78482}"/>
              </a:ext>
            </a:extLst>
          </p:cNvPr>
          <p:cNvSpPr/>
          <p:nvPr/>
        </p:nvSpPr>
        <p:spPr>
          <a:xfrm>
            <a:off x="10075627" y="4129602"/>
            <a:ext cx="1443824" cy="1158015"/>
          </a:xfrm>
          <a:prstGeom prst="wedgeRectCallout">
            <a:avLst>
              <a:gd name="adj1" fmla="val -90086"/>
              <a:gd name="adj2" fmla="val -364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Three</a:t>
            </a:r>
            <a:r>
              <a:rPr lang="de-DE" dirty="0"/>
              <a:t> larger </a:t>
            </a:r>
            <a:r>
              <a:rPr lang="de-DE" dirty="0" err="1"/>
              <a:t>third</a:t>
            </a:r>
            <a:r>
              <a:rPr lang="de-DE" dirty="0"/>
              <a:t>-party IRRs </a:t>
            </a:r>
            <a:r>
              <a:rPr lang="de-DE" dirty="0" err="1"/>
              <a:t>have</a:t>
            </a:r>
            <a:r>
              <a:rPr lang="de-DE" dirty="0"/>
              <a:t> global </a:t>
            </a:r>
            <a:r>
              <a:rPr lang="de-DE" dirty="0" err="1"/>
              <a:t>scope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079253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05382-4801-A7BC-2694-F58F7F7C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RIR DB preference based on RPSL objects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BF068-9A04-12E9-EA45-91F3F8A8C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7538" y="1968759"/>
            <a:ext cx="3676261" cy="421620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Vast majority of the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AUT-NUM/AS-SET objects advertised in AMS-IX/DE-CIX Route Servers can be found in authoritative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DBs.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149BC3A-9B73-D1C2-D024-FB41D0EC0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52" y="1690688"/>
            <a:ext cx="7388887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64961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9B4C3-8644-9715-8038-6B465C196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BCP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CD107-4CC6-44BB-7DEE-EF4E362FB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15947" cy="4351338"/>
          </a:xfrm>
        </p:spPr>
        <p:txBody>
          <a:bodyPr>
            <a:normAutofit/>
          </a:bodyPr>
          <a:lstStyle/>
          <a:p>
            <a:r>
              <a:rPr lang="en-US" sz="2400" dirty="0"/>
              <a:t>IXP operator must trust and use only the following IRR databases for building and maintaining Route Server filters: </a:t>
            </a:r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3B6F7D-0836-ED10-E493-FE65DA765D11}"/>
              </a:ext>
            </a:extLst>
          </p:cNvPr>
          <p:cNvSpPr txBox="1"/>
          <p:nvPr/>
        </p:nvSpPr>
        <p:spPr>
          <a:xfrm>
            <a:off x="838200" y="3072348"/>
            <a:ext cx="5515947" cy="384720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AFRINIC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ARIN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RIPENCC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LACNIC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NIC.MX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NIC.BR</a:t>
            </a:r>
          </a:p>
          <a:p>
            <a:pPr lvl="2"/>
            <a:endParaRPr lang="en-US" sz="2800" dirty="0"/>
          </a:p>
          <a:p>
            <a:pPr lvl="2"/>
            <a:endParaRPr lang="en-US" sz="2800" dirty="0"/>
          </a:p>
          <a:p>
            <a:pPr lvl="2"/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APNIC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APJJ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CNNIC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JPNIC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KRNIC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TWNIC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VNNIC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IRINN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45E026-7BED-F970-422C-10985A5E8DCB}"/>
              </a:ext>
            </a:extLst>
          </p:cNvPr>
          <p:cNvSpPr txBox="1"/>
          <p:nvPr/>
        </p:nvSpPr>
        <p:spPr>
          <a:xfrm>
            <a:off x="6354147" y="1825625"/>
            <a:ext cx="5257800" cy="458587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dirty="0"/>
              <a:t>The adoption of this policy will probably result in a massive transfer of RPSL objects. Therefore, a grace period of 12 months is introduced in which the list of allowed databases is supplemented by these: </a:t>
            </a:r>
            <a:br>
              <a:rPr lang="en-US" sz="2400" dirty="0"/>
            </a:b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RADB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RIPE-NONAUTH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NTT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LEVEL3 </a:t>
            </a:r>
          </a:p>
          <a:p>
            <a:endParaRPr lang="en-US" sz="28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4581E9-60B3-B114-AE9E-FDFD584A7ABC}"/>
              </a:ext>
            </a:extLst>
          </p:cNvPr>
          <p:cNvCxnSpPr>
            <a:cxnSpLocks/>
          </p:cNvCxnSpPr>
          <p:nvPr/>
        </p:nvCxnSpPr>
        <p:spPr>
          <a:xfrm>
            <a:off x="6316823" y="1959427"/>
            <a:ext cx="0" cy="4292082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260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65CB6-96F9-B13C-5065-943D2CA3D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often are objects updated?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3D361-F0E9-4C69-D7D5-20D7C95CA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3404" y="1940686"/>
            <a:ext cx="3702697" cy="4021592"/>
          </a:xfrm>
        </p:spPr>
        <p:txBody>
          <a:bodyPr>
            <a:normAutofit/>
          </a:bodyPr>
          <a:lstStyle/>
          <a:p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plot shows that route objects are updated twice as frequently in authoritative IRRs compared to third-party IRRs. </a:t>
            </a:r>
            <a:b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GB" sz="1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median time elapsed since the last update of a route in authoritative IRRs is ~4.5 years, whereas it is ~7.5 years for third-party IRRs.</a:t>
            </a:r>
            <a:endParaRPr lang="en-US" sz="24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6B7CCCF-00A8-8AFB-A0A2-B7A1A9358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859" y="1470861"/>
            <a:ext cx="7319839" cy="512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7E11C1-93EC-AC0D-F175-97DF5C5F093A}"/>
              </a:ext>
            </a:extLst>
          </p:cNvPr>
          <p:cNvSpPr txBox="1"/>
          <p:nvPr/>
        </p:nvSpPr>
        <p:spPr>
          <a:xfrm rot="1360271">
            <a:off x="607316" y="1662286"/>
            <a:ext cx="2242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chemeClr val="accent6">
                    <a:lumMod val="75000"/>
                  </a:schemeClr>
                </a:solidFill>
              </a:rPr>
              <a:t>Good performance </a:t>
            </a:r>
            <a:r>
              <a:rPr lang="en-DE" dirty="0">
                <a:sym typeface="Wingdings" pitchFamily="2" charset="2"/>
              </a:rPr>
              <a:t></a:t>
            </a:r>
            <a:endParaRPr lang="en-D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21C29B-72E2-25A4-C8DF-8B14D19C283E}"/>
              </a:ext>
            </a:extLst>
          </p:cNvPr>
          <p:cNvSpPr txBox="1"/>
          <p:nvPr/>
        </p:nvSpPr>
        <p:spPr>
          <a:xfrm rot="1144581">
            <a:off x="9421919" y="6079129"/>
            <a:ext cx="2138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ym typeface="Wingdings" pitchFamily="2" charset="2"/>
              </a:rPr>
              <a:t> </a:t>
            </a:r>
            <a:r>
              <a:rPr lang="en-DE" dirty="0">
                <a:solidFill>
                  <a:srgbClr val="FF0000"/>
                </a:solidFill>
                <a:sym typeface="Wingdings" pitchFamily="2" charset="2"/>
              </a:rPr>
              <a:t>bad</a:t>
            </a:r>
            <a:r>
              <a:rPr lang="en-DE" dirty="0">
                <a:solidFill>
                  <a:srgbClr val="FF0000"/>
                </a:solidFill>
              </a:rPr>
              <a:t> performance</a:t>
            </a:r>
          </a:p>
        </p:txBody>
      </p:sp>
    </p:spTree>
    <p:extLst>
      <p:ext uri="{BB962C8B-B14F-4D97-AF65-F5344CB8AC3E}">
        <p14:creationId xmlns:p14="http://schemas.microsoft.com/office/powerpoint/2010/main" val="2103199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65CB6-96F9-B13C-5065-943D2CA3D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often are objects updated?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3D361-F0E9-4C69-D7D5-20D7C95CA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3404" y="1940686"/>
            <a:ext cx="3702697" cy="4021592"/>
          </a:xfrm>
        </p:spPr>
        <p:txBody>
          <a:bodyPr>
            <a:normAutofit/>
          </a:bodyPr>
          <a:lstStyle/>
          <a:p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plot shows that route objects are updated twice as frequently in authoritative IRRs compared to third-party IRRs. </a:t>
            </a:r>
            <a:b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GB" sz="1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median time elapsed since the last update of a route in authoritative IRRs is ~4.5 years, whereas it is ~7.5 years for third-party IRRs.</a:t>
            </a:r>
            <a:endParaRPr lang="en-US" sz="24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6B7CCCF-00A8-8AFB-A0A2-B7A1A9358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859" y="1470861"/>
            <a:ext cx="7319839" cy="512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C2EF3681-3F9F-3D44-0BAA-037F3B6D07A9}"/>
              </a:ext>
            </a:extLst>
          </p:cNvPr>
          <p:cNvSpPr/>
          <p:nvPr/>
        </p:nvSpPr>
        <p:spPr>
          <a:xfrm>
            <a:off x="4926993" y="4325510"/>
            <a:ext cx="2083570" cy="1140977"/>
          </a:xfrm>
          <a:prstGeom prst="wedgeRectCallout">
            <a:avLst>
              <a:gd name="adj1" fmla="val -98243"/>
              <a:gd name="adj2" fmla="val -8361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ROUTE objects in authoritative IRRs are updated much more regularly</a:t>
            </a:r>
          </a:p>
        </p:txBody>
      </p:sp>
    </p:spTree>
    <p:extLst>
      <p:ext uri="{BB962C8B-B14F-4D97-AF65-F5344CB8AC3E}">
        <p14:creationId xmlns:p14="http://schemas.microsoft.com/office/powerpoint/2010/main" val="70765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65CB6-96F9-B13C-5065-943D2CA3D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often are objects updated?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3D361-F0E9-4C69-D7D5-20D7C95CA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3404" y="1940686"/>
            <a:ext cx="3702697" cy="4021592"/>
          </a:xfrm>
        </p:spPr>
        <p:txBody>
          <a:bodyPr>
            <a:normAutofit/>
          </a:bodyPr>
          <a:lstStyle/>
          <a:p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plot shows that route objects are updated twice as frequently in authoritative IRRs compared to third-party IRRs. </a:t>
            </a:r>
            <a:b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GB" sz="1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median time elapsed since the last update of a route in authoritative IRRs is ~4.5 years, whereas it is ~7.5 years for third-party IRRs.</a:t>
            </a:r>
            <a:endParaRPr lang="en-US" sz="24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6B7CCCF-00A8-8AFB-A0A2-B7A1A9358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859" y="1470861"/>
            <a:ext cx="7319839" cy="512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01AFE1CD-E9E0-E536-B953-D6525912935F}"/>
              </a:ext>
            </a:extLst>
          </p:cNvPr>
          <p:cNvSpPr/>
          <p:nvPr/>
        </p:nvSpPr>
        <p:spPr>
          <a:xfrm>
            <a:off x="838200" y="1367926"/>
            <a:ext cx="1581463" cy="1812595"/>
          </a:xfrm>
          <a:prstGeom prst="wedgeRectCallout">
            <a:avLst>
              <a:gd name="adj1" fmla="val 118278"/>
              <a:gd name="adj2" fmla="val 9000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AS-SET updates look a bit better for third-party IRRs. </a:t>
            </a:r>
            <a:r>
              <a:rPr lang="en-DE" i="1" dirty="0"/>
              <a:t>This is caused by TC!</a:t>
            </a:r>
          </a:p>
        </p:txBody>
      </p:sp>
    </p:spTree>
    <p:extLst>
      <p:ext uri="{BB962C8B-B14F-4D97-AF65-F5344CB8AC3E}">
        <p14:creationId xmlns:p14="http://schemas.microsoft.com/office/powerpoint/2010/main" val="1141743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65CB6-96F9-B13C-5065-943D2CA3D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often are objects updated?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3D361-F0E9-4C69-D7D5-20D7C95CA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3404" y="1940686"/>
            <a:ext cx="3702697" cy="4021592"/>
          </a:xfrm>
        </p:spPr>
        <p:txBody>
          <a:bodyPr>
            <a:normAutofit/>
          </a:bodyPr>
          <a:lstStyle/>
          <a:p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plot shows that route objects are updated twice as frequently in authoritative IRRs compared to third-party IRRs. </a:t>
            </a:r>
            <a:b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GB" sz="1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median time elapsed since the last update of a route in authoritative IRRs is ~4.5 years, whereas it is ~7.5 years for third-party IRRs.</a:t>
            </a:r>
            <a:endParaRPr lang="en-US" sz="24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6B7CCCF-00A8-8AFB-A0A2-B7A1A9358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859" y="1470861"/>
            <a:ext cx="7319839" cy="512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C2EF3681-3F9F-3D44-0BAA-037F3B6D07A9}"/>
              </a:ext>
            </a:extLst>
          </p:cNvPr>
          <p:cNvSpPr/>
          <p:nvPr/>
        </p:nvSpPr>
        <p:spPr>
          <a:xfrm>
            <a:off x="4926993" y="4325510"/>
            <a:ext cx="2083570" cy="1140977"/>
          </a:xfrm>
          <a:prstGeom prst="wedgeRectCallout">
            <a:avLst>
              <a:gd name="adj1" fmla="val -98243"/>
              <a:gd name="adj2" fmla="val -8361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ROUTE objects in authoritative IRRs are updated much more regularly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01AFE1CD-E9E0-E536-B953-D6525912935F}"/>
              </a:ext>
            </a:extLst>
          </p:cNvPr>
          <p:cNvSpPr/>
          <p:nvPr/>
        </p:nvSpPr>
        <p:spPr>
          <a:xfrm>
            <a:off x="838200" y="1367926"/>
            <a:ext cx="1581463" cy="1812595"/>
          </a:xfrm>
          <a:prstGeom prst="wedgeRectCallout">
            <a:avLst>
              <a:gd name="adj1" fmla="val 118278"/>
              <a:gd name="adj2" fmla="val 9000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AS-SET updates look a bit better for third-party IRRS. </a:t>
            </a:r>
            <a:r>
              <a:rPr lang="en-DE" i="1" dirty="0"/>
              <a:t>This is caused by TC!</a:t>
            </a:r>
          </a:p>
        </p:txBody>
      </p:sp>
    </p:spTree>
    <p:extLst>
      <p:ext uri="{BB962C8B-B14F-4D97-AF65-F5344CB8AC3E}">
        <p14:creationId xmlns:p14="http://schemas.microsoft.com/office/powerpoint/2010/main" val="3130812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aph with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C765282A-B16C-9039-9AD2-FF47639C1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318" y="1555281"/>
            <a:ext cx="6804565" cy="5103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DF7D32-1AC1-C56D-8635-F4FB332F3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objects match with the DFZ?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549128-902D-D616-1C6C-6E49E7B80EA2}"/>
              </a:ext>
            </a:extLst>
          </p:cNvPr>
          <p:cNvSpPr txBox="1"/>
          <p:nvPr/>
        </p:nvSpPr>
        <p:spPr>
          <a:xfrm rot="20857569">
            <a:off x="924473" y="6252648"/>
            <a:ext cx="2242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chemeClr val="accent6">
                    <a:lumMod val="75000"/>
                  </a:schemeClr>
                </a:solidFill>
              </a:rPr>
              <a:t>Good performance </a:t>
            </a:r>
            <a:r>
              <a:rPr lang="en-DE" dirty="0">
                <a:sym typeface="Wingdings" pitchFamily="2" charset="2"/>
              </a:rPr>
              <a:t></a:t>
            </a:r>
            <a:endParaRPr lang="en-D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818984-408A-63EF-0C84-FB86F2E7830F}"/>
              </a:ext>
            </a:extLst>
          </p:cNvPr>
          <p:cNvSpPr txBox="1"/>
          <p:nvPr/>
        </p:nvSpPr>
        <p:spPr>
          <a:xfrm rot="20857569">
            <a:off x="9311234" y="1252763"/>
            <a:ext cx="2138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ym typeface="Wingdings" pitchFamily="2" charset="2"/>
              </a:rPr>
              <a:t> </a:t>
            </a:r>
            <a:r>
              <a:rPr lang="en-DE" dirty="0">
                <a:solidFill>
                  <a:srgbClr val="FF0000"/>
                </a:solidFill>
                <a:sym typeface="Wingdings" pitchFamily="2" charset="2"/>
              </a:rPr>
              <a:t>bad</a:t>
            </a:r>
            <a:r>
              <a:rPr lang="en-DE" dirty="0">
                <a:solidFill>
                  <a:srgbClr val="FF0000"/>
                </a:solidFill>
              </a:rPr>
              <a:t> performance</a:t>
            </a:r>
          </a:p>
        </p:txBody>
      </p:sp>
    </p:spTree>
    <p:extLst>
      <p:ext uri="{BB962C8B-B14F-4D97-AF65-F5344CB8AC3E}">
        <p14:creationId xmlns:p14="http://schemas.microsoft.com/office/powerpoint/2010/main" val="3156361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aph with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C765282A-B16C-9039-9AD2-FF47639C1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318" y="1555281"/>
            <a:ext cx="6804565" cy="5103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DF7D32-1AC1-C56D-8635-F4FB332F3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objects match with the DFZ?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62093-5FA6-2217-389C-F81F95521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0991" y="1555281"/>
            <a:ext cx="3478763" cy="4351338"/>
          </a:xfrm>
        </p:spPr>
        <p:txBody>
          <a:bodyPr>
            <a:normAutofit/>
          </a:bodyPr>
          <a:lstStyle/>
          <a:p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size of the bubbles indicates the share of overall route objects the respective database holds. </a:t>
            </a:r>
            <a:b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more on the bottom left a database is, the more relevant information it contains and the more accurately it reflects the information reflects the situation in the DFZ.</a:t>
            </a:r>
            <a:endParaRPr lang="en-GB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8B8E415E-7DC8-64F5-C88E-917B4257B2F3}"/>
              </a:ext>
            </a:extLst>
          </p:cNvPr>
          <p:cNvSpPr/>
          <p:nvPr/>
        </p:nvSpPr>
        <p:spPr>
          <a:xfrm>
            <a:off x="552376" y="4680280"/>
            <a:ext cx="1581463" cy="1812595"/>
          </a:xfrm>
          <a:prstGeom prst="wedgeRectCallout">
            <a:avLst>
              <a:gd name="adj1" fmla="val 145918"/>
              <a:gd name="adj2" fmla="val 1704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TC is the unlikely winner. We asked them: they enforce strict rules.</a:t>
            </a:r>
            <a:endParaRPr lang="en-DE" i="1" dirty="0"/>
          </a:p>
        </p:txBody>
      </p:sp>
    </p:spTree>
    <p:extLst>
      <p:ext uri="{BB962C8B-B14F-4D97-AF65-F5344CB8AC3E}">
        <p14:creationId xmlns:p14="http://schemas.microsoft.com/office/powerpoint/2010/main" val="1192405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aph with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C765282A-B16C-9039-9AD2-FF47639C1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318" y="1555281"/>
            <a:ext cx="6804565" cy="5103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DF7D32-1AC1-C56D-8635-F4FB332F3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objects match with the DFZ?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62093-5FA6-2217-389C-F81F95521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0991" y="1555281"/>
            <a:ext cx="3478763" cy="4351338"/>
          </a:xfrm>
        </p:spPr>
        <p:txBody>
          <a:bodyPr>
            <a:normAutofit/>
          </a:bodyPr>
          <a:lstStyle/>
          <a:p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size of the bubbles indicates the share of overall route objects the respective database holds. </a:t>
            </a:r>
            <a:b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more on the bottom left a database is, the more relevant information it contains and the more accurately it reflects the information reflects the situation in the DFZ.</a:t>
            </a:r>
            <a:endParaRPr lang="en-GB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8B8E415E-7DC8-64F5-C88E-917B4257B2F3}"/>
              </a:ext>
            </a:extLst>
          </p:cNvPr>
          <p:cNvSpPr/>
          <p:nvPr/>
        </p:nvSpPr>
        <p:spPr>
          <a:xfrm>
            <a:off x="552376" y="4680280"/>
            <a:ext cx="1581463" cy="1812595"/>
          </a:xfrm>
          <a:prstGeom prst="wedgeRectCallout">
            <a:avLst>
              <a:gd name="adj1" fmla="val 145918"/>
              <a:gd name="adj2" fmla="val 1704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TC is the unlikely winner. We asked them: they enforce strict rules.</a:t>
            </a:r>
            <a:endParaRPr lang="en-DE" i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FD6CA8A-727F-F174-008F-C9F3210632C4}"/>
              </a:ext>
            </a:extLst>
          </p:cNvPr>
          <p:cNvGrpSpPr/>
          <p:nvPr/>
        </p:nvGrpSpPr>
        <p:grpSpPr>
          <a:xfrm>
            <a:off x="9674424" y="1178420"/>
            <a:ext cx="1581464" cy="1812595"/>
            <a:chOff x="9674424" y="1178420"/>
            <a:chExt cx="1581464" cy="1812595"/>
          </a:xfrm>
        </p:grpSpPr>
        <p:sp>
          <p:nvSpPr>
            <p:cNvPr id="6" name="Rectangular Callout 5">
              <a:extLst>
                <a:ext uri="{FF2B5EF4-FFF2-40B4-BE49-F238E27FC236}">
                  <a16:creationId xmlns:a16="http://schemas.microsoft.com/office/drawing/2014/main" id="{D28D88A8-D092-4337-DF02-5E3EF5999B0E}"/>
                </a:ext>
              </a:extLst>
            </p:cNvPr>
            <p:cNvSpPr/>
            <p:nvPr/>
          </p:nvSpPr>
          <p:spPr>
            <a:xfrm>
              <a:off x="9674424" y="1178420"/>
              <a:ext cx="1581463" cy="1812595"/>
            </a:xfrm>
            <a:prstGeom prst="wedgeRectCallout">
              <a:avLst>
                <a:gd name="adj1" fmla="val -180388"/>
                <a:gd name="adj2" fmla="val 432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i="1" dirty="0"/>
            </a:p>
          </p:txBody>
        </p:sp>
        <p:sp>
          <p:nvSpPr>
            <p:cNvPr id="7" name="Rectangular Callout 6">
              <a:extLst>
                <a:ext uri="{FF2B5EF4-FFF2-40B4-BE49-F238E27FC236}">
                  <a16:creationId xmlns:a16="http://schemas.microsoft.com/office/drawing/2014/main" id="{DF49AD65-38C6-6CBD-7A3A-B3793E071F4B}"/>
                </a:ext>
              </a:extLst>
            </p:cNvPr>
            <p:cNvSpPr/>
            <p:nvPr/>
          </p:nvSpPr>
          <p:spPr>
            <a:xfrm>
              <a:off x="9674425" y="1178420"/>
              <a:ext cx="1581463" cy="1812595"/>
            </a:xfrm>
            <a:prstGeom prst="wedgeRectCallout">
              <a:avLst>
                <a:gd name="adj1" fmla="val -80334"/>
                <a:gd name="adj2" fmla="val 87674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i="1" dirty="0"/>
            </a:p>
          </p:txBody>
        </p:sp>
        <p:sp>
          <p:nvSpPr>
            <p:cNvPr id="8" name="Rectangular Callout 7">
              <a:extLst>
                <a:ext uri="{FF2B5EF4-FFF2-40B4-BE49-F238E27FC236}">
                  <a16:creationId xmlns:a16="http://schemas.microsoft.com/office/drawing/2014/main" id="{D7A5A5DB-14D2-FA55-A84B-7E8A76EDAE84}"/>
                </a:ext>
              </a:extLst>
            </p:cNvPr>
            <p:cNvSpPr/>
            <p:nvPr/>
          </p:nvSpPr>
          <p:spPr>
            <a:xfrm>
              <a:off x="9674425" y="1178420"/>
              <a:ext cx="1581463" cy="1812595"/>
            </a:xfrm>
            <a:prstGeom prst="wedgeRectCallout">
              <a:avLst>
                <a:gd name="adj1" fmla="val -289994"/>
                <a:gd name="adj2" fmla="val 84165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dirty="0"/>
                <a:t>Nearly all third-party IRRs have worse alignment with the DFZ.</a:t>
              </a:r>
              <a:endParaRPr lang="en-DE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20122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aph with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C765282A-B16C-9039-9AD2-FF47639C1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318" y="1555281"/>
            <a:ext cx="6804565" cy="5103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DF7D32-1AC1-C56D-8635-F4FB332F3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objects match with the DFZ?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62093-5FA6-2217-389C-F81F95521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0991" y="1555281"/>
            <a:ext cx="3478763" cy="4351338"/>
          </a:xfrm>
        </p:spPr>
        <p:txBody>
          <a:bodyPr>
            <a:normAutofit/>
          </a:bodyPr>
          <a:lstStyle/>
          <a:p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size of the bubbles indicates the share of overall route objects the respective database holds. </a:t>
            </a:r>
            <a:b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more on the bottom left a database is, the more relevant information it contains and the more accurately it reflects the information reflects the situation in the DFZ.</a:t>
            </a:r>
            <a:endParaRPr lang="en-GB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8B8E415E-7DC8-64F5-C88E-917B4257B2F3}"/>
              </a:ext>
            </a:extLst>
          </p:cNvPr>
          <p:cNvSpPr/>
          <p:nvPr/>
        </p:nvSpPr>
        <p:spPr>
          <a:xfrm>
            <a:off x="552376" y="4680280"/>
            <a:ext cx="1581463" cy="1812595"/>
          </a:xfrm>
          <a:prstGeom prst="wedgeRectCallout">
            <a:avLst>
              <a:gd name="adj1" fmla="val 145918"/>
              <a:gd name="adj2" fmla="val 1704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TC is the unlikely winner. We asked them: they enforce strict rules.</a:t>
            </a:r>
            <a:endParaRPr lang="en-DE" i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FD6CA8A-727F-F174-008F-C9F3210632C4}"/>
              </a:ext>
            </a:extLst>
          </p:cNvPr>
          <p:cNvGrpSpPr/>
          <p:nvPr/>
        </p:nvGrpSpPr>
        <p:grpSpPr>
          <a:xfrm>
            <a:off x="9674424" y="1178420"/>
            <a:ext cx="1581464" cy="1812595"/>
            <a:chOff x="9674424" y="1178420"/>
            <a:chExt cx="1581464" cy="1812595"/>
          </a:xfrm>
        </p:grpSpPr>
        <p:sp>
          <p:nvSpPr>
            <p:cNvPr id="6" name="Rectangular Callout 5">
              <a:extLst>
                <a:ext uri="{FF2B5EF4-FFF2-40B4-BE49-F238E27FC236}">
                  <a16:creationId xmlns:a16="http://schemas.microsoft.com/office/drawing/2014/main" id="{D28D88A8-D092-4337-DF02-5E3EF5999B0E}"/>
                </a:ext>
              </a:extLst>
            </p:cNvPr>
            <p:cNvSpPr/>
            <p:nvPr/>
          </p:nvSpPr>
          <p:spPr>
            <a:xfrm>
              <a:off x="9674424" y="1178420"/>
              <a:ext cx="1581463" cy="1812595"/>
            </a:xfrm>
            <a:prstGeom prst="wedgeRectCallout">
              <a:avLst>
                <a:gd name="adj1" fmla="val -180388"/>
                <a:gd name="adj2" fmla="val 432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i="1" dirty="0"/>
            </a:p>
          </p:txBody>
        </p:sp>
        <p:sp>
          <p:nvSpPr>
            <p:cNvPr id="7" name="Rectangular Callout 6">
              <a:extLst>
                <a:ext uri="{FF2B5EF4-FFF2-40B4-BE49-F238E27FC236}">
                  <a16:creationId xmlns:a16="http://schemas.microsoft.com/office/drawing/2014/main" id="{DF49AD65-38C6-6CBD-7A3A-B3793E071F4B}"/>
                </a:ext>
              </a:extLst>
            </p:cNvPr>
            <p:cNvSpPr/>
            <p:nvPr/>
          </p:nvSpPr>
          <p:spPr>
            <a:xfrm>
              <a:off x="9674425" y="1178420"/>
              <a:ext cx="1581463" cy="1812595"/>
            </a:xfrm>
            <a:prstGeom prst="wedgeRectCallout">
              <a:avLst>
                <a:gd name="adj1" fmla="val -80334"/>
                <a:gd name="adj2" fmla="val 87674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i="1" dirty="0"/>
            </a:p>
          </p:txBody>
        </p:sp>
        <p:sp>
          <p:nvSpPr>
            <p:cNvPr id="8" name="Rectangular Callout 7">
              <a:extLst>
                <a:ext uri="{FF2B5EF4-FFF2-40B4-BE49-F238E27FC236}">
                  <a16:creationId xmlns:a16="http://schemas.microsoft.com/office/drawing/2014/main" id="{D7A5A5DB-14D2-FA55-A84B-7E8A76EDAE84}"/>
                </a:ext>
              </a:extLst>
            </p:cNvPr>
            <p:cNvSpPr/>
            <p:nvPr/>
          </p:nvSpPr>
          <p:spPr>
            <a:xfrm>
              <a:off x="9674425" y="1178420"/>
              <a:ext cx="1581463" cy="1812595"/>
            </a:xfrm>
            <a:prstGeom prst="wedgeRectCallout">
              <a:avLst>
                <a:gd name="adj1" fmla="val -289994"/>
                <a:gd name="adj2" fmla="val 84165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dirty="0"/>
                <a:t>Nearly all third-party IRRs have worse alignment with the DFZ.</a:t>
              </a:r>
              <a:endParaRPr lang="en-DE" i="1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D98ECE6-B3CB-8D08-9687-8801C20F8564}"/>
              </a:ext>
            </a:extLst>
          </p:cNvPr>
          <p:cNvGrpSpPr/>
          <p:nvPr/>
        </p:nvGrpSpPr>
        <p:grpSpPr>
          <a:xfrm>
            <a:off x="3272053" y="1832491"/>
            <a:ext cx="1585744" cy="1410321"/>
            <a:chOff x="349176" y="1690688"/>
            <a:chExt cx="1585744" cy="1410321"/>
          </a:xfrm>
        </p:grpSpPr>
        <p:sp>
          <p:nvSpPr>
            <p:cNvPr id="10" name="Rectangular Callout 9">
              <a:extLst>
                <a:ext uri="{FF2B5EF4-FFF2-40B4-BE49-F238E27FC236}">
                  <a16:creationId xmlns:a16="http://schemas.microsoft.com/office/drawing/2014/main" id="{90072853-5B58-7A38-4277-0F69DB51C96C}"/>
                </a:ext>
              </a:extLst>
            </p:cNvPr>
            <p:cNvSpPr/>
            <p:nvPr/>
          </p:nvSpPr>
          <p:spPr>
            <a:xfrm>
              <a:off x="353457" y="1690688"/>
              <a:ext cx="1581463" cy="1410321"/>
            </a:xfrm>
            <a:prstGeom prst="wedgeRectCallout">
              <a:avLst>
                <a:gd name="adj1" fmla="val 55920"/>
                <a:gd name="adj2" fmla="val 79713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i="1" dirty="0"/>
            </a:p>
          </p:txBody>
        </p:sp>
        <p:sp>
          <p:nvSpPr>
            <p:cNvPr id="11" name="Rectangular Callout 10">
              <a:extLst>
                <a:ext uri="{FF2B5EF4-FFF2-40B4-BE49-F238E27FC236}">
                  <a16:creationId xmlns:a16="http://schemas.microsoft.com/office/drawing/2014/main" id="{4A0A89D9-4D9C-DAE7-08EE-79E174238E21}"/>
                </a:ext>
              </a:extLst>
            </p:cNvPr>
            <p:cNvSpPr/>
            <p:nvPr/>
          </p:nvSpPr>
          <p:spPr>
            <a:xfrm>
              <a:off x="349176" y="1690688"/>
              <a:ext cx="1581463" cy="1410321"/>
            </a:xfrm>
            <a:prstGeom prst="wedgeRectCallout">
              <a:avLst>
                <a:gd name="adj1" fmla="val 59943"/>
                <a:gd name="adj2" fmla="val 152459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dirty="0"/>
                <a:t>Auth. IRRs have better alignment with the DFZ.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983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0EFB1B-658F-10BB-039D-35C2AA0EAF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DE" dirty="0"/>
              <a:t>Q: Do authoritative IRRs represent operators better than third-party IRRs?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81989-4BE9-26EE-F3CC-A6C8C4048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88290"/>
            <a:ext cx="9144000" cy="2387599"/>
          </a:xfrm>
        </p:spPr>
        <p:txBody>
          <a:bodyPr>
            <a:normAutofit lnSpcReduction="10000"/>
          </a:bodyPr>
          <a:lstStyle/>
          <a:p>
            <a:r>
              <a:rPr lang="en-DE" sz="3600" dirty="0"/>
              <a:t>A: Yes. Authoritative IRRs are </a:t>
            </a:r>
            <a:r>
              <a:rPr lang="en-DE" sz="3600" b="1" dirty="0"/>
              <a:t>less in conflict with the DFZ</a:t>
            </a:r>
            <a:r>
              <a:rPr lang="en-DE" sz="3600" dirty="0"/>
              <a:t> and have a </a:t>
            </a:r>
            <a:r>
              <a:rPr lang="en-DE" sz="3600" b="1" dirty="0"/>
              <a:t>higher object update frequency</a:t>
            </a:r>
            <a:r>
              <a:rPr lang="en-DE" sz="3600" dirty="0"/>
              <a:t>. T</a:t>
            </a:r>
            <a:r>
              <a:rPr lang="en-GB" sz="3600" dirty="0"/>
              <a:t>h</a:t>
            </a:r>
            <a:r>
              <a:rPr lang="en-DE" sz="3600" dirty="0"/>
              <a:t>e only exception is TC, which has highly localized relevance in LACNIC (Brazil) and holds &lt;1% of the global route objects.</a:t>
            </a:r>
          </a:p>
        </p:txBody>
      </p:sp>
    </p:spTree>
    <p:extLst>
      <p:ext uri="{BB962C8B-B14F-4D97-AF65-F5344CB8AC3E}">
        <p14:creationId xmlns:p14="http://schemas.microsoft.com/office/powerpoint/2010/main" val="545994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0EFB1B-658F-10BB-039D-35C2AA0EAF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DE" dirty="0"/>
              <a:t>Q: Is the juice worth the squeeze?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81989-4BE9-26EE-F3CC-A6C8C4048E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927886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0AC0-C773-E570-BA73-75EDB9210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BCP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685D0-40BB-8E15-B786-99A642F9B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IXP operator must use only RIR IRR databases (or their official delegates) for Route Server filters</a:t>
            </a:r>
          </a:p>
          <a:p>
            <a:endParaRPr lang="en-DE" dirty="0"/>
          </a:p>
          <a:p>
            <a:r>
              <a:rPr lang="en-US" sz="2800" dirty="0"/>
              <a:t>The adoption of this policy will probably result in a massive transfer of RPSL objects</a:t>
            </a:r>
          </a:p>
          <a:p>
            <a:pPr lvl="1"/>
            <a:r>
              <a:rPr lang="en-US" dirty="0"/>
              <a:t>Grace period of 12 months is introduced in which the list of allowed databases is supplemented by IRRs with more than 1% of global route objects</a:t>
            </a:r>
          </a:p>
          <a:p>
            <a:pPr marL="1200150" lvl="2" indent="-285750"/>
            <a:r>
              <a:rPr lang="en-US" dirty="0"/>
              <a:t>RADB</a:t>
            </a:r>
          </a:p>
          <a:p>
            <a:pPr marL="1200150" lvl="2" indent="-285750"/>
            <a:r>
              <a:rPr lang="en-US" dirty="0"/>
              <a:t>RIPE-NONAUTH</a:t>
            </a:r>
          </a:p>
          <a:p>
            <a:pPr marL="1200150" lvl="2" indent="-285750"/>
            <a:r>
              <a:rPr lang="en-US" dirty="0"/>
              <a:t>NTT</a:t>
            </a:r>
          </a:p>
          <a:p>
            <a:pPr marL="1200150" lvl="2" indent="-285750"/>
            <a:r>
              <a:rPr lang="en-US" dirty="0"/>
              <a:t>LEVEL3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6485763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4C88C204-43F0-8CCE-4DA6-7B0E8AA1C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78" y="855664"/>
            <a:ext cx="8094134" cy="607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FBF72C-6B2A-C5D8-709F-1B3A72B0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175"/>
            <a:ext cx="10515600" cy="1325563"/>
          </a:xfrm>
        </p:spPr>
        <p:txBody>
          <a:bodyPr/>
          <a:lstStyle/>
          <a:p>
            <a:r>
              <a:rPr lang="en-US" dirty="0"/>
              <a:t>What about data quality of route objects?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F5EC8-E0A2-1E16-D523-9B969EE1E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9312" y="1415332"/>
            <a:ext cx="3851987" cy="4593836"/>
          </a:xfrm>
        </p:spPr>
        <p:txBody>
          <a:bodyPr>
            <a:norm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Conflicting (red): 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 objects are in one way or another contradicting more authoritative information (RPKI invalids, newer RIR IRR records, or have DFZ announcements with a different origin).</a:t>
            </a:r>
            <a:b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Duplicate or irrelevant (yellow):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these route objects are either irrelevant (not seen in the DFZ or covered by official IRR/RPKI without conflict).</a:t>
            </a:r>
            <a:b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Vulnerable (blue): 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 objects exist only in third party DBs and are covering some route in the DFZ.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3742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4C88C204-43F0-8CCE-4DA6-7B0E8AA1C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78" y="855664"/>
            <a:ext cx="8094134" cy="607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FBF72C-6B2A-C5D8-709F-1B3A72B0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175"/>
            <a:ext cx="10515600" cy="1325563"/>
          </a:xfrm>
        </p:spPr>
        <p:txBody>
          <a:bodyPr/>
          <a:lstStyle/>
          <a:p>
            <a:r>
              <a:rPr lang="en-US" dirty="0"/>
              <a:t>What about data quality of route objects?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F5EC8-E0A2-1E16-D523-9B969EE1E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9312" y="1415332"/>
            <a:ext cx="3851987" cy="4593836"/>
          </a:xfrm>
        </p:spPr>
        <p:txBody>
          <a:bodyPr>
            <a:norm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Conflicting (red): 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 objects are in one way or another contradicting more authoritative information (RPKI invalids, newer RIR IRR records, or have DFZ announcements with a different origin).</a:t>
            </a:r>
            <a:b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Duplicate or irrelevant (yellow):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these route objects are either irrelevant (not seen in the DFZ or covered by official IRR/RPKI without conflict).</a:t>
            </a:r>
            <a:b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Vulnerable (blue): 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 objects exist only in third party DBs and are covering some route in the DFZ.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33F44E-5A0C-11BB-0882-B24FF9134770}"/>
              </a:ext>
            </a:extLst>
          </p:cNvPr>
          <p:cNvSpPr/>
          <p:nvPr/>
        </p:nvSpPr>
        <p:spPr>
          <a:xfrm>
            <a:off x="3068659" y="1339132"/>
            <a:ext cx="271441" cy="342336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DECECDE3-F6A7-C829-1DC9-CF2B071CE01E}"/>
              </a:ext>
            </a:extLst>
          </p:cNvPr>
          <p:cNvSpPr/>
          <p:nvPr/>
        </p:nvSpPr>
        <p:spPr>
          <a:xfrm>
            <a:off x="181724" y="1719428"/>
            <a:ext cx="1581463" cy="1812595"/>
          </a:xfrm>
          <a:prstGeom prst="wedgeRectCallout">
            <a:avLst>
              <a:gd name="adj1" fmla="val 129857"/>
              <a:gd name="adj2" fmla="val -1518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1M route objects (84%) in RADB are conflicting or irrelevant.</a:t>
            </a:r>
            <a:endParaRPr lang="en-DE" i="1" dirty="0"/>
          </a:p>
        </p:txBody>
      </p:sp>
    </p:spTree>
    <p:extLst>
      <p:ext uri="{BB962C8B-B14F-4D97-AF65-F5344CB8AC3E}">
        <p14:creationId xmlns:p14="http://schemas.microsoft.com/office/powerpoint/2010/main" val="6469437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4C88C204-43F0-8CCE-4DA6-7B0E8AA1C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78" y="855664"/>
            <a:ext cx="8094134" cy="607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FBF72C-6B2A-C5D8-709F-1B3A72B0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175"/>
            <a:ext cx="10515600" cy="1325563"/>
          </a:xfrm>
        </p:spPr>
        <p:txBody>
          <a:bodyPr/>
          <a:lstStyle/>
          <a:p>
            <a:r>
              <a:rPr lang="en-US" dirty="0"/>
              <a:t>What about data quality of route objects?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F5EC8-E0A2-1E16-D523-9B969EE1E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9312" y="1415332"/>
            <a:ext cx="3851987" cy="4593836"/>
          </a:xfrm>
        </p:spPr>
        <p:txBody>
          <a:bodyPr>
            <a:norm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Conflicting (red): 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 objects are in one way or another contradicting more authoritative information (RPKI invalids, newer RIR IRR records, or have DFZ announcements with a different origin).</a:t>
            </a:r>
            <a:b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Duplicate or irrelevant (yellow):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these route objects are either irrelevant (not seen in the DFZ or covered by official IRR/RPKI without conflict).</a:t>
            </a:r>
            <a:b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Vulnerable (blue): 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 objects exist only in third party DBs and are covering some route in the DFZ.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33F44E-5A0C-11BB-0882-B24FF9134770}"/>
              </a:ext>
            </a:extLst>
          </p:cNvPr>
          <p:cNvSpPr/>
          <p:nvPr/>
        </p:nvSpPr>
        <p:spPr>
          <a:xfrm>
            <a:off x="3068659" y="1339132"/>
            <a:ext cx="271441" cy="342336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DECECDE3-F6A7-C829-1DC9-CF2B071CE01E}"/>
              </a:ext>
            </a:extLst>
          </p:cNvPr>
          <p:cNvSpPr/>
          <p:nvPr/>
        </p:nvSpPr>
        <p:spPr>
          <a:xfrm>
            <a:off x="181724" y="1719428"/>
            <a:ext cx="1581463" cy="1812595"/>
          </a:xfrm>
          <a:prstGeom prst="wedgeRectCallout">
            <a:avLst>
              <a:gd name="adj1" fmla="val 129857"/>
              <a:gd name="adj2" fmla="val -1518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1M route objects (84%) in RADB are conflicting or irrelevant.</a:t>
            </a:r>
            <a:endParaRPr lang="en-DE" i="1" dirty="0"/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957E7767-A90C-900B-93AC-8278A41B6C82}"/>
              </a:ext>
            </a:extLst>
          </p:cNvPr>
          <p:cNvSpPr/>
          <p:nvPr/>
        </p:nvSpPr>
        <p:spPr>
          <a:xfrm>
            <a:off x="181724" y="4640428"/>
            <a:ext cx="1581463" cy="1812595"/>
          </a:xfrm>
          <a:prstGeom prst="wedgeRectCallout">
            <a:avLst>
              <a:gd name="adj1" fmla="val 129857"/>
              <a:gd name="adj2" fmla="val -1518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However 200k relevant vulnerable route objects remain (16%).</a:t>
            </a:r>
            <a:endParaRPr lang="en-DE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137439-B5D0-E97F-6F45-7A077CC57C32}"/>
              </a:ext>
            </a:extLst>
          </p:cNvPr>
          <p:cNvSpPr/>
          <p:nvPr/>
        </p:nvSpPr>
        <p:spPr>
          <a:xfrm>
            <a:off x="3068659" y="4776637"/>
            <a:ext cx="271441" cy="67729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711501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4C88C204-43F0-8CCE-4DA6-7B0E8AA1C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78" y="855664"/>
            <a:ext cx="8094134" cy="607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FBF72C-6B2A-C5D8-709F-1B3A72B0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175"/>
            <a:ext cx="10515600" cy="1325563"/>
          </a:xfrm>
        </p:spPr>
        <p:txBody>
          <a:bodyPr/>
          <a:lstStyle/>
          <a:p>
            <a:r>
              <a:rPr lang="en-US" dirty="0"/>
              <a:t>What about data quality of route objects?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F5EC8-E0A2-1E16-D523-9B969EE1E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9312" y="1415332"/>
            <a:ext cx="3851987" cy="4593836"/>
          </a:xfrm>
        </p:spPr>
        <p:txBody>
          <a:bodyPr>
            <a:norm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Conflicting (red): 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 objects are in one way or another contradicting more authoritative information (RPKI invalids, newer RIR IRR records, or have DFZ announcements with a different origin).</a:t>
            </a:r>
            <a:b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Duplicate or irrelevant (yellow):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these route objects are either irrelevant (not seen in the DFZ or covered by official IRR/RPKI without conflict).</a:t>
            </a:r>
            <a:b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Vulnerable (blue): 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 objects exist only in third party DBs and are covering some route in the DFZ.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33F44E-5A0C-11BB-0882-B24FF9134770}"/>
              </a:ext>
            </a:extLst>
          </p:cNvPr>
          <p:cNvSpPr/>
          <p:nvPr/>
        </p:nvSpPr>
        <p:spPr>
          <a:xfrm>
            <a:off x="3068659" y="1339132"/>
            <a:ext cx="271441" cy="342336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DECECDE3-F6A7-C829-1DC9-CF2B071CE01E}"/>
              </a:ext>
            </a:extLst>
          </p:cNvPr>
          <p:cNvSpPr/>
          <p:nvPr/>
        </p:nvSpPr>
        <p:spPr>
          <a:xfrm>
            <a:off x="181724" y="1719428"/>
            <a:ext cx="1581463" cy="1812595"/>
          </a:xfrm>
          <a:prstGeom prst="wedgeRectCallout">
            <a:avLst>
              <a:gd name="adj1" fmla="val 129857"/>
              <a:gd name="adj2" fmla="val -1518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1M route objects (84%) in RADB are conflicting or irrelevant.</a:t>
            </a:r>
            <a:endParaRPr lang="en-DE" i="1" dirty="0"/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957E7767-A90C-900B-93AC-8278A41B6C82}"/>
              </a:ext>
            </a:extLst>
          </p:cNvPr>
          <p:cNvSpPr/>
          <p:nvPr/>
        </p:nvSpPr>
        <p:spPr>
          <a:xfrm>
            <a:off x="181724" y="4640428"/>
            <a:ext cx="1581463" cy="1812595"/>
          </a:xfrm>
          <a:prstGeom prst="wedgeRectCallout">
            <a:avLst>
              <a:gd name="adj1" fmla="val 129857"/>
              <a:gd name="adj2" fmla="val -1518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However 200k relevant vulnerable route objects remain (16%).</a:t>
            </a:r>
            <a:endParaRPr lang="en-DE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137439-B5D0-E97F-6F45-7A077CC57C32}"/>
              </a:ext>
            </a:extLst>
          </p:cNvPr>
          <p:cNvSpPr/>
          <p:nvPr/>
        </p:nvSpPr>
        <p:spPr>
          <a:xfrm>
            <a:off x="3068659" y="4776637"/>
            <a:ext cx="271441" cy="67729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2A3735-E8ED-3072-5225-005E72521E63}"/>
              </a:ext>
            </a:extLst>
          </p:cNvPr>
          <p:cNvSpPr/>
          <p:nvPr/>
        </p:nvSpPr>
        <p:spPr>
          <a:xfrm>
            <a:off x="3438291" y="4254500"/>
            <a:ext cx="3826109" cy="119943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7049C931-CB6B-DEF2-E98D-5F7D52114CC7}"/>
              </a:ext>
            </a:extLst>
          </p:cNvPr>
          <p:cNvSpPr/>
          <p:nvPr/>
        </p:nvSpPr>
        <p:spPr>
          <a:xfrm>
            <a:off x="8061170" y="2075110"/>
            <a:ext cx="1581463" cy="1812595"/>
          </a:xfrm>
          <a:prstGeom prst="wedgeRectCallout">
            <a:avLst>
              <a:gd name="adj1" fmla="val -161652"/>
              <a:gd name="adj2" fmla="val 660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Comparable shares can be observed for other third-party IRRs.</a:t>
            </a:r>
          </a:p>
        </p:txBody>
      </p:sp>
    </p:spTree>
    <p:extLst>
      <p:ext uri="{BB962C8B-B14F-4D97-AF65-F5344CB8AC3E}">
        <p14:creationId xmlns:p14="http://schemas.microsoft.com/office/powerpoint/2010/main" val="12463859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7F749-DF2A-9A82-3F3E-064331107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Vulnerable objects covering AMS-IX/DE-CIX routes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40C8B00-88B6-12BC-1078-345B6D1C1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690688"/>
            <a:ext cx="7261088" cy="508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89A3EF3B-1E98-298F-FBF8-80C9A9C87DBB}"/>
              </a:ext>
            </a:extLst>
          </p:cNvPr>
          <p:cNvSpPr/>
          <p:nvPr/>
        </p:nvSpPr>
        <p:spPr>
          <a:xfrm>
            <a:off x="9483570" y="2265610"/>
            <a:ext cx="1581463" cy="2941390"/>
          </a:xfrm>
          <a:prstGeom prst="wedgeRectCallout">
            <a:avLst>
              <a:gd name="adj1" fmla="val -119090"/>
              <a:gd name="adj2" fmla="val 1454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In total we identified </a:t>
            </a:r>
            <a:r>
              <a:rPr lang="en-GB" dirty="0"/>
              <a:t>36k/56k vulnerable route objects relevant for AMS-IX/DE-CIX routes.</a:t>
            </a:r>
            <a:r>
              <a:rPr lang="en-DE" dirty="0"/>
              <a:t> &gt;50% of them are in RADB.</a:t>
            </a:r>
          </a:p>
        </p:txBody>
      </p:sp>
    </p:spTree>
    <p:extLst>
      <p:ext uri="{BB962C8B-B14F-4D97-AF65-F5344CB8AC3E}">
        <p14:creationId xmlns:p14="http://schemas.microsoft.com/office/powerpoint/2010/main" val="28307873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0EFB1B-658F-10BB-039D-35C2AA0EAF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DE" dirty="0"/>
              <a:t>Q: Is the juice worth the squeeze?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81989-4BE9-26EE-F3CC-A6C8C4048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8764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en-DE" sz="3600" dirty="0"/>
              <a:t>A: Yes. There are </a:t>
            </a:r>
            <a:r>
              <a:rPr lang="en-DE" sz="3600" b="1" dirty="0"/>
              <a:t>still &gt;230k route objects that are only stored in third-party IRRs </a:t>
            </a:r>
            <a:r>
              <a:rPr lang="en-DE" sz="3600" dirty="0"/>
              <a:t>that can be easily hijacked. All of these </a:t>
            </a:r>
            <a:r>
              <a:rPr lang="en-DE" sz="3600" b="1" dirty="0"/>
              <a:t>are routed</a:t>
            </a:r>
            <a:r>
              <a:rPr lang="en-DE" sz="3600" dirty="0"/>
              <a:t> in the DFZ and </a:t>
            </a:r>
            <a:r>
              <a:rPr lang="en-DE" sz="3600" b="1" dirty="0"/>
              <a:t>36k/56k cover AMS-IX/DE-CIX routes.</a:t>
            </a:r>
          </a:p>
        </p:txBody>
      </p:sp>
    </p:spTree>
    <p:extLst>
      <p:ext uri="{BB962C8B-B14F-4D97-AF65-F5344CB8AC3E}">
        <p14:creationId xmlns:p14="http://schemas.microsoft.com/office/powerpoint/2010/main" val="39060927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0EFB1B-658F-10BB-039D-35C2AA0EA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0663"/>
            <a:ext cx="9144000" cy="2387600"/>
          </a:xfrm>
        </p:spPr>
        <p:txBody>
          <a:bodyPr>
            <a:normAutofit/>
          </a:bodyPr>
          <a:lstStyle/>
          <a:p>
            <a:r>
              <a:rPr lang="en-DE" dirty="0"/>
              <a:t>Q: What about Legacy Space?</a:t>
            </a:r>
          </a:p>
        </p:txBody>
      </p:sp>
      <p:pic>
        <p:nvPicPr>
          <p:cNvPr id="2" name="Picture 2" descr="You Shall Not Pass!!! | Know Your Meme">
            <a:extLst>
              <a:ext uri="{FF2B5EF4-FFF2-40B4-BE49-F238E27FC236}">
                <a16:creationId xmlns:a16="http://schemas.microsoft.com/office/drawing/2014/main" id="{9E29E122-30CC-09C8-05C2-2D613B982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870" y="2685841"/>
            <a:ext cx="6912429" cy="388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1990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CF31B-D231-6133-51B3-A50D18927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talk about Legacy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F46B8-B8C4-4A1C-ED42-D78228B2A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general, Legacy space is the space allocated to Organizations before the 5 RIRs where established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 not all RIRs were established at the same time</a:t>
            </a:r>
          </a:p>
          <a:p>
            <a:pPr lvl="1"/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Oldest: RIPE NCC, founded in April 1992</a:t>
            </a:r>
            <a:b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Youngest: AFRINIC, established in October 2004</a:t>
            </a:r>
          </a:p>
          <a:p>
            <a:pPr lvl="1"/>
            <a:endParaRPr lang="en-GB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ways of handling their corresponding Legacy space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1737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738AC-E8A1-3B63-F102-30C6D8E55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Different RIR, different legacy approach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789E56E-E478-611C-758A-1DDA6D7DA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577204"/>
              </p:ext>
            </p:extLst>
          </p:nvPr>
        </p:nvGraphicFramePr>
        <p:xfrm>
          <a:off x="1238250" y="1868488"/>
          <a:ext cx="9715500" cy="408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75">
                  <a:extLst>
                    <a:ext uri="{9D8B030D-6E8A-4147-A177-3AD203B41FA5}">
                      <a16:colId xmlns:a16="http://schemas.microsoft.com/office/drawing/2014/main" val="255737582"/>
                    </a:ext>
                  </a:extLst>
                </a:gridCol>
                <a:gridCol w="2428875">
                  <a:extLst>
                    <a:ext uri="{9D8B030D-6E8A-4147-A177-3AD203B41FA5}">
                      <a16:colId xmlns:a16="http://schemas.microsoft.com/office/drawing/2014/main" val="3968145212"/>
                    </a:ext>
                  </a:extLst>
                </a:gridCol>
                <a:gridCol w="2428875">
                  <a:extLst>
                    <a:ext uri="{9D8B030D-6E8A-4147-A177-3AD203B41FA5}">
                      <a16:colId xmlns:a16="http://schemas.microsoft.com/office/drawing/2014/main" val="2196483559"/>
                    </a:ext>
                  </a:extLst>
                </a:gridCol>
                <a:gridCol w="2428875">
                  <a:extLst>
                    <a:ext uri="{9D8B030D-6E8A-4147-A177-3AD203B41FA5}">
                      <a16:colId xmlns:a16="http://schemas.microsoft.com/office/drawing/2014/main" val="654987590"/>
                    </a:ext>
                  </a:extLst>
                </a:gridCol>
              </a:tblGrid>
              <a:tr h="531812">
                <a:tc>
                  <a:txBody>
                    <a:bodyPr/>
                    <a:lstStyle/>
                    <a:p>
                      <a:pPr algn="ctr"/>
                      <a:r>
                        <a:rPr lang="en-DE" dirty="0"/>
                        <a:t>RIR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dirty="0"/>
                        <a:t>IRR access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dirty="0"/>
                        <a:t>RPKI access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DE" dirty="0"/>
                        <a:t>Due diligence process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121843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DE" dirty="0"/>
                        <a:t>AFRINIC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no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service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agreement</a:t>
                      </a:r>
                      <a:endParaRPr lang="en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</a:t>
                      </a:r>
                      <a:r>
                        <a:rPr lang="en-DE" dirty="0"/>
                        <a:t>ervice agreement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</a:t>
                      </a:r>
                      <a:r>
                        <a:rPr lang="en-DE" dirty="0"/>
                        <a:t>es*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6263005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DE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APNIC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All** APNIC legacy space is under contract or was returned to IANA.</a:t>
                      </a:r>
                      <a:endParaRPr lang="en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36758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algn="ctr"/>
                      <a:r>
                        <a:rPr lang="en-DE" dirty="0"/>
                        <a:t>ARIN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DE" dirty="0">
                          <a:solidFill>
                            <a:schemeClr val="tx1"/>
                          </a:solidFill>
                        </a:rPr>
                        <a:t>ervice agreement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</a:t>
                      </a:r>
                      <a:r>
                        <a:rPr lang="en-DE" dirty="0"/>
                        <a:t>ervice agreement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</a:t>
                      </a:r>
                      <a:r>
                        <a:rPr lang="en-DE" dirty="0"/>
                        <a:t>es*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3331932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DE" dirty="0"/>
                        <a:t>LACNIC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</a:t>
                      </a:r>
                      <a:r>
                        <a:rPr lang="en-DE" dirty="0"/>
                        <a:t>o service agreement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</a:t>
                      </a:r>
                      <a:r>
                        <a:rPr lang="en-DE" dirty="0"/>
                        <a:t>o service agreement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</a:t>
                      </a:r>
                      <a:r>
                        <a:rPr lang="en-DE" dirty="0"/>
                        <a:t>es*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196749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DE" dirty="0"/>
                        <a:t>RIPE NCC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</a:t>
                      </a:r>
                      <a:r>
                        <a:rPr lang="en-DE" dirty="0"/>
                        <a:t>o service agreement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dirty="0"/>
                        <a:t>service agreement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</a:t>
                      </a:r>
                      <a:r>
                        <a:rPr lang="en-DE" dirty="0"/>
                        <a:t>es*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57651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631F380-CD4C-5A99-B298-72AC1A90DC3B}"/>
              </a:ext>
            </a:extLst>
          </p:cNvPr>
          <p:cNvSpPr txBox="1"/>
          <p:nvPr/>
        </p:nvSpPr>
        <p:spPr>
          <a:xfrm>
            <a:off x="9749670" y="6211669"/>
            <a:ext cx="2408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* </a:t>
            </a:r>
            <a:r>
              <a:rPr lang="en-GB" dirty="0"/>
              <a:t>f</a:t>
            </a:r>
            <a:r>
              <a:rPr lang="en-DE" dirty="0"/>
              <a:t>or </a:t>
            </a:r>
            <a:r>
              <a:rPr lang="en-DE"/>
              <a:t>service agreement</a:t>
            </a:r>
            <a:br>
              <a:rPr lang="en-US" dirty="0"/>
            </a:br>
            <a:r>
              <a:rPr lang="en-US" dirty="0"/>
              <a:t>** To a level of 99%  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981834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738AC-E8A1-3B63-F102-30C6D8E55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Different RIR, different legacy approach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789E56E-E478-611C-758A-1DDA6D7DA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19562"/>
              </p:ext>
            </p:extLst>
          </p:nvPr>
        </p:nvGraphicFramePr>
        <p:xfrm>
          <a:off x="1238250" y="1868488"/>
          <a:ext cx="9715500" cy="408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75">
                  <a:extLst>
                    <a:ext uri="{9D8B030D-6E8A-4147-A177-3AD203B41FA5}">
                      <a16:colId xmlns:a16="http://schemas.microsoft.com/office/drawing/2014/main" val="255737582"/>
                    </a:ext>
                  </a:extLst>
                </a:gridCol>
                <a:gridCol w="2428875">
                  <a:extLst>
                    <a:ext uri="{9D8B030D-6E8A-4147-A177-3AD203B41FA5}">
                      <a16:colId xmlns:a16="http://schemas.microsoft.com/office/drawing/2014/main" val="3968145212"/>
                    </a:ext>
                  </a:extLst>
                </a:gridCol>
                <a:gridCol w="2428875">
                  <a:extLst>
                    <a:ext uri="{9D8B030D-6E8A-4147-A177-3AD203B41FA5}">
                      <a16:colId xmlns:a16="http://schemas.microsoft.com/office/drawing/2014/main" val="2196483559"/>
                    </a:ext>
                  </a:extLst>
                </a:gridCol>
                <a:gridCol w="2428875">
                  <a:extLst>
                    <a:ext uri="{9D8B030D-6E8A-4147-A177-3AD203B41FA5}">
                      <a16:colId xmlns:a16="http://schemas.microsoft.com/office/drawing/2014/main" val="654987590"/>
                    </a:ext>
                  </a:extLst>
                </a:gridCol>
              </a:tblGrid>
              <a:tr h="531812">
                <a:tc>
                  <a:txBody>
                    <a:bodyPr/>
                    <a:lstStyle/>
                    <a:p>
                      <a:pPr algn="ctr"/>
                      <a:r>
                        <a:rPr lang="en-DE" dirty="0"/>
                        <a:t>RIR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dirty="0"/>
                        <a:t>IRR access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dirty="0"/>
                        <a:t>RPKI access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DE" dirty="0"/>
                        <a:t>Due diligence process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121843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DE" dirty="0"/>
                        <a:t>AFRINIC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no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service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agreement</a:t>
                      </a:r>
                      <a:endParaRPr lang="en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</a:t>
                      </a:r>
                      <a:r>
                        <a:rPr lang="en-DE" dirty="0"/>
                        <a:t>ervice agreement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</a:t>
                      </a:r>
                      <a:r>
                        <a:rPr lang="en-DE" dirty="0"/>
                        <a:t>es*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6263005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DE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APNIC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All APNIC legacy space is under contract or was returned to IANA.</a:t>
                      </a:r>
                      <a:endParaRPr lang="en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36758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algn="ctr"/>
                      <a:r>
                        <a:rPr lang="en-DE" dirty="0"/>
                        <a:t>ARIN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DE" dirty="0">
                          <a:solidFill>
                            <a:srgbClr val="FF0000"/>
                          </a:solidFill>
                        </a:rPr>
                        <a:t>ervice agreement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</a:t>
                      </a:r>
                      <a:r>
                        <a:rPr lang="en-DE" dirty="0"/>
                        <a:t>ervice agreement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</a:t>
                      </a:r>
                      <a:r>
                        <a:rPr lang="en-DE" dirty="0"/>
                        <a:t>es*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3331932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DE" dirty="0"/>
                        <a:t>LACNIC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</a:t>
                      </a:r>
                      <a:r>
                        <a:rPr lang="en-DE" dirty="0"/>
                        <a:t>o service agreement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</a:t>
                      </a:r>
                      <a:r>
                        <a:rPr lang="en-DE" dirty="0"/>
                        <a:t>o service agreement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</a:t>
                      </a:r>
                      <a:r>
                        <a:rPr lang="en-DE" dirty="0"/>
                        <a:t>es*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196749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DE" dirty="0"/>
                        <a:t>RIPE NCC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</a:t>
                      </a:r>
                      <a:r>
                        <a:rPr lang="en-DE" dirty="0"/>
                        <a:t>o service agreement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dirty="0"/>
                        <a:t>service agreement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</a:t>
                      </a:r>
                      <a:r>
                        <a:rPr lang="en-DE" dirty="0"/>
                        <a:t>es*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57651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6E4F5E8-0624-A7BF-E382-E48804343579}"/>
              </a:ext>
            </a:extLst>
          </p:cNvPr>
          <p:cNvSpPr/>
          <p:nvPr/>
        </p:nvSpPr>
        <p:spPr>
          <a:xfrm>
            <a:off x="3644900" y="1868488"/>
            <a:ext cx="2451100" cy="408781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F4E716A4-0A4D-B52B-42D8-F1D95E0EA064}"/>
              </a:ext>
            </a:extLst>
          </p:cNvPr>
          <p:cNvSpPr/>
          <p:nvPr/>
        </p:nvSpPr>
        <p:spPr>
          <a:xfrm>
            <a:off x="69381" y="3163094"/>
            <a:ext cx="1581463" cy="1193800"/>
          </a:xfrm>
          <a:prstGeom prst="wedgeRectCallout">
            <a:avLst>
              <a:gd name="adj1" fmla="val 174828"/>
              <a:gd name="adj2" fmla="val 1985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ARIN </a:t>
            </a:r>
            <a:r>
              <a:rPr lang="de-DE" dirty="0" err="1"/>
              <a:t>legacy</a:t>
            </a:r>
            <a:r>
              <a:rPr lang="de-DE" dirty="0"/>
              <a:t> </a:t>
            </a:r>
            <a:r>
              <a:rPr lang="de-DE" dirty="0" err="1"/>
              <a:t>remains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main</a:t>
            </a:r>
            <a:r>
              <a:rPr lang="de-DE" dirty="0"/>
              <a:t> </a:t>
            </a:r>
            <a:r>
              <a:rPr lang="de-DE" dirty="0" err="1"/>
              <a:t>obstacle</a:t>
            </a:r>
            <a:r>
              <a:rPr lang="en-DE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D6DF2D-B33F-9C48-E4DA-F84805B9E28E}"/>
              </a:ext>
            </a:extLst>
          </p:cNvPr>
          <p:cNvSpPr txBox="1"/>
          <p:nvPr/>
        </p:nvSpPr>
        <p:spPr>
          <a:xfrm>
            <a:off x="9624646" y="6308209"/>
            <a:ext cx="2408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* </a:t>
            </a:r>
            <a:r>
              <a:rPr lang="en-GB" dirty="0"/>
              <a:t>f</a:t>
            </a:r>
            <a:r>
              <a:rPr lang="en-DE" dirty="0"/>
              <a:t>or service agreement</a:t>
            </a:r>
          </a:p>
        </p:txBody>
      </p:sp>
    </p:spTree>
    <p:extLst>
      <p:ext uri="{BB962C8B-B14F-4D97-AF65-F5344CB8AC3E}">
        <p14:creationId xmlns:p14="http://schemas.microsoft.com/office/powerpoint/2010/main" val="427784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0AC0-C773-E570-BA73-75EDB9210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Community Reaction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685D0-40BB-8E15-B786-99A642F9B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04107" cy="4351338"/>
          </a:xfrm>
        </p:spPr>
        <p:txBody>
          <a:bodyPr>
            <a:normAutofit/>
          </a:bodyPr>
          <a:lstStyle/>
          <a:p>
            <a:pPr marL="171450" indent="-171450"/>
            <a:r>
              <a:rPr lang="en-DE" sz="3200" dirty="0"/>
              <a:t>Do authoritative IRRs represent operators better than third-party IRRs?</a:t>
            </a:r>
            <a:endParaRPr lang="en-DE" sz="2800" dirty="0"/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defRPr/>
            </a:pPr>
            <a:endParaRPr lang="en-DE" sz="3200" dirty="0"/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defRPr/>
            </a:pPr>
            <a:r>
              <a:rPr lang="en-DE" sz="3200" dirty="0"/>
              <a:t>Is the juice worth the squeeze?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defRPr/>
            </a:pPr>
            <a:r>
              <a:rPr lang="en-DE" sz="2800" dirty="0"/>
              <a:t>Can’t we wait for RPKI to take over?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defRPr/>
            </a:pPr>
            <a:endParaRPr lang="en-DE" sz="3200" dirty="0"/>
          </a:p>
          <a:p>
            <a:pPr marL="171450" indent="-171450"/>
            <a:r>
              <a:rPr lang="en-DE" sz="3200" dirty="0"/>
              <a:t>What about legacy space?</a:t>
            </a:r>
          </a:p>
          <a:p>
            <a:pPr marL="628650" lvl="1" indent="-171450"/>
            <a:r>
              <a:rPr lang="en-DE" sz="2800" dirty="0"/>
              <a:t>It can’t be transferred</a:t>
            </a:r>
          </a:p>
          <a:p>
            <a:pPr marL="171450" indent="-171450"/>
            <a:endParaRPr lang="en-DE" sz="3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DE" sz="3200" dirty="0"/>
          </a:p>
        </p:txBody>
      </p:sp>
    </p:spTree>
    <p:extLst>
      <p:ext uri="{BB962C8B-B14F-4D97-AF65-F5344CB8AC3E}">
        <p14:creationId xmlns:p14="http://schemas.microsoft.com/office/powerpoint/2010/main" val="20324667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738AC-E8A1-3B63-F102-30C6D8E55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Different RIR, different legacy approach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789E56E-E478-611C-758A-1DDA6D7DA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204783"/>
              </p:ext>
            </p:extLst>
          </p:nvPr>
        </p:nvGraphicFramePr>
        <p:xfrm>
          <a:off x="1238250" y="1868488"/>
          <a:ext cx="9715500" cy="408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75">
                  <a:extLst>
                    <a:ext uri="{9D8B030D-6E8A-4147-A177-3AD203B41FA5}">
                      <a16:colId xmlns:a16="http://schemas.microsoft.com/office/drawing/2014/main" val="255737582"/>
                    </a:ext>
                  </a:extLst>
                </a:gridCol>
                <a:gridCol w="2428875">
                  <a:extLst>
                    <a:ext uri="{9D8B030D-6E8A-4147-A177-3AD203B41FA5}">
                      <a16:colId xmlns:a16="http://schemas.microsoft.com/office/drawing/2014/main" val="3968145212"/>
                    </a:ext>
                  </a:extLst>
                </a:gridCol>
                <a:gridCol w="2428875">
                  <a:extLst>
                    <a:ext uri="{9D8B030D-6E8A-4147-A177-3AD203B41FA5}">
                      <a16:colId xmlns:a16="http://schemas.microsoft.com/office/drawing/2014/main" val="2196483559"/>
                    </a:ext>
                  </a:extLst>
                </a:gridCol>
                <a:gridCol w="2428875">
                  <a:extLst>
                    <a:ext uri="{9D8B030D-6E8A-4147-A177-3AD203B41FA5}">
                      <a16:colId xmlns:a16="http://schemas.microsoft.com/office/drawing/2014/main" val="654987590"/>
                    </a:ext>
                  </a:extLst>
                </a:gridCol>
              </a:tblGrid>
              <a:tr h="531812">
                <a:tc>
                  <a:txBody>
                    <a:bodyPr/>
                    <a:lstStyle/>
                    <a:p>
                      <a:pPr algn="ctr"/>
                      <a:r>
                        <a:rPr lang="en-DE" dirty="0"/>
                        <a:t>RIR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dirty="0"/>
                        <a:t>IRR access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dirty="0"/>
                        <a:t>RPKI access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DE" dirty="0"/>
                        <a:t>Due diligence process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121843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DE" dirty="0"/>
                        <a:t>AFRINIC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no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service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agreement</a:t>
                      </a:r>
                      <a:endParaRPr lang="en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</a:t>
                      </a:r>
                      <a:r>
                        <a:rPr lang="en-DE" dirty="0"/>
                        <a:t>ervice agreement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Y</a:t>
                      </a:r>
                      <a:r>
                        <a:rPr lang="en-DE" dirty="0">
                          <a:solidFill>
                            <a:srgbClr val="FF0000"/>
                          </a:solidFill>
                        </a:rPr>
                        <a:t>es*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6263005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DE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APNIC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All APNIC legacy space is under contract or was returned to IANA.</a:t>
                      </a:r>
                      <a:endParaRPr lang="en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36758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algn="ctr"/>
                      <a:r>
                        <a:rPr lang="en-DE" dirty="0"/>
                        <a:t>ARIN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DE" dirty="0">
                          <a:solidFill>
                            <a:srgbClr val="FF0000"/>
                          </a:solidFill>
                        </a:rPr>
                        <a:t>ervice agreement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</a:t>
                      </a:r>
                      <a:r>
                        <a:rPr lang="en-DE" dirty="0"/>
                        <a:t>ervice agreement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Y</a:t>
                      </a:r>
                      <a:r>
                        <a:rPr lang="en-DE" dirty="0">
                          <a:solidFill>
                            <a:srgbClr val="FF0000"/>
                          </a:solidFill>
                        </a:rPr>
                        <a:t>es*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3331932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DE" dirty="0"/>
                        <a:t>LACNIC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</a:t>
                      </a:r>
                      <a:r>
                        <a:rPr lang="en-DE" dirty="0"/>
                        <a:t>o service agreement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</a:t>
                      </a:r>
                      <a:r>
                        <a:rPr lang="en-DE" dirty="0"/>
                        <a:t>o service agreement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Y</a:t>
                      </a:r>
                      <a:r>
                        <a:rPr lang="en-DE" dirty="0">
                          <a:solidFill>
                            <a:srgbClr val="FF0000"/>
                          </a:solidFill>
                        </a:rPr>
                        <a:t>es*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196749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DE" dirty="0"/>
                        <a:t>RIPE NCC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</a:t>
                      </a:r>
                      <a:r>
                        <a:rPr lang="en-DE" dirty="0"/>
                        <a:t>o service agreement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dirty="0"/>
                        <a:t>service agreement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Y</a:t>
                      </a:r>
                      <a:r>
                        <a:rPr lang="en-DE" dirty="0">
                          <a:solidFill>
                            <a:srgbClr val="FF0000"/>
                          </a:solidFill>
                        </a:rPr>
                        <a:t>es*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57651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6E4F5E8-0624-A7BF-E382-E48804343579}"/>
              </a:ext>
            </a:extLst>
          </p:cNvPr>
          <p:cNvSpPr/>
          <p:nvPr/>
        </p:nvSpPr>
        <p:spPr>
          <a:xfrm>
            <a:off x="3644900" y="1868488"/>
            <a:ext cx="2451100" cy="408781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F4E716A4-0A4D-B52B-42D8-F1D95E0EA064}"/>
              </a:ext>
            </a:extLst>
          </p:cNvPr>
          <p:cNvSpPr/>
          <p:nvPr/>
        </p:nvSpPr>
        <p:spPr>
          <a:xfrm>
            <a:off x="69381" y="3163094"/>
            <a:ext cx="1581463" cy="1193800"/>
          </a:xfrm>
          <a:prstGeom prst="wedgeRectCallout">
            <a:avLst>
              <a:gd name="adj1" fmla="val 174828"/>
              <a:gd name="adj2" fmla="val 1985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ARIN </a:t>
            </a:r>
            <a:r>
              <a:rPr lang="de-DE" dirty="0" err="1"/>
              <a:t>legacy</a:t>
            </a:r>
            <a:r>
              <a:rPr lang="de-DE" dirty="0"/>
              <a:t> </a:t>
            </a:r>
            <a:r>
              <a:rPr lang="de-DE" dirty="0" err="1"/>
              <a:t>remains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main</a:t>
            </a:r>
            <a:r>
              <a:rPr lang="de-DE" dirty="0"/>
              <a:t> </a:t>
            </a:r>
            <a:r>
              <a:rPr lang="de-DE" dirty="0" err="1"/>
              <a:t>obstacle</a:t>
            </a:r>
            <a:r>
              <a:rPr lang="en-DE" dirty="0"/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418CBD-9198-5486-4603-685572846A82}"/>
              </a:ext>
            </a:extLst>
          </p:cNvPr>
          <p:cNvSpPr/>
          <p:nvPr/>
        </p:nvSpPr>
        <p:spPr>
          <a:xfrm>
            <a:off x="8502650" y="1869282"/>
            <a:ext cx="2451100" cy="408781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A2B64F23-5BB1-0844-9994-CBE670698042}"/>
              </a:ext>
            </a:extLst>
          </p:cNvPr>
          <p:cNvSpPr/>
          <p:nvPr/>
        </p:nvSpPr>
        <p:spPr>
          <a:xfrm>
            <a:off x="10163018" y="180459"/>
            <a:ext cx="1581463" cy="1444347"/>
          </a:xfrm>
          <a:prstGeom prst="wedgeRectCallout">
            <a:avLst>
              <a:gd name="adj1" fmla="val -19511"/>
              <a:gd name="adj2" fmla="val 6666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All RIRs </a:t>
            </a:r>
            <a:r>
              <a:rPr lang="de-DE" dirty="0" err="1"/>
              <a:t>require</a:t>
            </a:r>
            <a:r>
              <a:rPr lang="de-DE" dirty="0"/>
              <a:t> due </a:t>
            </a:r>
            <a:r>
              <a:rPr lang="de-DE" dirty="0" err="1"/>
              <a:t>diligence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service</a:t>
            </a:r>
            <a:r>
              <a:rPr lang="de-DE" dirty="0"/>
              <a:t> </a:t>
            </a:r>
            <a:r>
              <a:rPr lang="de-DE" dirty="0" err="1"/>
              <a:t>agreement</a:t>
            </a:r>
            <a:r>
              <a:rPr lang="de-DE" dirty="0"/>
              <a:t>.</a:t>
            </a:r>
            <a:endParaRPr lang="en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963FAE-9B7E-784D-7468-E5EB3AD87B55}"/>
              </a:ext>
            </a:extLst>
          </p:cNvPr>
          <p:cNvSpPr txBox="1"/>
          <p:nvPr/>
        </p:nvSpPr>
        <p:spPr>
          <a:xfrm>
            <a:off x="9624646" y="6308209"/>
            <a:ext cx="2408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* </a:t>
            </a:r>
            <a:r>
              <a:rPr lang="en-GB" dirty="0"/>
              <a:t>f</a:t>
            </a:r>
            <a:r>
              <a:rPr lang="en-DE" dirty="0"/>
              <a:t>or service agreement</a:t>
            </a:r>
          </a:p>
        </p:txBody>
      </p:sp>
    </p:spTree>
    <p:extLst>
      <p:ext uri="{BB962C8B-B14F-4D97-AF65-F5344CB8AC3E}">
        <p14:creationId xmlns:p14="http://schemas.microsoft.com/office/powerpoint/2010/main" val="2294412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03F78-817F-A464-AAA7-BF5022FB4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78420" cy="1325563"/>
          </a:xfrm>
        </p:spPr>
        <p:txBody>
          <a:bodyPr/>
          <a:lstStyle/>
          <a:p>
            <a:r>
              <a:rPr lang="en-US" dirty="0"/>
              <a:t>Legacy space reconsidered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5E2B5F-A181-545A-4E3C-33876626273E}"/>
              </a:ext>
            </a:extLst>
          </p:cNvPr>
          <p:cNvSpPr txBox="1"/>
          <p:nvPr/>
        </p:nvSpPr>
        <p:spPr>
          <a:xfrm>
            <a:off x="838200" y="1690688"/>
            <a:ext cx="54874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Legacy Space is not an issue for everyone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legacy space except ARIN is “movable” to authoritative IRRs without a new service agreement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ARIN legacy space requires a new service agreement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 service agreement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convince RIR the space is yours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C82B20-0D2A-9E0C-E4E9-3E640CAC6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609" y="145291"/>
            <a:ext cx="4728540" cy="656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688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359BA-C3EF-5DDC-0BB8-E3B895A08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Where does legacy live?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1941C9B-C401-75F8-3E3B-E626C0819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833" y="1498600"/>
            <a:ext cx="8932333" cy="53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9933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359BA-C3EF-5DDC-0BB8-E3B895A08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Where does legacy live?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1941C9B-C401-75F8-3E3B-E626C0819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833" y="1498600"/>
            <a:ext cx="8932333" cy="53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19AA305C-B2DB-D067-4CE1-5E551366A7CC}"/>
              </a:ext>
            </a:extLst>
          </p:cNvPr>
          <p:cNvSpPr/>
          <p:nvPr/>
        </p:nvSpPr>
        <p:spPr>
          <a:xfrm>
            <a:off x="10562166" y="3429000"/>
            <a:ext cx="1079501" cy="2059782"/>
          </a:xfrm>
          <a:prstGeom prst="wedgeRectCallout">
            <a:avLst>
              <a:gd name="adj1" fmla="val -234967"/>
              <a:gd name="adj2" fmla="val -402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Only based on ARIN, LACNIC, RIPE data</a:t>
            </a:r>
          </a:p>
        </p:txBody>
      </p:sp>
    </p:spTree>
    <p:extLst>
      <p:ext uri="{BB962C8B-B14F-4D97-AF65-F5344CB8AC3E}">
        <p14:creationId xmlns:p14="http://schemas.microsoft.com/office/powerpoint/2010/main" val="39637719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359BA-C3EF-5DDC-0BB8-E3B895A08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Where does legacy live?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1941C9B-C401-75F8-3E3B-E626C0819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833" y="1498600"/>
            <a:ext cx="8932333" cy="53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4806A9E9-88C9-BB7F-0281-8B9F69967061}"/>
              </a:ext>
            </a:extLst>
          </p:cNvPr>
          <p:cNvSpPr/>
          <p:nvPr/>
        </p:nvSpPr>
        <p:spPr>
          <a:xfrm>
            <a:off x="533400" y="1943099"/>
            <a:ext cx="1117600" cy="1587501"/>
          </a:xfrm>
          <a:prstGeom prst="wedgeRectCallout">
            <a:avLst>
              <a:gd name="adj1" fmla="val 107829"/>
              <a:gd name="adj2" fmla="val -3981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Mainly in RADB (4.9% of  RADB objects)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0D3E37C-2476-E862-3242-86FA73A6D414}"/>
              </a:ext>
            </a:extLst>
          </p:cNvPr>
          <p:cNvSpPr/>
          <p:nvPr/>
        </p:nvSpPr>
        <p:spPr>
          <a:xfrm>
            <a:off x="2324100" y="1690688"/>
            <a:ext cx="736600" cy="68421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779073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359BA-C3EF-5DDC-0BB8-E3B895A08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Global share per third-party IRR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1226AFF-836B-2DD5-CF92-F3CE7B558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1409700"/>
            <a:ext cx="90805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5954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359BA-C3EF-5DDC-0BB8-E3B895A08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Global share per third-party IRR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1226AFF-836B-2DD5-CF92-F3CE7B558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1409700"/>
            <a:ext cx="90805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C9D7EC8C-0D5D-515F-5112-44B295B20F8D}"/>
              </a:ext>
            </a:extLst>
          </p:cNvPr>
          <p:cNvSpPr/>
          <p:nvPr/>
        </p:nvSpPr>
        <p:spPr>
          <a:xfrm>
            <a:off x="279400" y="1690689"/>
            <a:ext cx="1117600" cy="1039812"/>
          </a:xfrm>
          <a:prstGeom prst="wedgeRectCallout">
            <a:avLst>
              <a:gd name="adj1" fmla="val 155557"/>
              <a:gd name="adj2" fmla="val -1661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Movable = not ARIN</a:t>
            </a:r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EF6A2CFB-3487-E8E5-A640-92CE95AD01ED}"/>
              </a:ext>
            </a:extLst>
          </p:cNvPr>
          <p:cNvSpPr/>
          <p:nvPr/>
        </p:nvSpPr>
        <p:spPr>
          <a:xfrm>
            <a:off x="279400" y="3480594"/>
            <a:ext cx="1117600" cy="1039812"/>
          </a:xfrm>
          <a:prstGeom prst="wedgeRectCallout">
            <a:avLst>
              <a:gd name="adj1" fmla="val 154421"/>
              <a:gd name="adj2" fmla="val 48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Not movable = ARIN</a:t>
            </a:r>
          </a:p>
        </p:txBody>
      </p:sp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82E7B847-A5B8-7F42-C9A7-CF648E4719D8}"/>
              </a:ext>
            </a:extLst>
          </p:cNvPr>
          <p:cNvSpPr/>
          <p:nvPr/>
        </p:nvSpPr>
        <p:spPr>
          <a:xfrm>
            <a:off x="279400" y="5320505"/>
            <a:ext cx="1117600" cy="1039812"/>
          </a:xfrm>
          <a:prstGeom prst="wedgeRectCallout">
            <a:avLst>
              <a:gd name="adj1" fmla="val 152148"/>
              <a:gd name="adj2" fmla="val -2516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Possibly orphaned objects</a:t>
            </a:r>
          </a:p>
        </p:txBody>
      </p:sp>
    </p:spTree>
    <p:extLst>
      <p:ext uri="{BB962C8B-B14F-4D97-AF65-F5344CB8AC3E}">
        <p14:creationId xmlns:p14="http://schemas.microsoft.com/office/powerpoint/2010/main" val="31083474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C1E8F-CCE9-936B-4B9B-9C03654ED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GB" dirty="0">
                <a:effectLst/>
              </a:rPr>
              <a:t>Per-IXP fraction plot of route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FFDA0-03D9-819D-A9EE-684179E53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1288" y="1825625"/>
            <a:ext cx="3202511" cy="4351338"/>
          </a:xfrm>
        </p:spPr>
        <p:txBody>
          <a:bodyPr/>
          <a:lstStyle/>
          <a:p>
            <a:r>
              <a:rPr lang="en-US" dirty="0"/>
              <a:t>Not sure if we want to show that result in the presentation. 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DB62EFA2-4D80-BD68-B225-0658C3533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52" y="1708943"/>
            <a:ext cx="7977636" cy="478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0918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0EFB1B-658F-10BB-039D-35C2AA0EAF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DE" dirty="0"/>
              <a:t>Q: What about Legacy Space?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FA428DA-7297-4159-B19C-C1518DF74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978147"/>
          </a:xfrm>
        </p:spPr>
        <p:txBody>
          <a:bodyPr>
            <a:normAutofit fontScale="92500" lnSpcReduction="20000"/>
          </a:bodyPr>
          <a:lstStyle/>
          <a:p>
            <a:r>
              <a:rPr lang="en-DE" sz="3300" dirty="0"/>
              <a:t>A: </a:t>
            </a:r>
            <a:r>
              <a:rPr lang="en-DE" sz="3300" b="1" dirty="0"/>
              <a:t>3 of 4* relevant RIRs provide IRR services </a:t>
            </a:r>
            <a:r>
              <a:rPr lang="en-DE" sz="3300" dirty="0"/>
              <a:t>to</a:t>
            </a:r>
            <a:r>
              <a:rPr lang="en-DE" sz="3300" b="1" dirty="0"/>
              <a:t> non-member legacy space</a:t>
            </a:r>
            <a:r>
              <a:rPr lang="en-DE" sz="3300" dirty="0"/>
              <a:t> holders. ARIN legacy remains problematic with a share of 3.27% of all global route objects in third-party IRRs. These route objects need a new service agreement.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FE9AE-92FA-AA6B-647C-20B7585C00C1}"/>
              </a:ext>
            </a:extLst>
          </p:cNvPr>
          <p:cNvSpPr txBox="1"/>
          <p:nvPr/>
        </p:nvSpPr>
        <p:spPr>
          <a:xfrm>
            <a:off x="10209125" y="6330462"/>
            <a:ext cx="1872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* </a:t>
            </a:r>
            <a:r>
              <a:rPr lang="en-GB" dirty="0"/>
              <a:t>e</a:t>
            </a:r>
            <a:r>
              <a:rPr lang="en-DE" dirty="0"/>
              <a:t>xcluding APNIC</a:t>
            </a:r>
          </a:p>
        </p:txBody>
      </p:sp>
    </p:spTree>
    <p:extLst>
      <p:ext uri="{BB962C8B-B14F-4D97-AF65-F5344CB8AC3E}">
        <p14:creationId xmlns:p14="http://schemas.microsoft.com/office/powerpoint/2010/main" val="38333873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0AC0-C773-E570-BA73-75EDB9210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685D0-40BB-8E15-B786-99A642F9B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04107" cy="4351338"/>
          </a:xfrm>
        </p:spPr>
        <p:txBody>
          <a:bodyPr>
            <a:normAutofit fontScale="92500" lnSpcReduction="10000"/>
          </a:bodyPr>
          <a:lstStyle/>
          <a:p>
            <a:pPr marL="171450" indent="-171450"/>
            <a:r>
              <a:rPr lang="en-DE" sz="3200" dirty="0"/>
              <a:t>Do authoritative IRRs represent operators better than third-party IRRs?</a:t>
            </a:r>
          </a:p>
          <a:p>
            <a:pPr marL="628650" lvl="1" indent="-171450"/>
            <a:r>
              <a:rPr lang="en-DE" dirty="0"/>
              <a:t>They do </a:t>
            </a:r>
            <a:r>
              <a:rPr lang="en-DE" dirty="0">
                <a:sym typeface="Wingdings" pitchFamily="2" charset="2"/>
              </a:rPr>
              <a:t> </a:t>
            </a:r>
            <a:r>
              <a:rPr lang="en-DE" dirty="0"/>
              <a:t>more frequent updates, more coherence with DFZ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defRPr/>
            </a:pPr>
            <a:endParaRPr lang="en-DE" sz="3200" dirty="0"/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defRPr/>
            </a:pPr>
            <a:r>
              <a:rPr lang="en-DE" sz="3200" dirty="0"/>
              <a:t>Is the juice worth the squeeze?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defRPr/>
            </a:pPr>
            <a:r>
              <a:rPr lang="en-DE" dirty="0"/>
              <a:t>&gt;80% of low quality objects exist in third-party IRRs like RADB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defRPr/>
            </a:pPr>
            <a:r>
              <a:rPr lang="en-DE" dirty="0"/>
              <a:t>We found more than 230k injectable/vulnerable route objects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defRPr/>
            </a:pPr>
            <a:endParaRPr lang="en-DE" sz="3200" dirty="0"/>
          </a:p>
          <a:p>
            <a:pPr marL="171450" indent="-171450"/>
            <a:r>
              <a:rPr lang="en-DE" sz="3200" dirty="0"/>
              <a:t>What about legacy space?</a:t>
            </a:r>
          </a:p>
          <a:p>
            <a:pPr marL="628650" lvl="1" indent="-171450"/>
            <a:r>
              <a:rPr lang="en-DE" dirty="0"/>
              <a:t>ARIN remains problematic, for other RIRs non-member IRR services exists</a:t>
            </a:r>
          </a:p>
          <a:p>
            <a:pPr marL="628650" lvl="1" indent="-171450"/>
            <a:r>
              <a:rPr lang="en-DE" dirty="0"/>
              <a:t>We found 3.27% ARIN legacy route objects in third-party IRRs, mostly in RADB</a:t>
            </a:r>
          </a:p>
          <a:p>
            <a:pPr marL="0" indent="0">
              <a:buNone/>
            </a:pPr>
            <a:endParaRPr lang="en-DE" sz="3200" dirty="0"/>
          </a:p>
        </p:txBody>
      </p:sp>
    </p:spTree>
    <p:extLst>
      <p:ext uri="{BB962C8B-B14F-4D97-AF65-F5344CB8AC3E}">
        <p14:creationId xmlns:p14="http://schemas.microsoft.com/office/powerpoint/2010/main" val="2405276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E94F6-A8C4-D7BD-9AE3-06C92A4ED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990A3-0FCC-AEC3-E760-40C6FA8DA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DE" dirty="0"/>
              <a:t>We correlate and analyze a large number of data sources</a:t>
            </a:r>
          </a:p>
          <a:p>
            <a:pPr lvl="1"/>
            <a:r>
              <a:rPr lang="en-DE" dirty="0"/>
              <a:t>WHOIS dumps from all 5 RIRs and 14 third-party IRRs</a:t>
            </a:r>
          </a:p>
          <a:p>
            <a:pPr lvl="1"/>
            <a:r>
              <a:rPr lang="en-DE" dirty="0"/>
              <a:t>BGP data</a:t>
            </a:r>
          </a:p>
          <a:p>
            <a:pPr lvl="2"/>
            <a:r>
              <a:rPr lang="en-DE" dirty="0"/>
              <a:t>Route server dumps from AMS-IX and DE-CIX</a:t>
            </a:r>
          </a:p>
          <a:p>
            <a:pPr lvl="2"/>
            <a:r>
              <a:rPr lang="en-DE" dirty="0"/>
              <a:t>MRT dumps from RIPE RIS collectors</a:t>
            </a:r>
          </a:p>
          <a:p>
            <a:pPr lvl="1"/>
            <a:r>
              <a:rPr lang="en-DE" dirty="0"/>
              <a:t>RPKI ROA repository data</a:t>
            </a:r>
          </a:p>
          <a:p>
            <a:pPr lvl="1"/>
            <a:r>
              <a:rPr lang="en-DE" dirty="0"/>
              <a:t>RIR specific sources on legacy data</a:t>
            </a:r>
          </a:p>
          <a:p>
            <a:pPr lvl="1"/>
            <a:r>
              <a:rPr lang="en-DE" dirty="0"/>
              <a:t>NRO delegation files</a:t>
            </a:r>
          </a:p>
          <a:p>
            <a:pPr lvl="1"/>
            <a:endParaRPr lang="en-DE" dirty="0"/>
          </a:p>
          <a:p>
            <a:r>
              <a:rPr lang="en-DE" dirty="0"/>
              <a:t>We talked a lot to RIRs about their databases and processes for IRR and legacy space</a:t>
            </a:r>
          </a:p>
        </p:txBody>
      </p:sp>
    </p:spTree>
    <p:extLst>
      <p:ext uri="{BB962C8B-B14F-4D97-AF65-F5344CB8AC3E}">
        <p14:creationId xmlns:p14="http://schemas.microsoft.com/office/powerpoint/2010/main" val="1053931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0983D-D77D-1DFC-9F9C-1FE15FE4B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2E052-8C1B-18B2-E4B0-3C8CF2696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following study will be conducted during the next period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Extract the vulnerable prefixes that exist in AMS-IX/DE-CIX Route Servers</a:t>
            </a:r>
          </a:p>
          <a:p>
            <a:endParaRPr lang="en-US" dirty="0"/>
          </a:p>
          <a:p>
            <a:r>
              <a:rPr lang="en-US" dirty="0"/>
              <a:t>Identify the ones that might be lost and map them to organizations </a:t>
            </a:r>
          </a:p>
          <a:p>
            <a:endParaRPr lang="en-US" dirty="0"/>
          </a:p>
          <a:p>
            <a:r>
              <a:rPr lang="en-US" dirty="0"/>
              <a:t>Measure the amount of traffic flowing into the lost prefixes.</a:t>
            </a:r>
          </a:p>
        </p:txBody>
      </p:sp>
      <p:pic>
        <p:nvPicPr>
          <p:cNvPr id="4" name="Picture 3" descr="Ticked Off, Done, Finish, Consent, Yes, Check Mark - Done Symbol - Free  Transparent PNG Clipart Images Download">
            <a:extLst>
              <a:ext uri="{FF2B5EF4-FFF2-40B4-BE49-F238E27FC236}">
                <a16:creationId xmlns:a16="http://schemas.microsoft.com/office/drawing/2014/main" id="{3E404815-3FAF-AF0C-4D37-F279BB8E4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252" y="3199508"/>
            <a:ext cx="526703" cy="458984"/>
          </a:xfrm>
          <a:prstGeom prst="rect">
            <a:avLst/>
          </a:prstGeom>
        </p:spPr>
      </p:pic>
      <p:pic>
        <p:nvPicPr>
          <p:cNvPr id="5" name="Picture 4" descr="Ticked Off, Done, Finish, Consent, Yes, Check Mark - Done Symbol - Free  Transparent PNG Clipart Images Download">
            <a:extLst>
              <a:ext uri="{FF2B5EF4-FFF2-40B4-BE49-F238E27FC236}">
                <a16:creationId xmlns:a16="http://schemas.microsoft.com/office/drawing/2014/main" id="{D8565922-65A0-91F0-BED7-8317AFBE4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7097" y="4254276"/>
            <a:ext cx="526703" cy="45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4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270BF-3227-446E-F65C-D7D2E9DCC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Sneak peek</a:t>
            </a:r>
            <a:r>
              <a:rPr lang="en-US" dirty="0"/>
              <a:t> 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BE9FA-B085-4DDE-A955-1692D8FF8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Can RPKI replace the missing ROUTE/ROUTE6 objects ?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Created full emulations of AMS-IX &amp; DE-CIX Route Server eco-system</a:t>
            </a:r>
          </a:p>
          <a:p>
            <a:pPr lvl="2"/>
            <a:r>
              <a:rPr lang="en-US" dirty="0"/>
              <a:t>All peers and their advertised prefixes are emulated against a production </a:t>
            </a:r>
            <a:br>
              <a:rPr lang="en-US" dirty="0"/>
            </a:br>
            <a:r>
              <a:rPr lang="en-US" dirty="0"/>
              <a:t>replica Route Server</a:t>
            </a:r>
          </a:p>
          <a:p>
            <a:pPr lvl="2"/>
            <a:r>
              <a:rPr lang="en-US" dirty="0"/>
              <a:t>Utilized IRRDv4 to create pseudo ROUTE/ROUTE6 objects based on ROAs.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Generated configurations for the Route Servers following different scenarios</a:t>
            </a:r>
          </a:p>
          <a:p>
            <a:pPr lvl="2"/>
            <a:r>
              <a:rPr lang="en-US" dirty="0"/>
              <a:t>AUT-NUM + AS-SETs from all IRR DBs but ROUTE/ROUTE6 objects </a:t>
            </a:r>
            <a:br>
              <a:rPr lang="en-US" dirty="0"/>
            </a:br>
            <a:r>
              <a:rPr lang="en-US" dirty="0"/>
              <a:t>from AUTH IRR DBs + RPKI</a:t>
            </a:r>
          </a:p>
          <a:p>
            <a:pPr lvl="2"/>
            <a:r>
              <a:rPr lang="en-US" dirty="0"/>
              <a:t>AUT-NUM/AS-SETs/ROUTE/ROUTE6 objects from AUTH IRR DBs only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Comparing export tables before/after to identify exactly what is being lost. </a:t>
            </a:r>
          </a:p>
        </p:txBody>
      </p:sp>
    </p:spTree>
    <p:extLst>
      <p:ext uri="{BB962C8B-B14F-4D97-AF65-F5344CB8AC3E}">
        <p14:creationId xmlns:p14="http://schemas.microsoft.com/office/powerpoint/2010/main" val="27120509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A4FDC-403D-830B-381C-59E0120B5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take 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11C59-F5F2-9C55-39B1-0F6A88AF5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Leading IXPs are investigating ways to abandon 3</a:t>
            </a:r>
            <a:r>
              <a:rPr lang="en-US" baseline="30000" dirty="0"/>
              <a:t>rd</a:t>
            </a:r>
            <a:r>
              <a:rPr lang="en-US" dirty="0"/>
              <a:t> party IRRDBs</a:t>
            </a:r>
          </a:p>
          <a:p>
            <a:pPr>
              <a:lnSpc>
                <a:spcPct val="150000"/>
              </a:lnSpc>
            </a:pPr>
            <a:r>
              <a:rPr lang="en-US" dirty="0"/>
              <a:t>RIPE initiated discussions to ditch RIPE-NONAUTH</a:t>
            </a:r>
          </a:p>
          <a:p>
            <a:pPr>
              <a:lnSpc>
                <a:spcPct val="150000"/>
              </a:lnSpc>
            </a:pPr>
            <a:r>
              <a:rPr lang="en-US" dirty="0"/>
              <a:t>IETF introducing drafts (</a:t>
            </a:r>
            <a:r>
              <a:rPr lang="en-US" sz="2000" dirty="0"/>
              <a:t>draft-romijn-grow-rpsl-registry-scoped-members-01</a:t>
            </a:r>
            <a:r>
              <a:rPr lang="en-US" dirty="0"/>
              <a:t>) for scoped members, therefore minimizing the need for storing multi-IRR objects in 3</a:t>
            </a:r>
            <a:r>
              <a:rPr lang="en-US" baseline="30000" dirty="0"/>
              <a:t>rd</a:t>
            </a:r>
            <a:r>
              <a:rPr lang="en-US" dirty="0"/>
              <a:t> party DBs</a:t>
            </a:r>
          </a:p>
          <a:p>
            <a:r>
              <a:rPr lang="en-US" dirty="0"/>
              <a:t>Discussion in </a:t>
            </a:r>
            <a:r>
              <a:rPr lang="en-US" dirty="0" err="1"/>
              <a:t>PeeringDB</a:t>
            </a:r>
            <a:r>
              <a:rPr lang="en-US" dirty="0"/>
              <a:t> to include a “supported IRRDBs” field. </a:t>
            </a:r>
          </a:p>
        </p:txBody>
      </p:sp>
    </p:spTree>
    <p:extLst>
      <p:ext uri="{BB962C8B-B14F-4D97-AF65-F5344CB8AC3E}">
        <p14:creationId xmlns:p14="http://schemas.microsoft.com/office/powerpoint/2010/main" val="40327914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CD107-986B-94E1-5406-654290C2E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13314" name="Picture 2" descr="How To Ask Questions Effectively. When we have a question, our first… | by  Soundarya Balasubramani | Agile Insider | Medium">
            <a:extLst>
              <a:ext uri="{FF2B5EF4-FFF2-40B4-BE49-F238E27FC236}">
                <a16:creationId xmlns:a16="http://schemas.microsoft.com/office/drawing/2014/main" id="{EAE0FCF7-913F-7700-15EC-20D7979E6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885" y="1952087"/>
            <a:ext cx="4550229" cy="186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6C422F-DCE9-75E1-87BF-82F4438A5377}"/>
              </a:ext>
            </a:extLst>
          </p:cNvPr>
          <p:cNvSpPr txBox="1"/>
          <p:nvPr/>
        </p:nvSpPr>
        <p:spPr>
          <a:xfrm>
            <a:off x="520209" y="5569545"/>
            <a:ext cx="112969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P.S:</a:t>
            </a:r>
            <a:br>
              <a:rPr lang="en-US" dirty="0"/>
            </a:br>
            <a:r>
              <a:rPr lang="en-US" dirty="0"/>
              <a:t>We publish the results of our research in a series of RIPE Labs articles.  You can find the first two in the following URLs: </a:t>
            </a:r>
            <a:br>
              <a:rPr lang="en-US" dirty="0"/>
            </a:br>
            <a:r>
              <a:rPr lang="en-US" dirty="0">
                <a:hlinkClick r:id="rId4"/>
              </a:rPr>
              <a:t>https://labs.ripe.net/author/stavros-konstantaras/the-irr-landscape-where-do-ases-keep-their-routes</a:t>
            </a:r>
            <a:br>
              <a:rPr lang="en-US" dirty="0"/>
            </a:br>
            <a:r>
              <a:rPr lang="en-US" dirty="0">
                <a:hlinkClick r:id="rId5"/>
              </a:rPr>
              <a:t>https://labs.ripe.net/author/tobias-striffler/the-irr-landscape-data-quality-the-good-the-bad-and-the-outdated/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7533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7F12C-B48F-020A-DB5F-EE431A345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RIPE NCC &amp; AFRINIC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29ADD-D636-A75E-6C8D-8A03402BB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Both follow the same approach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Legacy resource holders without a membership signed have access to WHOIS DB and are allowed to create RPSL objects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Without a membership signed, resource holders are excluded from RPKI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possible to import your Legacy space and have it fully registered by completing the necessary paperwork (and thus receive RPKI services).</a:t>
            </a:r>
          </a:p>
        </p:txBody>
      </p:sp>
    </p:spTree>
    <p:extLst>
      <p:ext uri="{BB962C8B-B14F-4D97-AF65-F5344CB8AC3E}">
        <p14:creationId xmlns:p14="http://schemas.microsoft.com/office/powerpoint/2010/main" val="33731276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820A3-D7FC-6758-0579-FD6E2995D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APNIC and LACNIC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87E95-922E-9E2B-8793-167B0393A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LACNIC assigned space (even the legacy one) already exists in the DB.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Legacy resource holders without membership are allowed to both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IRR and RPKI services (but these are very few cases). 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>
              <a:spcBef>
                <a:spcPts val="1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APNIC reclaimed their legacy space (without active contract) via a policy.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several years of effort this project is concluded and even some of the reclaimed space was given back to IANA.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Nowadays, a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APNIC account holders with historical resources can now access RPKI services</a:t>
            </a:r>
          </a:p>
          <a:p>
            <a:pPr marL="457200" lvl="2" indent="0">
              <a:spcBef>
                <a:spcPts val="100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50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1F4C2-20C5-6780-F02A-B51611AE1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ARIN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331DC-98A3-4D25-3182-9799FF069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a user or a company wants to import its legacy space in ARIN, he needs to sign an agreement with ARIN and pay full ARIN membership.</a:t>
            </a:r>
          </a:p>
          <a:p>
            <a:pPr lvl="2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no agreement is signed, no IRR and RPKI services are given to them by ARIN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(but they can have an account and maintain e.g. reverse DNS delegations).</a:t>
            </a:r>
          </a:p>
          <a:p>
            <a:pPr lvl="2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ARIN keeps track of its legacy space which is being exported in a separate FTP export.</a:t>
            </a:r>
          </a:p>
          <a:p>
            <a:pPr lvl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On January 16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former US president Biden ordered the FCEB agencies to take actions to ensure that </a:t>
            </a: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all of their assigned Internet number resources (IP address blocks and ASNs) are covered by a Registration Services Agreement with the American Registry for Internet Numbers or another appropriate regional Internet registry.</a:t>
            </a: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3690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48CDD-9817-233D-0592-5249C9132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BEDA6-07EC-556E-5BC5-F834D6AD6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 the presented results, we can safely conclude that data quality in third party IRR DBs is disappointing  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Contain outdated or irrelevant information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Contain duplicated information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Authorization model cannot be applied, posing serious trust and security risks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923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4F7D6-4511-8268-AC30-FBA4AE50B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analysis?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BEA2D-19FD-1BF1-DE0D-4944EA870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policy </a:t>
            </a:r>
            <a:r>
              <a:rPr lang="en-US" dirty="0"/>
              <a:t>was introduced back on RIPE 86</a:t>
            </a:r>
          </a:p>
          <a:p>
            <a:r>
              <a:rPr lang="en-US" dirty="0"/>
              <a:t>Progress and updates were shared in the following RIPE and EURO-IX meetings</a:t>
            </a:r>
          </a:p>
          <a:p>
            <a:r>
              <a:rPr lang="en-US" dirty="0"/>
              <a:t>A last call for adoption was issued at the Connect-WG on June 5</a:t>
            </a:r>
            <a:r>
              <a:rPr lang="en-US" baseline="30000" dirty="0"/>
              <a:t>th</a:t>
            </a:r>
            <a:r>
              <a:rPr lang="en-US" dirty="0"/>
              <a:t> 2024 (after RIPE 88)</a:t>
            </a:r>
          </a:p>
          <a:p>
            <a:r>
              <a:rPr lang="en-US" dirty="0"/>
              <a:t>Many concerns were raised in the Mailing List regarding the impact of adopting this BCOP</a:t>
            </a:r>
          </a:p>
          <a:p>
            <a:r>
              <a:rPr lang="en-US" dirty="0"/>
              <a:t>AMS-IX &amp; DE-CIX decided to join forces and analyze the impact to prove feasibility </a:t>
            </a:r>
          </a:p>
        </p:txBody>
      </p:sp>
    </p:spTree>
    <p:extLst>
      <p:ext uri="{BB962C8B-B14F-4D97-AF65-F5344CB8AC3E}">
        <p14:creationId xmlns:p14="http://schemas.microsoft.com/office/powerpoint/2010/main" val="3688065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A8A8C1C-6D27-42C4-7670-82D347512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Disclaimer(s)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71A09B-0DC8-2C36-1D35-D5ACBE29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These are </a:t>
            </a:r>
            <a:r>
              <a:rPr lang="en-US" b="1" dirty="0"/>
              <a:t>preliminary</a:t>
            </a:r>
            <a:r>
              <a:rPr lang="en-US" dirty="0"/>
              <a:t> results, still many questions to be answered</a:t>
            </a:r>
          </a:p>
          <a:p>
            <a:pPr>
              <a:lnSpc>
                <a:spcPct val="200000"/>
              </a:lnSpc>
            </a:pPr>
            <a:r>
              <a:rPr lang="en-US" dirty="0"/>
              <a:t>Analysis by AMS-IX (Stavros) &amp; DE-CIX (Matthias, Daniel, Tobias)</a:t>
            </a:r>
          </a:p>
          <a:p>
            <a:pPr>
              <a:lnSpc>
                <a:spcPct val="200000"/>
              </a:lnSpc>
            </a:pPr>
            <a:r>
              <a:rPr lang="en-US" dirty="0"/>
              <a:t>Many questions &amp; results were cross-checked with RIR employees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RIPE, LACNIC, APNIC</a:t>
            </a:r>
          </a:p>
        </p:txBody>
      </p:sp>
      <p:pic>
        <p:nvPicPr>
          <p:cNvPr id="6" name="Picture 2" descr="DE-CIX – we make interconnection easy. Anywhere.">
            <a:extLst>
              <a:ext uri="{FF2B5EF4-FFF2-40B4-BE49-F238E27FC236}">
                <a16:creationId xmlns:a16="http://schemas.microsoft.com/office/drawing/2014/main" id="{D92A140E-EF9C-8D4E-6713-0DA0B7365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620" y="5348508"/>
            <a:ext cx="2884380" cy="150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msterdam Internet Exchange - Wikipedia">
            <a:extLst>
              <a:ext uri="{FF2B5EF4-FFF2-40B4-BE49-F238E27FC236}">
                <a16:creationId xmlns:a16="http://schemas.microsoft.com/office/drawing/2014/main" id="{6FE49460-B7CC-6B6D-6E92-65913FE2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228774"/>
            <a:ext cx="1757452" cy="16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DBE98DD-801A-1AD5-14F5-70039F5B90F9}"/>
              </a:ext>
            </a:extLst>
          </p:cNvPr>
          <p:cNvGrpSpPr/>
          <p:nvPr/>
        </p:nvGrpSpPr>
        <p:grpSpPr>
          <a:xfrm>
            <a:off x="7569380" y="363709"/>
            <a:ext cx="3789585" cy="1778451"/>
            <a:chOff x="2519516" y="1991032"/>
            <a:chExt cx="7005483" cy="2888225"/>
          </a:xfrm>
        </p:grpSpPr>
        <p:sp>
          <p:nvSpPr>
            <p:cNvPr id="9" name="Rectangle: Rounded Corners 6">
              <a:extLst>
                <a:ext uri="{FF2B5EF4-FFF2-40B4-BE49-F238E27FC236}">
                  <a16:creationId xmlns:a16="http://schemas.microsoft.com/office/drawing/2014/main" id="{9AD33D5B-889F-24C0-EF0E-347528DB8E87}"/>
                </a:ext>
              </a:extLst>
            </p:cNvPr>
            <p:cNvSpPr/>
            <p:nvPr/>
          </p:nvSpPr>
          <p:spPr>
            <a:xfrm>
              <a:off x="2519516" y="1991032"/>
              <a:ext cx="7005483" cy="288822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D351793-3960-9C45-AE95-336D845426FF}"/>
                </a:ext>
              </a:extLst>
            </p:cNvPr>
            <p:cNvGrpSpPr/>
            <p:nvPr/>
          </p:nvGrpSpPr>
          <p:grpSpPr>
            <a:xfrm>
              <a:off x="3024648" y="2109019"/>
              <a:ext cx="6098639" cy="1257301"/>
              <a:chOff x="3024648" y="2109019"/>
              <a:chExt cx="6098639" cy="1257301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408860B-2DD6-8F11-0B4D-6D02831812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24648" y="2109019"/>
                <a:ext cx="1257301" cy="125730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4" name="TextBox 12">
                <a:extLst>
                  <a:ext uri="{FF2B5EF4-FFF2-40B4-BE49-F238E27FC236}">
                    <a16:creationId xmlns:a16="http://schemas.microsoft.com/office/drawing/2014/main" id="{F3515A0F-6A91-8688-DDD6-F6ADABC36210}"/>
                  </a:ext>
                </a:extLst>
              </p:cNvPr>
              <p:cNvSpPr txBox="1"/>
              <p:nvPr/>
            </p:nvSpPr>
            <p:spPr>
              <a:xfrm>
                <a:off x="4622571" y="2248757"/>
                <a:ext cx="4500716" cy="9496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3200" b="1" dirty="0">
                    <a:solidFill>
                      <a:srgbClr val="C00000"/>
                    </a:solidFill>
                    <a:cs typeface="Calibri"/>
                  </a:rPr>
                  <a:t>DISCLAIMER</a:t>
                </a:r>
                <a:endParaRPr lang="en-US" sz="3200" b="1">
                  <a:solidFill>
                    <a:srgbClr val="C00000"/>
                  </a:solidFill>
                  <a:ea typeface="Calibri"/>
                  <a:cs typeface="Calibri"/>
                </a:endParaRPr>
              </a:p>
            </p:txBody>
          </p: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15289B0-FFFF-01C6-C643-37493E08E4B7}"/>
                </a:ext>
              </a:extLst>
            </p:cNvPr>
            <p:cNvCxnSpPr/>
            <p:nvPr/>
          </p:nvCxnSpPr>
          <p:spPr>
            <a:xfrm flipV="1">
              <a:off x="2543176" y="3451429"/>
              <a:ext cx="6979673" cy="19664"/>
            </a:xfrm>
            <a:prstGeom prst="straightConnector1">
              <a:avLst/>
            </a:prstGeom>
            <a:ln w="57150"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49B9CFBA-5AEA-2B58-4FCD-FA3A57D69EDE}"/>
                </a:ext>
              </a:extLst>
            </p:cNvPr>
            <p:cNvSpPr txBox="1"/>
            <p:nvPr/>
          </p:nvSpPr>
          <p:spPr>
            <a:xfrm>
              <a:off x="2746886" y="3665865"/>
              <a:ext cx="6571635" cy="104964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dirty="0">
                  <a:solidFill>
                    <a:srgbClr val="C00000"/>
                  </a:solidFill>
                  <a:cs typeface="Calibri"/>
                </a:rPr>
                <a:t>Work in progress!</a:t>
              </a:r>
              <a:endParaRPr lang="en-US" sz="3600" dirty="0">
                <a:ea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3760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F0BD0-233E-B175-1E39-2E772CB89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concerns that raised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D4919-FF80-D763-DE66-FF49EEA26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80540" cy="435133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en-US" i="1" dirty="0"/>
              <a:t>There is no actual problem to solve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Legacy space </a:t>
            </a:r>
            <a:r>
              <a:rPr lang="en-US" dirty="0">
                <a:solidFill>
                  <a:srgbClr val="0070C0"/>
                </a:solidFill>
              </a:rPr>
              <a:t>Quality of data </a:t>
            </a:r>
            <a:endParaRPr lang="en-US" i="1" dirty="0"/>
          </a:p>
          <a:p>
            <a:pPr>
              <a:lnSpc>
                <a:spcPct val="150000"/>
              </a:lnSpc>
            </a:pPr>
            <a:r>
              <a:rPr lang="en-US" i="1" dirty="0"/>
              <a:t>Use IRRDv4 to fight object conflicts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0070C0"/>
                </a:solidFill>
              </a:rPr>
              <a:t>Quality of data </a:t>
            </a:r>
            <a:r>
              <a:rPr lang="en-US" dirty="0">
                <a:solidFill>
                  <a:srgbClr val="C00000"/>
                </a:solidFill>
              </a:rPr>
              <a:t>Impact on RS tables</a:t>
            </a:r>
            <a:endParaRPr lang="en-US" i="1" dirty="0"/>
          </a:p>
          <a:p>
            <a:pPr>
              <a:lnSpc>
                <a:spcPct val="150000"/>
              </a:lnSpc>
            </a:pPr>
            <a:r>
              <a:rPr lang="en-US" i="1" dirty="0"/>
              <a:t>Unofficial contain some unique info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Legacy space </a:t>
            </a:r>
            <a:r>
              <a:rPr lang="en-US" dirty="0">
                <a:solidFill>
                  <a:srgbClr val="0070C0"/>
                </a:solidFill>
              </a:rPr>
              <a:t>Quality of data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Impact on traffic</a:t>
            </a:r>
            <a:endParaRPr lang="en-US" i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i="1" dirty="0"/>
              <a:t>Concentration of authority / Regulatory concerns</a:t>
            </a:r>
          </a:p>
          <a:p>
            <a:pPr>
              <a:lnSpc>
                <a:spcPct val="150000"/>
              </a:lnSpc>
            </a:pPr>
            <a:r>
              <a:rPr lang="en-US" i="1" dirty="0"/>
              <a:t>No widespread deployment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Legacy space </a:t>
            </a:r>
            <a:r>
              <a:rPr lang="en-US" dirty="0">
                <a:solidFill>
                  <a:srgbClr val="0070C0"/>
                </a:solidFill>
              </a:rPr>
              <a:t>Quality of data </a:t>
            </a:r>
            <a:endParaRPr lang="en-US" i="1" dirty="0"/>
          </a:p>
          <a:p>
            <a:pPr>
              <a:lnSpc>
                <a:spcPct val="150000"/>
              </a:lnSpc>
            </a:pPr>
            <a:r>
              <a:rPr lang="en-US" i="1" dirty="0"/>
              <a:t>Companies have registered resources around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</a:rPr>
              <a:t>Impact on RS tables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Impact on traffic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A1E411E-3BA3-057A-1BBF-F906204F588C}"/>
              </a:ext>
            </a:extLst>
          </p:cNvPr>
          <p:cNvSpPr txBox="1">
            <a:spLocks/>
          </p:cNvSpPr>
          <p:nvPr/>
        </p:nvSpPr>
        <p:spPr>
          <a:xfrm>
            <a:off x="8318740" y="1822449"/>
            <a:ext cx="3873260" cy="2805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Key focus areas of our research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Legacy space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Quality of data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Impact on RS tables</a:t>
            </a:r>
          </a:p>
          <a:p>
            <a:pPr lvl="1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Impact on traffic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182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0EFB1B-658F-10BB-039D-35C2AA0EAF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DE" dirty="0"/>
              <a:t>Q: Do authoritative IRRs represent operators better than third-party IRRs?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81989-4BE9-26EE-F3CC-A6C8C4048E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753094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15230</TotalTime>
  <Words>3771</Words>
  <Application>Microsoft Macintosh PowerPoint</Application>
  <PresentationFormat>Widescreen</PresentationFormat>
  <Paragraphs>483</Paragraphs>
  <Slides>57</Slides>
  <Notes>38</Notes>
  <HiddenSlides>6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Calibri Light</vt:lpstr>
      <vt:lpstr>Wingdings</vt:lpstr>
      <vt:lpstr>Office Theme</vt:lpstr>
      <vt:lpstr>A comprehensive analysis of the IRR landscape</vt:lpstr>
      <vt:lpstr>BCP proposal</vt:lpstr>
      <vt:lpstr>BCP Proposal</vt:lpstr>
      <vt:lpstr>Community Reaction</vt:lpstr>
      <vt:lpstr>Method</vt:lpstr>
      <vt:lpstr>Why the analysis?</vt:lpstr>
      <vt:lpstr>Disclaimer(s)</vt:lpstr>
      <vt:lpstr>List of concerns that raised</vt:lpstr>
      <vt:lpstr>Q: Do authoritative IRRs represent operators better than third-party IRRs?</vt:lpstr>
      <vt:lpstr>Where are the objects stored?</vt:lpstr>
      <vt:lpstr>Do networks use multiple IRR DBs?</vt:lpstr>
      <vt:lpstr>Do networks use multiple IRR DBs?</vt:lpstr>
      <vt:lpstr>Do networks use multiple IRR DBs?</vt:lpstr>
      <vt:lpstr>Do networks use multiple IRR DBs?</vt:lpstr>
      <vt:lpstr>Global or local* relevance?</vt:lpstr>
      <vt:lpstr>Global or local* relevance?</vt:lpstr>
      <vt:lpstr>Global or local* relevance?</vt:lpstr>
      <vt:lpstr>Global or local* relevance?</vt:lpstr>
      <vt:lpstr>RIR DB preference based on RPSL objects </vt:lpstr>
      <vt:lpstr>How often are objects updated?</vt:lpstr>
      <vt:lpstr>How often are objects updated?</vt:lpstr>
      <vt:lpstr>How often are objects updated?</vt:lpstr>
      <vt:lpstr>How often are objects updated?</vt:lpstr>
      <vt:lpstr>Do objects match with the DFZ?</vt:lpstr>
      <vt:lpstr>Do objects match with the DFZ?</vt:lpstr>
      <vt:lpstr>Do objects match with the DFZ?</vt:lpstr>
      <vt:lpstr>Do objects match with the DFZ?</vt:lpstr>
      <vt:lpstr>Q: Do authoritative IRRs represent operators better than third-party IRRs?</vt:lpstr>
      <vt:lpstr>Q: Is the juice worth the squeeze?</vt:lpstr>
      <vt:lpstr>What about data quality of route objects?</vt:lpstr>
      <vt:lpstr>What about data quality of route objects?</vt:lpstr>
      <vt:lpstr>What about data quality of route objects?</vt:lpstr>
      <vt:lpstr>What about data quality of route objects?</vt:lpstr>
      <vt:lpstr>Vulnerable objects covering AMS-IX/DE-CIX routes</vt:lpstr>
      <vt:lpstr>Q: Is the juice worth the squeeze?</vt:lpstr>
      <vt:lpstr>Q: What about Legacy Space?</vt:lpstr>
      <vt:lpstr>Let’s talk about Legacy space</vt:lpstr>
      <vt:lpstr>Different RIR, different legacy approach</vt:lpstr>
      <vt:lpstr>Different RIR, different legacy approach</vt:lpstr>
      <vt:lpstr>Different RIR, different legacy approach</vt:lpstr>
      <vt:lpstr>Legacy space reconsidered</vt:lpstr>
      <vt:lpstr>Where does legacy live?</vt:lpstr>
      <vt:lpstr>Where does legacy live?</vt:lpstr>
      <vt:lpstr>Where does legacy live?</vt:lpstr>
      <vt:lpstr>Global share per third-party IRR</vt:lpstr>
      <vt:lpstr>Global share per third-party IRR</vt:lpstr>
      <vt:lpstr>Per-IXP fraction plot of route objects</vt:lpstr>
      <vt:lpstr>Q: What about Legacy Space?</vt:lpstr>
      <vt:lpstr>Conclusions</vt:lpstr>
      <vt:lpstr>Outlook</vt:lpstr>
      <vt:lpstr>Sneak peek !!!</vt:lpstr>
      <vt:lpstr>Extra take aways</vt:lpstr>
      <vt:lpstr>Thank you</vt:lpstr>
      <vt:lpstr>RIPE NCC &amp; AFRINIC</vt:lpstr>
      <vt:lpstr>APNIC and LACNIC</vt:lpstr>
      <vt:lpstr>The ARIN way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comprehensive analysis of the IRR landscape</dc:title>
  <dc:creator>Stavros Konstantaras</dc:creator>
  <cp:lastModifiedBy>Stavros Konstantaras</cp:lastModifiedBy>
  <cp:revision>82</cp:revision>
  <dcterms:created xsi:type="dcterms:W3CDTF">2025-04-28T14:30:52Z</dcterms:created>
  <dcterms:modified xsi:type="dcterms:W3CDTF">2026-06-26T13:55:14Z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549db95-76e0-4a2a-ad0f-ae7279377aec_Enabled">
    <vt:lpwstr>true</vt:lpwstr>
  </property>
  <property fmtid="{D5CDD505-2E9C-101B-9397-08002B2CF9AE}" pid="3" name="MSIP_Label_0549db95-76e0-4a2a-ad0f-ae7279377aec_SetDate">
    <vt:lpwstr>2025-05-07T14:53:33Z</vt:lpwstr>
  </property>
  <property fmtid="{D5CDD505-2E9C-101B-9397-08002B2CF9AE}" pid="4" name="MSIP_Label_0549db95-76e0-4a2a-ad0f-ae7279377aec_Method">
    <vt:lpwstr>Standard</vt:lpwstr>
  </property>
  <property fmtid="{D5CDD505-2E9C-101B-9397-08002B2CF9AE}" pid="5" name="MSIP_Label_0549db95-76e0-4a2a-ad0f-ae7279377aec_Name">
    <vt:lpwstr>Public</vt:lpwstr>
  </property>
  <property fmtid="{D5CDD505-2E9C-101B-9397-08002B2CF9AE}" pid="6" name="MSIP_Label_0549db95-76e0-4a2a-ad0f-ae7279377aec_SiteId">
    <vt:lpwstr>442d55f0-10e0-4a5d-9894-57c58a5de2c0</vt:lpwstr>
  </property>
  <property fmtid="{D5CDD505-2E9C-101B-9397-08002B2CF9AE}" pid="7" name="MSIP_Label_0549db95-76e0-4a2a-ad0f-ae7279377aec_ActionId">
    <vt:lpwstr>b80b840d-f504-47b5-b103-5537f7f96ae8</vt:lpwstr>
  </property>
  <property fmtid="{D5CDD505-2E9C-101B-9397-08002B2CF9AE}" pid="8" name="MSIP_Label_0549db95-76e0-4a2a-ad0f-ae7279377aec_ContentBits">
    <vt:lpwstr>0</vt:lpwstr>
  </property>
</Properties>
</file>