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381" r:id="rId3"/>
    <p:sldId id="549" r:id="rId4"/>
    <p:sldId id="1250" r:id="rId5"/>
    <p:sldId id="1290" r:id="rId6"/>
    <p:sldId id="1289" r:id="rId7"/>
    <p:sldId id="1291" r:id="rId8"/>
    <p:sldId id="1274" r:id="rId9"/>
    <p:sldId id="261" r:id="rId10"/>
    <p:sldId id="1350" r:id="rId11"/>
    <p:sldId id="1347" r:id="rId12"/>
    <p:sldId id="1349" r:id="rId13"/>
    <p:sldId id="1348" r:id="rId14"/>
    <p:sldId id="267" r:id="rId15"/>
    <p:sldId id="260" r:id="rId16"/>
    <p:sldId id="271" r:id="rId17"/>
    <p:sldId id="276" r:id="rId18"/>
    <p:sldId id="1336" r:id="rId19"/>
    <p:sldId id="1330" r:id="rId20"/>
    <p:sldId id="1331" r:id="rId21"/>
    <p:sldId id="1332" r:id="rId22"/>
    <p:sldId id="1342" r:id="rId23"/>
    <p:sldId id="1346" r:id="rId24"/>
    <p:sldId id="1343" r:id="rId25"/>
    <p:sldId id="1334" r:id="rId26"/>
    <p:sldId id="1344" r:id="rId27"/>
    <p:sldId id="1345" r:id="rId28"/>
    <p:sldId id="1337" r:id="rId29"/>
    <p:sldId id="1338" r:id="rId30"/>
    <p:sldId id="1339" r:id="rId31"/>
    <p:sldId id="1340" r:id="rId32"/>
    <p:sldId id="1341" r:id="rId33"/>
    <p:sldId id="55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FEFF"/>
    <a:srgbClr val="54C4C5"/>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94"/>
    <p:restoredTop sz="94529"/>
  </p:normalViewPr>
  <p:slideViewPr>
    <p:cSldViewPr snapToGrid="0" snapToObjects="1">
      <p:cViewPr varScale="1">
        <p:scale>
          <a:sx n="118" d="100"/>
          <a:sy n="118" d="100"/>
        </p:scale>
        <p:origin x="952"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8EA97-0A9C-3B49-A1A3-5D6C085F585C}" type="datetimeFigureOut">
              <a:rPr lang="en-US" smtClean="0"/>
              <a:t>6/29/26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D62B44-9D3A-5F41-89AF-74028997A0FB}" type="slidenum">
              <a:rPr lang="en-US" smtClean="0"/>
              <a:t>‹#›</a:t>
            </a:fld>
            <a:endParaRPr lang="en-US"/>
          </a:p>
        </p:txBody>
      </p:sp>
    </p:spTree>
    <p:extLst>
      <p:ext uri="{BB962C8B-B14F-4D97-AF65-F5344CB8AC3E}">
        <p14:creationId xmlns:p14="http://schemas.microsoft.com/office/powerpoint/2010/main" val="1012456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002FF9-4628-B146-9948-95257A430692}" type="slidenum">
              <a:rPr lang="en-US" smtClean="0"/>
              <a:t>3</a:t>
            </a:fld>
            <a:endParaRPr lang="en-US"/>
          </a:p>
        </p:txBody>
      </p:sp>
    </p:spTree>
    <p:extLst>
      <p:ext uri="{BB962C8B-B14F-4D97-AF65-F5344CB8AC3E}">
        <p14:creationId xmlns:p14="http://schemas.microsoft.com/office/powerpoint/2010/main" val="2775010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3a85ff11bbf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a:solidFill>
                  <a:schemeClr val="dk1"/>
                </a:solidFill>
              </a:rPr>
              <a:t>Present this slide as the practical operational takeaway.</a:t>
            </a:r>
            <a:endParaRPr>
              <a:solidFill>
                <a:schemeClr val="dk1"/>
              </a:solidFill>
            </a:endParaRPr>
          </a:p>
          <a:p>
            <a:pPr marL="0" lvl="0" indent="0" algn="l" rtl="0">
              <a:lnSpc>
                <a:spcPct val="115000"/>
              </a:lnSpc>
              <a:spcBef>
                <a:spcPts val="1200"/>
              </a:spcBef>
              <a:spcAft>
                <a:spcPts val="0"/>
              </a:spcAft>
              <a:buNone/>
            </a:pPr>
            <a:r>
              <a:rPr lang="en-US">
                <a:solidFill>
                  <a:schemeClr val="dk1"/>
                </a:solidFill>
              </a:rPr>
              <a:t>Encourage organizations to prepare early rather than waiting for key milestones.</a:t>
            </a:r>
            <a:endParaRPr>
              <a:solidFill>
                <a:schemeClr val="dk1"/>
              </a:solidFill>
            </a:endParaRPr>
          </a:p>
          <a:p>
            <a:pPr marL="0" lvl="0" indent="0" algn="l" rtl="0">
              <a:lnSpc>
                <a:spcPct val="115000"/>
              </a:lnSpc>
              <a:spcBef>
                <a:spcPts val="1200"/>
              </a:spcBef>
              <a:spcAft>
                <a:spcPts val="0"/>
              </a:spcAft>
              <a:buNone/>
            </a:pPr>
            <a:r>
              <a:rPr lang="en-US">
                <a:solidFill>
                  <a:schemeClr val="dk1"/>
                </a:solidFill>
              </a:rPr>
              <a:t>Routine testing, monitoring, and configuration reviews remain the best defenses against operational problems during the rollover.</a:t>
            </a:r>
            <a:endParaRPr>
              <a:solidFill>
                <a:schemeClr val="dk1"/>
              </a:solidFill>
            </a:endParaRPr>
          </a:p>
          <a:p>
            <a:pPr marL="0" lvl="0" indent="0" algn="l" rtl="0">
              <a:lnSpc>
                <a:spcPct val="115000"/>
              </a:lnSpc>
              <a:spcBef>
                <a:spcPts val="1200"/>
              </a:spcBef>
              <a:spcAft>
                <a:spcPts val="0"/>
              </a:spcAft>
              <a:buNone/>
            </a:pPr>
            <a:endParaRPr>
              <a:solidFill>
                <a:schemeClr val="dk1"/>
              </a:solidFill>
            </a:endParaRPr>
          </a:p>
          <a:p>
            <a:pPr marL="0" lvl="0" indent="0" algn="l" rtl="0">
              <a:lnSpc>
                <a:spcPct val="115000"/>
              </a:lnSpc>
              <a:spcBef>
                <a:spcPts val="1200"/>
              </a:spcBef>
              <a:spcAft>
                <a:spcPts val="1200"/>
              </a:spcAft>
              <a:buNone/>
            </a:pPr>
            <a:endParaRPr>
              <a:solidFill>
                <a:schemeClr val="dk1"/>
              </a:solidFill>
            </a:endParaRPr>
          </a:p>
        </p:txBody>
      </p:sp>
      <p:sp>
        <p:nvSpPr>
          <p:cNvPr id="615" name="Google Shape;615;g3a85ff11bbf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3a85ff11bbf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1" name="Google Shape;561;g3a85ff11bbf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2852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748246436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74824643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4872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748246436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74824643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1745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748246436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74824643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3068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748246436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74824643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1197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748246436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74824643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4043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748246436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74824643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Please check with the vendor of your software. They will probably already have a plan or update that you should install.</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From here on there is the process to check some the most popular open-source resolvers.</a:t>
            </a:r>
            <a:endParaRPr lang="en-US" b="0" dirty="0">
              <a:effectLst/>
            </a:endParaRPr>
          </a:p>
        </p:txBody>
      </p:sp>
    </p:spTree>
    <p:extLst>
      <p:ext uri="{BB962C8B-B14F-4D97-AF65-F5344CB8AC3E}">
        <p14:creationId xmlns:p14="http://schemas.microsoft.com/office/powerpoint/2010/main" val="2093561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748246436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74824643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r>
              <a:rPr lang="en-US" sz="1100" dirty="0">
                <a:latin typeface="Arial" panose="020B0604020202020204" pitchFamily="34" charset="0"/>
              </a:rPr>
              <a:t>Folders to check may include:	</a:t>
            </a:r>
          </a:p>
          <a:p>
            <a:pPr lvl="1" rtl="0">
              <a:spcBef>
                <a:spcPts val="0"/>
              </a:spcBef>
              <a:spcAft>
                <a:spcPts val="0"/>
              </a:spcAft>
            </a:pPr>
            <a:r>
              <a:rPr lang="en-US" sz="1100" dirty="0">
                <a:latin typeface="Arial" panose="020B0604020202020204" pitchFamily="34" charset="0"/>
              </a:rPr>
              <a:t>/</a:t>
            </a:r>
            <a:r>
              <a:rPr lang="en-US" sz="1100" dirty="0" err="1">
                <a:latin typeface="Arial" panose="020B0604020202020204" pitchFamily="34" charset="0"/>
              </a:rPr>
              <a:t>etc</a:t>
            </a:r>
            <a:r>
              <a:rPr lang="en-US" sz="1100" dirty="0">
                <a:latin typeface="Arial" panose="020B0604020202020204" pitchFamily="34" charset="0"/>
              </a:rPr>
              <a:t>/bind/</a:t>
            </a:r>
          </a:p>
          <a:p>
            <a:pPr lvl="1" rtl="0">
              <a:spcBef>
                <a:spcPts val="0"/>
              </a:spcBef>
              <a:spcAft>
                <a:spcPts val="0"/>
              </a:spcAft>
            </a:pPr>
            <a:r>
              <a:rPr lang="en-US" sz="1100" dirty="0">
                <a:latin typeface="Arial" panose="020B0604020202020204" pitchFamily="34" charset="0"/>
              </a:rPr>
              <a:t>/</a:t>
            </a:r>
            <a:r>
              <a:rPr lang="en-US" sz="1100" dirty="0" err="1">
                <a:latin typeface="Arial" panose="020B0604020202020204" pitchFamily="34" charset="0"/>
              </a:rPr>
              <a:t>etc</a:t>
            </a:r>
            <a:r>
              <a:rPr lang="en-US" sz="1100" dirty="0">
                <a:latin typeface="Arial" panose="020B0604020202020204" pitchFamily="34" charset="0"/>
              </a:rPr>
              <a:t>/named/</a:t>
            </a:r>
          </a:p>
          <a:p>
            <a:pPr lvl="1" rtl="0">
              <a:spcBef>
                <a:spcPts val="0"/>
              </a:spcBef>
              <a:spcAft>
                <a:spcPts val="0"/>
              </a:spcAft>
            </a:pPr>
            <a:r>
              <a:rPr lang="en-US" sz="1100" dirty="0">
                <a:latin typeface="Arial" panose="020B0604020202020204" pitchFamily="34" charset="0"/>
              </a:rPr>
              <a:t>/var/lib/bind/	</a:t>
            </a:r>
          </a:p>
          <a:p>
            <a:pPr lvl="1" rtl="0">
              <a:spcBef>
                <a:spcPts val="0"/>
              </a:spcBef>
              <a:spcAft>
                <a:spcPts val="0"/>
              </a:spcAft>
            </a:pPr>
            <a:r>
              <a:rPr lang="en-US" sz="1100" dirty="0">
                <a:latin typeface="Arial" panose="020B0604020202020204" pitchFamily="34" charset="0"/>
              </a:rPr>
              <a:t>/var/named/</a:t>
            </a:r>
          </a:p>
          <a:p>
            <a:pPr lvl="1" rtl="0">
              <a:spcBef>
                <a:spcPts val="0"/>
              </a:spcBef>
              <a:spcAft>
                <a:spcPts val="0"/>
              </a:spcAft>
            </a:pPr>
            <a:r>
              <a:rPr lang="en-US" sz="1100" dirty="0">
                <a:latin typeface="Arial" panose="020B0604020202020204" pitchFamily="34" charset="0"/>
              </a:rPr>
              <a:t>/var/cache/bind/	</a:t>
            </a:r>
          </a:p>
          <a:p>
            <a:pPr lvl="1" rtl="0">
              <a:spcBef>
                <a:spcPts val="0"/>
              </a:spcBef>
              <a:spcAft>
                <a:spcPts val="0"/>
              </a:spcAft>
            </a:pPr>
            <a:r>
              <a:rPr lang="en-US" sz="1100" dirty="0">
                <a:latin typeface="Arial" panose="020B0604020202020204" pitchFamily="34" charset="0"/>
              </a:rPr>
              <a:t>/var/named/dynamic</a:t>
            </a:r>
            <a:endParaRPr lang="en-US" b="0" dirty="0">
              <a:effectLst/>
            </a:endParaRPr>
          </a:p>
        </p:txBody>
      </p:sp>
    </p:spTree>
    <p:extLst>
      <p:ext uri="{BB962C8B-B14F-4D97-AF65-F5344CB8AC3E}">
        <p14:creationId xmlns:p14="http://schemas.microsoft.com/office/powerpoint/2010/main" val="1548043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748246436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74824643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r>
              <a:rPr lang="en-US" b="0" dirty="0">
                <a:effectLst/>
              </a:rPr>
              <a:t>Explain this may change if you have installed BIND long time ago.</a:t>
            </a:r>
          </a:p>
        </p:txBody>
      </p:sp>
    </p:spTree>
    <p:extLst>
      <p:ext uri="{BB962C8B-B14F-4D97-AF65-F5344CB8AC3E}">
        <p14:creationId xmlns:p14="http://schemas.microsoft.com/office/powerpoint/2010/main" val="3145316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002FF9-4628-B146-9948-95257A430692}" type="slidenum">
              <a:rPr lang="en-US" smtClean="0"/>
              <a:t>4</a:t>
            </a:fld>
            <a:endParaRPr lang="en-US"/>
          </a:p>
        </p:txBody>
      </p:sp>
    </p:spTree>
    <p:extLst>
      <p:ext uri="{BB962C8B-B14F-4D97-AF65-F5344CB8AC3E}">
        <p14:creationId xmlns:p14="http://schemas.microsoft.com/office/powerpoint/2010/main" val="299175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748246436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74824643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b="0" dirty="0">
              <a:effectLst/>
            </a:endParaRPr>
          </a:p>
        </p:txBody>
      </p:sp>
    </p:spTree>
    <p:extLst>
      <p:ext uri="{BB962C8B-B14F-4D97-AF65-F5344CB8AC3E}">
        <p14:creationId xmlns:p14="http://schemas.microsoft.com/office/powerpoint/2010/main" val="1826619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748246436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74824643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b="0" dirty="0">
              <a:effectLst/>
            </a:endParaRPr>
          </a:p>
        </p:txBody>
      </p:sp>
    </p:spTree>
    <p:extLst>
      <p:ext uri="{BB962C8B-B14F-4D97-AF65-F5344CB8AC3E}">
        <p14:creationId xmlns:p14="http://schemas.microsoft.com/office/powerpoint/2010/main" val="3750773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748246436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74824643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b="0" dirty="0">
              <a:effectLst/>
            </a:endParaRPr>
          </a:p>
        </p:txBody>
      </p:sp>
    </p:spTree>
    <p:extLst>
      <p:ext uri="{BB962C8B-B14F-4D97-AF65-F5344CB8AC3E}">
        <p14:creationId xmlns:p14="http://schemas.microsoft.com/office/powerpoint/2010/main" val="316336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748246436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74824643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b="0" dirty="0">
              <a:effectLst/>
            </a:endParaRPr>
          </a:p>
        </p:txBody>
      </p:sp>
    </p:spTree>
    <p:extLst>
      <p:ext uri="{BB962C8B-B14F-4D97-AF65-F5344CB8AC3E}">
        <p14:creationId xmlns:p14="http://schemas.microsoft.com/office/powerpoint/2010/main" val="3727974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748246436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74824643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b="0" dirty="0">
              <a:effectLst/>
            </a:endParaRPr>
          </a:p>
        </p:txBody>
      </p:sp>
    </p:spTree>
    <p:extLst>
      <p:ext uri="{BB962C8B-B14F-4D97-AF65-F5344CB8AC3E}">
        <p14:creationId xmlns:p14="http://schemas.microsoft.com/office/powerpoint/2010/main" val="4136602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748246436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74824643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b="0" dirty="0">
              <a:effectLst/>
            </a:endParaRPr>
          </a:p>
        </p:txBody>
      </p:sp>
    </p:spTree>
    <p:extLst>
      <p:ext uri="{BB962C8B-B14F-4D97-AF65-F5344CB8AC3E}">
        <p14:creationId xmlns:p14="http://schemas.microsoft.com/office/powerpoint/2010/main" val="4015326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C6E26-B252-344B-4924-B4B378FD76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9C02E5-9FBA-116B-B2CA-4DDAC0EBCF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1F32D1-15A0-67AD-0528-AB61CEE873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C057A5-F331-0F5B-57FD-9EAEE91D0BE7}"/>
              </a:ext>
            </a:extLst>
          </p:cNvPr>
          <p:cNvSpPr>
            <a:spLocks noGrp="1"/>
          </p:cNvSpPr>
          <p:nvPr>
            <p:ph type="sldNum" sz="quarter" idx="5"/>
          </p:nvPr>
        </p:nvSpPr>
        <p:spPr/>
        <p:txBody>
          <a:bodyPr/>
          <a:lstStyle/>
          <a:p>
            <a:fld id="{7E002FF9-4628-B146-9948-95257A430692}" type="slidenum">
              <a:rPr lang="en-US" smtClean="0"/>
              <a:t>5</a:t>
            </a:fld>
            <a:endParaRPr lang="en-US"/>
          </a:p>
        </p:txBody>
      </p:sp>
    </p:spTree>
    <p:extLst>
      <p:ext uri="{BB962C8B-B14F-4D97-AF65-F5344CB8AC3E}">
        <p14:creationId xmlns:p14="http://schemas.microsoft.com/office/powerpoint/2010/main" val="3027340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002FF9-4628-B146-9948-95257A430692}" type="slidenum">
              <a:rPr lang="en-US" smtClean="0"/>
              <a:t>6</a:t>
            </a:fld>
            <a:endParaRPr lang="en-US"/>
          </a:p>
        </p:txBody>
      </p:sp>
    </p:spTree>
    <p:extLst>
      <p:ext uri="{BB962C8B-B14F-4D97-AF65-F5344CB8AC3E}">
        <p14:creationId xmlns:p14="http://schemas.microsoft.com/office/powerpoint/2010/main" val="1976784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98255-465B-E578-E326-E297583ECA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F3847-14DF-000A-A089-D1B3B49488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72E876-C879-8323-F1E1-F5DE871348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1CB535-6CD6-53F8-6813-5466A41E12AE}"/>
              </a:ext>
            </a:extLst>
          </p:cNvPr>
          <p:cNvSpPr>
            <a:spLocks noGrp="1"/>
          </p:cNvSpPr>
          <p:nvPr>
            <p:ph type="sldNum" sz="quarter" idx="5"/>
          </p:nvPr>
        </p:nvSpPr>
        <p:spPr/>
        <p:txBody>
          <a:bodyPr/>
          <a:lstStyle/>
          <a:p>
            <a:fld id="{7E002FF9-4628-B146-9948-95257A430692}" type="slidenum">
              <a:rPr lang="en-US" smtClean="0"/>
              <a:t>7</a:t>
            </a:fld>
            <a:endParaRPr lang="en-US"/>
          </a:p>
        </p:txBody>
      </p:sp>
    </p:spTree>
    <p:extLst>
      <p:ext uri="{BB962C8B-B14F-4D97-AF65-F5344CB8AC3E}">
        <p14:creationId xmlns:p14="http://schemas.microsoft.com/office/powerpoint/2010/main" val="285792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a:extLst>
            <a:ext uri="{FF2B5EF4-FFF2-40B4-BE49-F238E27FC236}">
              <a16:creationId xmlns:a16="http://schemas.microsoft.com/office/drawing/2014/main" id="{6D740891-2058-7719-441A-5466A2B87529}"/>
            </a:ext>
          </a:extLst>
        </p:cNvPr>
        <p:cNvGrpSpPr/>
        <p:nvPr/>
      </p:nvGrpSpPr>
      <p:grpSpPr>
        <a:xfrm>
          <a:off x="0" y="0"/>
          <a:ext cx="0" cy="0"/>
          <a:chOff x="0" y="0"/>
          <a:chExt cx="0" cy="0"/>
        </a:xfrm>
      </p:grpSpPr>
      <p:sp>
        <p:nvSpPr>
          <p:cNvPr id="560" name="Google Shape;560;g3a85ff11bbf_0_40:notes">
            <a:extLst>
              <a:ext uri="{FF2B5EF4-FFF2-40B4-BE49-F238E27FC236}">
                <a16:creationId xmlns:a16="http://schemas.microsoft.com/office/drawing/2014/main" id="{9A3A08A8-727E-F69D-9658-97867221E24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1" name="Google Shape;561;g3a85ff11bbf_0_40:notes">
            <a:extLst>
              <a:ext uri="{FF2B5EF4-FFF2-40B4-BE49-F238E27FC236}">
                <a16:creationId xmlns:a16="http://schemas.microsoft.com/office/drawing/2014/main" id="{4A44D585-20B1-38B7-0F1E-1748E21C2D2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0500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3a85ff11bbf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1" name="Google Shape;561;g3a85ff11bbf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3a85ff11bb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a:solidFill>
                  <a:schemeClr val="dk1"/>
                </a:solidFill>
              </a:rPr>
              <a:t>Explain that cryptographic keys should not remain in use indefinitely.</a:t>
            </a:r>
            <a:endParaRPr>
              <a:solidFill>
                <a:schemeClr val="dk1"/>
              </a:solidFill>
            </a:endParaRPr>
          </a:p>
          <a:p>
            <a:pPr marL="0" lvl="0" indent="0" algn="l" rtl="0">
              <a:lnSpc>
                <a:spcPct val="115000"/>
              </a:lnSpc>
              <a:spcBef>
                <a:spcPts val="1200"/>
              </a:spcBef>
              <a:spcAft>
                <a:spcPts val="0"/>
              </a:spcAft>
              <a:buNone/>
            </a:pPr>
            <a:r>
              <a:rPr lang="en-US">
                <a:solidFill>
                  <a:schemeClr val="dk1"/>
                </a:solidFill>
              </a:rPr>
              <a:t>The rollover replaces the current trust anchor with a new one through a carefully managed and phased process.</a:t>
            </a:r>
            <a:endParaRPr>
              <a:solidFill>
                <a:schemeClr val="dk1"/>
              </a:solidFill>
            </a:endParaRPr>
          </a:p>
          <a:p>
            <a:pPr marL="0" lvl="0" indent="0" algn="l" rtl="0">
              <a:lnSpc>
                <a:spcPct val="115000"/>
              </a:lnSpc>
              <a:spcBef>
                <a:spcPts val="1200"/>
              </a:spcBef>
              <a:spcAft>
                <a:spcPts val="0"/>
              </a:spcAft>
              <a:buNone/>
            </a:pPr>
            <a:r>
              <a:rPr lang="en-US">
                <a:solidFill>
                  <a:schemeClr val="dk1"/>
                </a:solidFill>
              </a:rPr>
              <a:t>Compare this to changing passwords or renewing security certificates as part of good security hygiene.</a:t>
            </a:r>
            <a:endParaRPr>
              <a:solidFill>
                <a:schemeClr val="dk1"/>
              </a:solidFill>
            </a:endParaRPr>
          </a:p>
          <a:p>
            <a:pPr marL="0" lvl="0" indent="0" algn="l" rtl="0">
              <a:lnSpc>
                <a:spcPct val="115000"/>
              </a:lnSpc>
              <a:spcBef>
                <a:spcPts val="1200"/>
              </a:spcBef>
              <a:spcAft>
                <a:spcPts val="0"/>
              </a:spcAft>
              <a:buNone/>
            </a:pPr>
            <a:r>
              <a:rPr lang="en-US">
                <a:solidFill>
                  <a:schemeClr val="dk1"/>
                </a:solidFill>
              </a:rPr>
              <a:t>Emphasize that this is a planned transition conducted under normal operational conditions to help maintain long-term trust in the DNS.</a:t>
            </a:r>
            <a:endParaRPr>
              <a:solidFill>
                <a:schemeClr val="dk1"/>
              </a:solidFill>
            </a:endParaRPr>
          </a:p>
          <a:p>
            <a:pPr marL="0" lvl="0" indent="0" algn="l" rtl="0">
              <a:lnSpc>
                <a:spcPct val="115000"/>
              </a:lnSpc>
              <a:spcBef>
                <a:spcPts val="1200"/>
              </a:spcBef>
              <a:spcAft>
                <a:spcPts val="0"/>
              </a:spcAft>
              <a:buNone/>
            </a:pPr>
            <a:endParaRPr>
              <a:solidFill>
                <a:schemeClr val="dk1"/>
              </a:solidFill>
            </a:endParaRPr>
          </a:p>
          <a:p>
            <a:pPr marL="0" lvl="0" indent="0" algn="l" rtl="0">
              <a:spcBef>
                <a:spcPts val="1200"/>
              </a:spcBef>
              <a:spcAft>
                <a:spcPts val="0"/>
              </a:spcAft>
              <a:buNone/>
            </a:pPr>
            <a:endParaRPr>
              <a:solidFill>
                <a:schemeClr val="dk1"/>
              </a:solidFill>
            </a:endParaRPr>
          </a:p>
        </p:txBody>
      </p:sp>
      <p:sp>
        <p:nvSpPr>
          <p:cNvPr id="519" name="Google Shape;519;g3a85ff11bb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3a85ff11bbf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a:solidFill>
                  <a:schemeClr val="dk1"/>
                </a:solidFill>
              </a:rPr>
              <a:t>Explain that validating resolvers rely on the root KSK as their trust anchor.</a:t>
            </a:r>
            <a:endParaRPr>
              <a:solidFill>
                <a:schemeClr val="dk1"/>
              </a:solidFill>
            </a:endParaRPr>
          </a:p>
          <a:p>
            <a:pPr marL="0" lvl="0" indent="0" algn="l" rtl="0">
              <a:lnSpc>
                <a:spcPct val="115000"/>
              </a:lnSpc>
              <a:spcBef>
                <a:spcPts val="1200"/>
              </a:spcBef>
              <a:spcAft>
                <a:spcPts val="0"/>
              </a:spcAft>
              <a:buNone/>
            </a:pPr>
            <a:r>
              <a:rPr lang="en-US">
                <a:solidFill>
                  <a:schemeClr val="dk1"/>
                </a:solidFill>
              </a:rPr>
              <a:t>If a resolver does not trust the new KSK after the transition, DNSSEC validation may fail.</a:t>
            </a:r>
            <a:endParaRPr>
              <a:solidFill>
                <a:schemeClr val="dk1"/>
              </a:solidFill>
            </a:endParaRPr>
          </a:p>
          <a:p>
            <a:pPr marL="0" lvl="0" indent="0" algn="l" rtl="0">
              <a:lnSpc>
                <a:spcPct val="115000"/>
              </a:lnSpc>
              <a:spcBef>
                <a:spcPts val="1200"/>
              </a:spcBef>
              <a:spcAft>
                <a:spcPts val="0"/>
              </a:spcAft>
              <a:buNone/>
            </a:pPr>
            <a:r>
              <a:rPr lang="en-US">
                <a:solidFill>
                  <a:schemeClr val="dk1"/>
                </a:solidFill>
              </a:rPr>
              <a:t>RFC 5011 provides the standard mechanism for automated trust anchor updates and significantly reduces operational burden.</a:t>
            </a:r>
            <a:endParaRPr>
              <a:solidFill>
                <a:schemeClr val="dk1"/>
              </a:solidFill>
            </a:endParaRPr>
          </a:p>
          <a:p>
            <a:pPr marL="0" lvl="0" indent="0" algn="l" rtl="0">
              <a:lnSpc>
                <a:spcPct val="115000"/>
              </a:lnSpc>
              <a:spcBef>
                <a:spcPts val="1200"/>
              </a:spcBef>
              <a:spcAft>
                <a:spcPts val="0"/>
              </a:spcAft>
              <a:buNone/>
            </a:pPr>
            <a:r>
              <a:rPr lang="en-US">
                <a:solidFill>
                  <a:schemeClr val="dk1"/>
                </a:solidFill>
              </a:rPr>
              <a:t>Operators should verify:</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RFC 5011 support is enabled,</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updates function correctly,</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and policies do not block automated trust anchor updates.</a:t>
            </a:r>
            <a:endParaRPr>
              <a:solidFill>
                <a:schemeClr val="dk1"/>
              </a:solidFill>
            </a:endParaRPr>
          </a:p>
          <a:p>
            <a:pPr marL="0" lvl="0" indent="0" algn="l" rtl="0">
              <a:lnSpc>
                <a:spcPct val="115000"/>
              </a:lnSpc>
              <a:spcBef>
                <a:spcPts val="1200"/>
              </a:spcBef>
              <a:spcAft>
                <a:spcPts val="0"/>
              </a:spcAft>
              <a:buNone/>
            </a:pPr>
            <a:r>
              <a:rPr lang="en-US">
                <a:solidFill>
                  <a:schemeClr val="dk1"/>
                </a:solidFill>
              </a:rPr>
              <a:t>Organizations relying on manual trust anchor management should update and test configurations well before activation milestones.</a:t>
            </a:r>
            <a:endParaRPr>
              <a:solidFill>
                <a:schemeClr val="dk1"/>
              </a:solidFill>
            </a:endParaRPr>
          </a:p>
          <a:p>
            <a:pPr marL="0" lvl="0" indent="0" algn="l" rtl="0">
              <a:lnSpc>
                <a:spcPct val="115000"/>
              </a:lnSpc>
              <a:spcBef>
                <a:spcPts val="1200"/>
              </a:spcBef>
              <a:spcAft>
                <a:spcPts val="0"/>
              </a:spcAft>
              <a:buNone/>
            </a:pPr>
            <a:endParaRPr>
              <a:solidFill>
                <a:schemeClr val="dk1"/>
              </a:solidFill>
            </a:endParaRPr>
          </a:p>
          <a:p>
            <a:pPr marL="0" lvl="0" indent="0" algn="l" rtl="0">
              <a:spcBef>
                <a:spcPts val="1200"/>
              </a:spcBef>
              <a:spcAft>
                <a:spcPts val="0"/>
              </a:spcAft>
              <a:buNone/>
            </a:pPr>
            <a:endParaRPr>
              <a:solidFill>
                <a:schemeClr val="dk1"/>
              </a:solidFill>
            </a:endParaRPr>
          </a:p>
        </p:txBody>
      </p:sp>
      <p:sp>
        <p:nvSpPr>
          <p:cNvPr id="585" name="Google Shape;585;g3a85ff11bbf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B5D9A-AEAD-CA48-B56B-615C00D6EF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2C0FE3-6859-2D45-BB63-B9AF7463CB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861F27-C960-144B-A407-44A45F8C8B01}"/>
              </a:ext>
            </a:extLst>
          </p:cNvPr>
          <p:cNvSpPr>
            <a:spLocks noGrp="1"/>
          </p:cNvSpPr>
          <p:nvPr>
            <p:ph type="dt" sz="half" idx="10"/>
          </p:nvPr>
        </p:nvSpPr>
        <p:spPr>
          <a:xfrm>
            <a:off x="838200" y="6356350"/>
            <a:ext cx="2743200" cy="365125"/>
          </a:xfrm>
          <a:prstGeom prst="rect">
            <a:avLst/>
          </a:prstGeom>
        </p:spPr>
        <p:txBody>
          <a:bodyPr/>
          <a:lstStyle/>
          <a:p>
            <a:fld id="{1FB53BDC-4E9E-1C46-B701-C4C05476DC27}" type="datetimeFigureOut">
              <a:rPr lang="en-US" smtClean="0"/>
              <a:t>6/29/26</a:t>
            </a:fld>
            <a:endParaRPr lang="en-US"/>
          </a:p>
        </p:txBody>
      </p:sp>
      <p:sp>
        <p:nvSpPr>
          <p:cNvPr id="5" name="Footer Placeholder 4">
            <a:extLst>
              <a:ext uri="{FF2B5EF4-FFF2-40B4-BE49-F238E27FC236}">
                <a16:creationId xmlns:a16="http://schemas.microsoft.com/office/drawing/2014/main" id="{60681325-E14A-9D47-8EF4-4F731715A02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BB9BC-1932-3A4F-A5DC-CA11568067E1}"/>
              </a:ext>
            </a:extLst>
          </p:cNvPr>
          <p:cNvSpPr>
            <a:spLocks noGrp="1"/>
          </p:cNvSpPr>
          <p:nvPr>
            <p:ph type="sldNum" sz="quarter" idx="12"/>
          </p:nvPr>
        </p:nvSpPr>
        <p:spPr>
          <a:xfrm>
            <a:off x="8610600" y="6356350"/>
            <a:ext cx="2743200" cy="365125"/>
          </a:xfrm>
          <a:prstGeom prst="rect">
            <a:avLst/>
          </a:prstGeom>
        </p:spPr>
        <p:txBody>
          <a:bodyPr/>
          <a:lstStyle/>
          <a:p>
            <a:fld id="{8420DF76-D055-5643-B95B-3647887724D0}" type="slidenum">
              <a:rPr lang="en-US" smtClean="0"/>
              <a:t>‹#›</a:t>
            </a:fld>
            <a:endParaRPr lang="en-US"/>
          </a:p>
        </p:txBody>
      </p:sp>
    </p:spTree>
    <p:extLst>
      <p:ext uri="{BB962C8B-B14F-4D97-AF65-F5344CB8AC3E}">
        <p14:creationId xmlns:p14="http://schemas.microsoft.com/office/powerpoint/2010/main" val="305163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B77FE-85D6-3141-804F-AC0037EFCE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E48C3A-2EA4-7444-942B-59D77AA352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25707C-E1CD-A043-B780-F60BA590238F}"/>
              </a:ext>
            </a:extLst>
          </p:cNvPr>
          <p:cNvSpPr>
            <a:spLocks noGrp="1"/>
          </p:cNvSpPr>
          <p:nvPr>
            <p:ph type="dt" sz="half" idx="10"/>
          </p:nvPr>
        </p:nvSpPr>
        <p:spPr>
          <a:xfrm>
            <a:off x="838200" y="6356350"/>
            <a:ext cx="2743200" cy="365125"/>
          </a:xfrm>
          <a:prstGeom prst="rect">
            <a:avLst/>
          </a:prstGeom>
        </p:spPr>
        <p:txBody>
          <a:bodyPr/>
          <a:lstStyle/>
          <a:p>
            <a:fld id="{1FB53BDC-4E9E-1C46-B701-C4C05476DC27}" type="datetimeFigureOut">
              <a:rPr lang="en-US" smtClean="0"/>
              <a:t>6/29/26</a:t>
            </a:fld>
            <a:endParaRPr lang="en-US"/>
          </a:p>
        </p:txBody>
      </p:sp>
      <p:sp>
        <p:nvSpPr>
          <p:cNvPr id="5" name="Footer Placeholder 4">
            <a:extLst>
              <a:ext uri="{FF2B5EF4-FFF2-40B4-BE49-F238E27FC236}">
                <a16:creationId xmlns:a16="http://schemas.microsoft.com/office/drawing/2014/main" id="{EA6C3F7E-6E31-A741-BFF2-6102613014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D2B8872-C446-9649-A556-CA639FAAF6C7}"/>
              </a:ext>
            </a:extLst>
          </p:cNvPr>
          <p:cNvSpPr>
            <a:spLocks noGrp="1"/>
          </p:cNvSpPr>
          <p:nvPr>
            <p:ph type="sldNum" sz="quarter" idx="12"/>
          </p:nvPr>
        </p:nvSpPr>
        <p:spPr>
          <a:xfrm>
            <a:off x="8610600" y="6356350"/>
            <a:ext cx="2743200" cy="365125"/>
          </a:xfrm>
          <a:prstGeom prst="rect">
            <a:avLst/>
          </a:prstGeom>
        </p:spPr>
        <p:txBody>
          <a:bodyPr/>
          <a:lstStyle/>
          <a:p>
            <a:fld id="{8420DF76-D055-5643-B95B-3647887724D0}" type="slidenum">
              <a:rPr lang="en-US" smtClean="0"/>
              <a:t>‹#›</a:t>
            </a:fld>
            <a:endParaRPr lang="en-US"/>
          </a:p>
        </p:txBody>
      </p:sp>
    </p:spTree>
    <p:extLst>
      <p:ext uri="{BB962C8B-B14F-4D97-AF65-F5344CB8AC3E}">
        <p14:creationId xmlns:p14="http://schemas.microsoft.com/office/powerpoint/2010/main" val="398123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996CCA-3F82-4E4D-9B0D-AE5E169F95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05D14F-F82D-684A-8F9C-36A4635897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8B8FF8-6054-CE46-B9A3-7F5C32379F85}"/>
              </a:ext>
            </a:extLst>
          </p:cNvPr>
          <p:cNvSpPr>
            <a:spLocks noGrp="1"/>
          </p:cNvSpPr>
          <p:nvPr>
            <p:ph type="dt" sz="half" idx="10"/>
          </p:nvPr>
        </p:nvSpPr>
        <p:spPr>
          <a:xfrm>
            <a:off x="838200" y="6356350"/>
            <a:ext cx="2743200" cy="365125"/>
          </a:xfrm>
          <a:prstGeom prst="rect">
            <a:avLst/>
          </a:prstGeom>
        </p:spPr>
        <p:txBody>
          <a:bodyPr/>
          <a:lstStyle/>
          <a:p>
            <a:fld id="{1FB53BDC-4E9E-1C46-B701-C4C05476DC27}" type="datetimeFigureOut">
              <a:rPr lang="en-US" smtClean="0"/>
              <a:t>6/29/26</a:t>
            </a:fld>
            <a:endParaRPr lang="en-US"/>
          </a:p>
        </p:txBody>
      </p:sp>
      <p:sp>
        <p:nvSpPr>
          <p:cNvPr id="5" name="Footer Placeholder 4">
            <a:extLst>
              <a:ext uri="{FF2B5EF4-FFF2-40B4-BE49-F238E27FC236}">
                <a16:creationId xmlns:a16="http://schemas.microsoft.com/office/drawing/2014/main" id="{5304DF2E-6AE7-0747-93EE-7B6B7652B9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5A4EEA5-887D-2A43-AA7C-D65AD0F9D859}"/>
              </a:ext>
            </a:extLst>
          </p:cNvPr>
          <p:cNvSpPr>
            <a:spLocks noGrp="1"/>
          </p:cNvSpPr>
          <p:nvPr>
            <p:ph type="sldNum" sz="quarter" idx="12"/>
          </p:nvPr>
        </p:nvSpPr>
        <p:spPr>
          <a:xfrm>
            <a:off x="8610600" y="6356350"/>
            <a:ext cx="2743200" cy="365125"/>
          </a:xfrm>
          <a:prstGeom prst="rect">
            <a:avLst/>
          </a:prstGeom>
        </p:spPr>
        <p:txBody>
          <a:bodyPr/>
          <a:lstStyle/>
          <a:p>
            <a:fld id="{8420DF76-D055-5643-B95B-3647887724D0}" type="slidenum">
              <a:rPr lang="en-US" smtClean="0"/>
              <a:t>‹#›</a:t>
            </a:fld>
            <a:endParaRPr lang="en-US"/>
          </a:p>
        </p:txBody>
      </p:sp>
    </p:spTree>
    <p:extLst>
      <p:ext uri="{BB962C8B-B14F-4D97-AF65-F5344CB8AC3E}">
        <p14:creationId xmlns:p14="http://schemas.microsoft.com/office/powerpoint/2010/main" val="188459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499873" y="46180"/>
            <a:ext cx="10683935"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812800" y="1470213"/>
            <a:ext cx="10543117" cy="4571813"/>
          </a:xfrm>
          <a:prstGeom prst="rect">
            <a:avLst/>
          </a:prstGeom>
        </p:spPr>
        <p:txBody>
          <a:bodyPr lIns="0" tIns="0" rIns="0" bIns="0">
            <a:normAutofit/>
          </a:bodyPr>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1801930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ue Globe Background">
  <p:cSld name="Blue Globe Background">
    <p:spTree>
      <p:nvGrpSpPr>
        <p:cNvPr id="1" name="Shape 31"/>
        <p:cNvGrpSpPr/>
        <p:nvPr/>
      </p:nvGrpSpPr>
      <p:grpSpPr>
        <a:xfrm>
          <a:off x="0" y="0"/>
          <a:ext cx="0" cy="0"/>
          <a:chOff x="0" y="0"/>
          <a:chExt cx="0" cy="0"/>
        </a:xfrm>
      </p:grpSpPr>
      <p:pic>
        <p:nvPicPr>
          <p:cNvPr id="32" name="Google Shape;32;p4" title="ICANN_DottedGlobePattern_LtBlue.jpg"/>
          <p:cNvPicPr preferRelativeResize="0"/>
          <p:nvPr/>
        </p:nvPicPr>
        <p:blipFill rotWithShape="1">
          <a:blip r:embed="rId2">
            <a:alphaModFix/>
          </a:blip>
          <a:srcRect b="7555"/>
          <a:stretch/>
        </p:blipFill>
        <p:spPr>
          <a:xfrm>
            <a:off x="0" y="0"/>
            <a:ext cx="12192000" cy="6339839"/>
          </a:xfrm>
          <a:prstGeom prst="rect">
            <a:avLst/>
          </a:prstGeom>
          <a:noFill/>
          <a:ln>
            <a:noFill/>
          </a:ln>
        </p:spPr>
      </p:pic>
      <p:sp>
        <p:nvSpPr>
          <p:cNvPr id="33" name="Google Shape;33;p4"/>
          <p:cNvSpPr/>
          <p:nvPr/>
        </p:nvSpPr>
        <p:spPr>
          <a:xfrm>
            <a:off x="0" y="0"/>
            <a:ext cx="12192000" cy="752400"/>
          </a:xfrm>
          <a:prstGeom prst="rect">
            <a:avLst/>
          </a:prstGeom>
          <a:solidFill>
            <a:srgbClr val="00254A"/>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4" name="Google Shape;34;p4"/>
          <p:cNvSpPr txBox="1">
            <a:spLocks noGrp="1"/>
          </p:cNvSpPr>
          <p:nvPr>
            <p:ph type="title"/>
          </p:nvPr>
        </p:nvSpPr>
        <p:spPr>
          <a:xfrm>
            <a:off x="410139" y="1"/>
            <a:ext cx="11397428" cy="7334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40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35" name="Google Shape;35;p4"/>
          <p:cNvSpPr txBox="1">
            <a:spLocks noGrp="1"/>
          </p:cNvSpPr>
          <p:nvPr>
            <p:ph type="body" idx="1"/>
          </p:nvPr>
        </p:nvSpPr>
        <p:spPr>
          <a:xfrm>
            <a:off x="401741" y="861347"/>
            <a:ext cx="8882076" cy="1845501"/>
          </a:xfrm>
          <a:prstGeom prst="rect">
            <a:avLst/>
          </a:prstGeom>
          <a:noFill/>
          <a:ln>
            <a:noFill/>
          </a:ln>
        </p:spPr>
        <p:txBody>
          <a:bodyPr spcFirstLastPara="1" wrap="square" lIns="91425" tIns="45700" rIns="91425" bIns="45700" anchor="t" anchorCtr="0">
            <a:noAutofit/>
          </a:bodyPr>
          <a:lstStyle>
            <a:lvl1pPr marL="609585" marR="0" lvl="0" indent="-304792" algn="l" rtl="0">
              <a:lnSpc>
                <a:spcPct val="100000"/>
              </a:lnSpc>
              <a:spcBef>
                <a:spcPts val="0"/>
              </a:spcBef>
              <a:spcAft>
                <a:spcPts val="0"/>
              </a:spcAft>
              <a:buSzPts val="1400"/>
              <a:buNone/>
              <a:defRPr sz="5333" b="1" i="0" u="none" strike="noStrike" cap="none">
                <a:solidFill>
                  <a:schemeClr val="lt1"/>
                </a:solidFill>
                <a:latin typeface="Arial"/>
                <a:ea typeface="Arial"/>
                <a:cs typeface="Arial"/>
                <a:sym typeface="Arial"/>
              </a:defRPr>
            </a:lvl1pPr>
            <a:lvl2pPr marL="1219170" marR="0" lvl="1"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L="1828754" marR="0" lvl="2"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L="2438339" marR="0" lvl="3"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L="3047924" marR="0" lvl="4"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L="3657509" marR="0" lvl="5"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L="4267093" marR="0" lvl="6"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L="4876678" marR="0" lvl="7"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L="5486263" marR="0" lvl="8"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36" name="Google Shape;36;p4"/>
          <p:cNvSpPr txBox="1">
            <a:spLocks noGrp="1"/>
          </p:cNvSpPr>
          <p:nvPr>
            <p:ph type="body" idx="2"/>
          </p:nvPr>
        </p:nvSpPr>
        <p:spPr>
          <a:xfrm>
            <a:off x="414530" y="2408732"/>
            <a:ext cx="8883108" cy="1744539"/>
          </a:xfrm>
          <a:prstGeom prst="rect">
            <a:avLst/>
          </a:prstGeom>
          <a:noFill/>
          <a:ln>
            <a:noFill/>
          </a:ln>
        </p:spPr>
        <p:txBody>
          <a:bodyPr spcFirstLastPara="1" wrap="square" lIns="91425" tIns="45700" rIns="91425" bIns="45700" anchor="t" anchorCtr="0">
            <a:noAutofit/>
          </a:bodyPr>
          <a:lstStyle>
            <a:lvl1pPr marL="609585" marR="0" lvl="0" indent="-304792"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1pPr>
            <a:lvl2pPr marL="1219170" marR="0" lvl="1"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L="1828754" marR="0" lvl="2"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L="2438339" marR="0" lvl="3"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L="3047924" marR="0" lvl="4"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L="3657509" marR="0" lvl="5"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L="4267093" marR="0" lvl="6"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L="4876678" marR="0" lvl="7"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L="5486263" marR="0" lvl="8"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37" name="Google Shape;37;p4"/>
          <p:cNvSpPr txBox="1">
            <a:spLocks noGrp="1"/>
          </p:cNvSpPr>
          <p:nvPr>
            <p:ph type="body" idx="3"/>
          </p:nvPr>
        </p:nvSpPr>
        <p:spPr>
          <a:xfrm>
            <a:off x="399793" y="4200442"/>
            <a:ext cx="9006880" cy="1786524"/>
          </a:xfrm>
          <a:prstGeom prst="rect">
            <a:avLst/>
          </a:prstGeom>
          <a:noFill/>
          <a:ln>
            <a:noFill/>
          </a:ln>
        </p:spPr>
        <p:txBody>
          <a:bodyPr spcFirstLastPara="1" wrap="square" lIns="0" tIns="0" rIns="0" bIns="0" anchor="t" anchorCtr="0">
            <a:normAutofit/>
          </a:bodyPr>
          <a:lstStyle>
            <a:lvl1pPr marL="609585" marR="0" lvl="0" indent="-480048" algn="l" rtl="0">
              <a:lnSpc>
                <a:spcPct val="100000"/>
              </a:lnSpc>
              <a:spcBef>
                <a:spcPts val="2667"/>
              </a:spcBef>
              <a:spcAft>
                <a:spcPts val="0"/>
              </a:spcAft>
              <a:buClr>
                <a:schemeClr val="lt1"/>
              </a:buClr>
              <a:buSzPts val="2070"/>
              <a:buFont typeface="Arial"/>
              <a:buChar char="•"/>
              <a:defRPr sz="2400" b="0" i="0" u="none" strike="noStrike" cap="none">
                <a:solidFill>
                  <a:schemeClr val="lt1"/>
                </a:solidFill>
                <a:latin typeface="Arial"/>
                <a:ea typeface="Arial"/>
                <a:cs typeface="Arial"/>
                <a:sym typeface="Arial"/>
              </a:defRPr>
            </a:lvl1pPr>
            <a:lvl2pPr marL="1219170" marR="0" lvl="1" indent="-480048" algn="l" rtl="0">
              <a:lnSpc>
                <a:spcPct val="100000"/>
              </a:lnSpc>
              <a:spcBef>
                <a:spcPts val="667"/>
              </a:spcBef>
              <a:spcAft>
                <a:spcPts val="0"/>
              </a:spcAft>
              <a:buClr>
                <a:schemeClr val="lt1"/>
              </a:buClr>
              <a:buSzPts val="2070"/>
              <a:buFont typeface="Arial"/>
              <a:buChar char="•"/>
              <a:defRPr sz="2400" b="0" i="0" u="none" strike="noStrike" cap="none">
                <a:solidFill>
                  <a:schemeClr val="lt1"/>
                </a:solidFill>
                <a:latin typeface="Arial"/>
                <a:ea typeface="Arial"/>
                <a:cs typeface="Arial"/>
                <a:sym typeface="Arial"/>
              </a:defRPr>
            </a:lvl2pPr>
            <a:lvl3pPr marL="1828754" marR="0" lvl="2" indent="-480048" algn="l" rtl="0">
              <a:lnSpc>
                <a:spcPct val="100000"/>
              </a:lnSpc>
              <a:spcBef>
                <a:spcPts val="667"/>
              </a:spcBef>
              <a:spcAft>
                <a:spcPts val="0"/>
              </a:spcAft>
              <a:buClr>
                <a:schemeClr val="lt1"/>
              </a:buClr>
              <a:buSzPts val="2070"/>
              <a:buFont typeface="Arial"/>
              <a:buChar char="•"/>
              <a:defRPr sz="2400" b="0" i="0" u="none" strike="noStrike" cap="none">
                <a:solidFill>
                  <a:schemeClr val="lt1"/>
                </a:solidFill>
                <a:latin typeface="Arial"/>
                <a:ea typeface="Arial"/>
                <a:cs typeface="Arial"/>
                <a:sym typeface="Arial"/>
              </a:defRPr>
            </a:lvl3pPr>
            <a:lvl4pPr marL="2438339" marR="0" lvl="3" indent="-304792" algn="l" rtl="0">
              <a:lnSpc>
                <a:spcPct val="100000"/>
              </a:lnSpc>
              <a:spcBef>
                <a:spcPts val="0"/>
              </a:spcBef>
              <a:spcAft>
                <a:spcPts val="0"/>
              </a:spcAft>
              <a:buClr>
                <a:srgbClr val="000000"/>
              </a:buClr>
              <a:buSzPts val="1900"/>
              <a:buFont typeface="Arial"/>
              <a:buNone/>
              <a:defRPr sz="2533" b="0" i="0" u="none" strike="noStrike" cap="none">
                <a:solidFill>
                  <a:srgbClr val="000000"/>
                </a:solidFill>
                <a:latin typeface="Arial"/>
                <a:ea typeface="Arial"/>
                <a:cs typeface="Arial"/>
                <a:sym typeface="Arial"/>
              </a:defRPr>
            </a:lvl4pPr>
            <a:lvl5pPr marL="3047924" marR="0" lvl="4" indent="-304792" algn="l" rtl="0">
              <a:lnSpc>
                <a:spcPct val="100000"/>
              </a:lnSpc>
              <a:spcBef>
                <a:spcPts val="0"/>
              </a:spcBef>
              <a:spcAft>
                <a:spcPts val="0"/>
              </a:spcAft>
              <a:buSzPts val="1400"/>
              <a:buNone/>
              <a:defRPr sz="2533" b="0" i="0" u="none" strike="noStrike" cap="none">
                <a:solidFill>
                  <a:srgbClr val="000000"/>
                </a:solidFill>
                <a:latin typeface="Arial"/>
                <a:ea typeface="Arial"/>
                <a:cs typeface="Arial"/>
                <a:sym typeface="Arial"/>
              </a:defRPr>
            </a:lvl5pPr>
            <a:lvl6pPr marL="3657509" marR="0" lvl="5"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L="4267093" marR="0" lvl="6"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L="4876678" marR="0" lvl="7"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L="5486263" marR="0" lvl="8"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439349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ulleted Text Option">
  <p:cSld name="Bulleted Text Option">
    <p:spTree>
      <p:nvGrpSpPr>
        <p:cNvPr id="1" name="Shape 92"/>
        <p:cNvGrpSpPr/>
        <p:nvPr/>
      </p:nvGrpSpPr>
      <p:grpSpPr>
        <a:xfrm>
          <a:off x="0" y="0"/>
          <a:ext cx="0" cy="0"/>
          <a:chOff x="0" y="0"/>
          <a:chExt cx="0" cy="0"/>
        </a:xfrm>
      </p:grpSpPr>
      <p:sp>
        <p:nvSpPr>
          <p:cNvPr id="93" name="Google Shape;93;p12"/>
          <p:cNvSpPr/>
          <p:nvPr/>
        </p:nvSpPr>
        <p:spPr>
          <a:xfrm>
            <a:off x="0" y="3565"/>
            <a:ext cx="12192000" cy="752400"/>
          </a:xfrm>
          <a:prstGeom prst="rect">
            <a:avLst/>
          </a:prstGeom>
          <a:solidFill>
            <a:srgbClr val="00254A"/>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4" name="Google Shape;94;p12"/>
          <p:cNvSpPr txBox="1">
            <a:spLocks noGrp="1"/>
          </p:cNvSpPr>
          <p:nvPr>
            <p:ph type="title"/>
          </p:nvPr>
        </p:nvSpPr>
        <p:spPr>
          <a:xfrm>
            <a:off x="410139" y="1"/>
            <a:ext cx="11397428" cy="7334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40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95" name="Google Shape;95;p12"/>
          <p:cNvSpPr txBox="1">
            <a:spLocks noGrp="1"/>
          </p:cNvSpPr>
          <p:nvPr>
            <p:ph type="body" idx="1"/>
          </p:nvPr>
        </p:nvSpPr>
        <p:spPr>
          <a:xfrm>
            <a:off x="618031" y="1395444"/>
            <a:ext cx="11230376" cy="4931336"/>
          </a:xfrm>
          <a:prstGeom prst="rect">
            <a:avLst/>
          </a:prstGeom>
          <a:noFill/>
          <a:ln>
            <a:noFill/>
          </a:ln>
        </p:spPr>
        <p:txBody>
          <a:bodyPr spcFirstLastPara="1" wrap="square" lIns="91425" tIns="45700" rIns="91425" bIns="45700" anchor="t" anchorCtr="0">
            <a:noAutofit/>
          </a:bodyPr>
          <a:lstStyle>
            <a:lvl1pPr marL="609585" marR="0" lvl="0" indent="-457189" algn="l" rtl="0">
              <a:lnSpc>
                <a:spcPct val="80000"/>
              </a:lnSpc>
              <a:spcBef>
                <a:spcPts val="0"/>
              </a:spcBef>
              <a:spcAft>
                <a:spcPts val="0"/>
              </a:spcAft>
              <a:buClr>
                <a:srgbClr val="01254A"/>
              </a:buClr>
              <a:buSzPts val="1800"/>
              <a:buFont typeface="Arial"/>
              <a:buChar char="●"/>
              <a:defRPr sz="2400" b="0" i="0" u="none" strike="noStrike" cap="none">
                <a:solidFill>
                  <a:srgbClr val="000000"/>
                </a:solidFill>
                <a:latin typeface="Arial"/>
                <a:ea typeface="Arial"/>
                <a:cs typeface="Arial"/>
                <a:sym typeface="Arial"/>
              </a:defRPr>
            </a:lvl1pPr>
            <a:lvl2pPr marL="1219170" marR="0" lvl="1" indent="-457189" algn="l" rtl="0">
              <a:lnSpc>
                <a:spcPct val="80000"/>
              </a:lnSpc>
              <a:spcBef>
                <a:spcPts val="0"/>
              </a:spcBef>
              <a:spcAft>
                <a:spcPts val="0"/>
              </a:spcAft>
              <a:buClr>
                <a:srgbClr val="01254A"/>
              </a:buClr>
              <a:buSzPts val="1800"/>
              <a:buFont typeface="Arial"/>
              <a:buChar char="○"/>
              <a:defRPr sz="2400" b="0" i="0" u="none" strike="noStrike" cap="none">
                <a:solidFill>
                  <a:srgbClr val="000000"/>
                </a:solidFill>
                <a:latin typeface="Arial"/>
                <a:ea typeface="Arial"/>
                <a:cs typeface="Arial"/>
                <a:sym typeface="Arial"/>
              </a:defRPr>
            </a:lvl2pPr>
            <a:lvl3pPr marL="1828754" marR="0" lvl="2"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L="2438339" marR="0" lvl="3"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L="3047924" marR="0" lvl="4"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L="3657509" marR="0" lvl="5"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L="4267093" marR="0" lvl="6"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L="4876678" marR="0" lvl="7"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L="5486263" marR="0" lvl="8"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527006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age Navy Footer">
  <p:cSld name="Blank Page Navy Footer">
    <p:spTree>
      <p:nvGrpSpPr>
        <p:cNvPr id="1" name="Shape 73"/>
        <p:cNvGrpSpPr/>
        <p:nvPr/>
      </p:nvGrpSpPr>
      <p:grpSpPr>
        <a:xfrm>
          <a:off x="0" y="0"/>
          <a:ext cx="0" cy="0"/>
          <a:chOff x="0" y="0"/>
          <a:chExt cx="0" cy="0"/>
        </a:xfrm>
      </p:grpSpPr>
      <p:sp>
        <p:nvSpPr>
          <p:cNvPr id="74" name="Google Shape;74;p10"/>
          <p:cNvSpPr/>
          <p:nvPr/>
        </p:nvSpPr>
        <p:spPr>
          <a:xfrm>
            <a:off x="0" y="3565"/>
            <a:ext cx="12192000" cy="752400"/>
          </a:xfrm>
          <a:prstGeom prst="rect">
            <a:avLst/>
          </a:prstGeom>
          <a:solidFill>
            <a:srgbClr val="00254A"/>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5" name="Google Shape;75;p10"/>
          <p:cNvSpPr txBox="1">
            <a:spLocks noGrp="1"/>
          </p:cNvSpPr>
          <p:nvPr>
            <p:ph type="title"/>
          </p:nvPr>
        </p:nvSpPr>
        <p:spPr>
          <a:xfrm>
            <a:off x="410139" y="1"/>
            <a:ext cx="11397428" cy="7334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40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76" name="Google Shape;76;p10"/>
          <p:cNvSpPr txBox="1">
            <a:spLocks noGrp="1"/>
          </p:cNvSpPr>
          <p:nvPr>
            <p:ph type="body" idx="1"/>
          </p:nvPr>
        </p:nvSpPr>
        <p:spPr>
          <a:xfrm>
            <a:off x="401741" y="861347"/>
            <a:ext cx="8882076" cy="1845501"/>
          </a:xfrm>
          <a:prstGeom prst="rect">
            <a:avLst/>
          </a:prstGeom>
          <a:noFill/>
          <a:ln>
            <a:noFill/>
          </a:ln>
        </p:spPr>
        <p:txBody>
          <a:bodyPr spcFirstLastPara="1" wrap="square" lIns="91425" tIns="45700" rIns="91425" bIns="45700" anchor="t" anchorCtr="0">
            <a:noAutofit/>
          </a:bodyPr>
          <a:lstStyle>
            <a:lvl1pPr marL="609585" marR="0" lvl="0" indent="-304792" algn="l" rtl="0">
              <a:lnSpc>
                <a:spcPct val="100000"/>
              </a:lnSpc>
              <a:spcBef>
                <a:spcPts val="0"/>
              </a:spcBef>
              <a:spcAft>
                <a:spcPts val="0"/>
              </a:spcAft>
              <a:buSzPts val="1400"/>
              <a:buNone/>
              <a:defRPr sz="5333" b="1" i="0" u="none" strike="noStrike" cap="none">
                <a:solidFill>
                  <a:schemeClr val="dk1"/>
                </a:solidFill>
                <a:latin typeface="Arial"/>
                <a:ea typeface="Arial"/>
                <a:cs typeface="Arial"/>
                <a:sym typeface="Arial"/>
              </a:defRPr>
            </a:lvl1pPr>
            <a:lvl2pPr marL="1219170" marR="0" lvl="1"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L="1828754" marR="0" lvl="2"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L="2438339" marR="0" lvl="3"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L="3047924" marR="0" lvl="4"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L="3657509" marR="0" lvl="5"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L="4267093" marR="0" lvl="6"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L="4876678" marR="0" lvl="7"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L="5486263" marR="0" lvl="8"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77" name="Google Shape;77;p10"/>
          <p:cNvSpPr txBox="1">
            <a:spLocks noGrp="1"/>
          </p:cNvSpPr>
          <p:nvPr>
            <p:ph type="body" idx="2"/>
          </p:nvPr>
        </p:nvSpPr>
        <p:spPr>
          <a:xfrm>
            <a:off x="414530" y="2408732"/>
            <a:ext cx="8883108" cy="1744539"/>
          </a:xfrm>
          <a:prstGeom prst="rect">
            <a:avLst/>
          </a:prstGeom>
          <a:noFill/>
          <a:ln>
            <a:noFill/>
          </a:ln>
        </p:spPr>
        <p:txBody>
          <a:bodyPr spcFirstLastPara="1" wrap="square" lIns="91425" tIns="45700" rIns="91425" bIns="45700" anchor="t" anchorCtr="0">
            <a:noAutofit/>
          </a:bodyPr>
          <a:lstStyle>
            <a:lvl1pPr marL="609585" marR="0" lvl="0" indent="-30479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L="1219170" marR="0" lvl="1"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L="1828754" marR="0" lvl="2"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L="2438339" marR="0" lvl="3"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L="3047924" marR="0" lvl="4"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L="3657509" marR="0" lvl="5"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L="4267093" marR="0" lvl="6"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L="4876678" marR="0" lvl="7"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L="5486263" marR="0" lvl="8"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78" name="Google Shape;78;p10"/>
          <p:cNvSpPr txBox="1">
            <a:spLocks noGrp="1"/>
          </p:cNvSpPr>
          <p:nvPr>
            <p:ph type="body" idx="3"/>
          </p:nvPr>
        </p:nvSpPr>
        <p:spPr>
          <a:xfrm>
            <a:off x="399793" y="4200442"/>
            <a:ext cx="9006880" cy="1786524"/>
          </a:xfrm>
          <a:prstGeom prst="rect">
            <a:avLst/>
          </a:prstGeom>
          <a:noFill/>
          <a:ln>
            <a:noFill/>
          </a:ln>
        </p:spPr>
        <p:txBody>
          <a:bodyPr spcFirstLastPara="1" wrap="square" lIns="0" tIns="0" rIns="0" bIns="0" anchor="t" anchorCtr="0">
            <a:normAutofit/>
          </a:bodyPr>
          <a:lstStyle>
            <a:lvl1pPr marL="609585" marR="0" lvl="0" indent="-480048" algn="l" rtl="0">
              <a:lnSpc>
                <a:spcPct val="100000"/>
              </a:lnSpc>
              <a:spcBef>
                <a:spcPts val="2667"/>
              </a:spcBef>
              <a:spcAft>
                <a:spcPts val="0"/>
              </a:spcAft>
              <a:buClr>
                <a:schemeClr val="dk1"/>
              </a:buClr>
              <a:buSzPts val="2070"/>
              <a:buFont typeface="Arial"/>
              <a:buChar char="•"/>
              <a:defRPr sz="2400" b="0" i="0" u="none" strike="noStrike" cap="none">
                <a:solidFill>
                  <a:schemeClr val="dk1"/>
                </a:solidFill>
                <a:latin typeface="Arial"/>
                <a:ea typeface="Arial"/>
                <a:cs typeface="Arial"/>
                <a:sym typeface="Arial"/>
              </a:defRPr>
            </a:lvl1pPr>
            <a:lvl2pPr marL="1219170" marR="0" lvl="1" indent="-480048" algn="l" rtl="0">
              <a:lnSpc>
                <a:spcPct val="100000"/>
              </a:lnSpc>
              <a:spcBef>
                <a:spcPts val="667"/>
              </a:spcBef>
              <a:spcAft>
                <a:spcPts val="0"/>
              </a:spcAft>
              <a:buClr>
                <a:schemeClr val="dk1"/>
              </a:buClr>
              <a:buSzPts val="2070"/>
              <a:buFont typeface="Arial"/>
              <a:buChar char="•"/>
              <a:defRPr sz="2400" b="0" i="0" u="none" strike="noStrike" cap="none">
                <a:solidFill>
                  <a:schemeClr val="dk1"/>
                </a:solidFill>
                <a:latin typeface="Arial"/>
                <a:ea typeface="Arial"/>
                <a:cs typeface="Arial"/>
                <a:sym typeface="Arial"/>
              </a:defRPr>
            </a:lvl2pPr>
            <a:lvl3pPr marL="1828754" marR="0" lvl="2" indent="-480048" algn="l" rtl="0">
              <a:lnSpc>
                <a:spcPct val="100000"/>
              </a:lnSpc>
              <a:spcBef>
                <a:spcPts val="667"/>
              </a:spcBef>
              <a:spcAft>
                <a:spcPts val="0"/>
              </a:spcAft>
              <a:buClr>
                <a:schemeClr val="dk1"/>
              </a:buClr>
              <a:buSzPts val="2070"/>
              <a:buFont typeface="Arial"/>
              <a:buChar char="•"/>
              <a:defRPr sz="2400" b="0" i="0" u="none" strike="noStrike" cap="none">
                <a:solidFill>
                  <a:schemeClr val="dk1"/>
                </a:solidFill>
                <a:latin typeface="Arial"/>
                <a:ea typeface="Arial"/>
                <a:cs typeface="Arial"/>
                <a:sym typeface="Arial"/>
              </a:defRPr>
            </a:lvl3pPr>
            <a:lvl4pPr marL="2438339" marR="0" lvl="3" indent="-304792" algn="l" rtl="0">
              <a:lnSpc>
                <a:spcPct val="100000"/>
              </a:lnSpc>
              <a:spcBef>
                <a:spcPts val="0"/>
              </a:spcBef>
              <a:spcAft>
                <a:spcPts val="0"/>
              </a:spcAft>
              <a:buClr>
                <a:srgbClr val="000000"/>
              </a:buClr>
              <a:buSzPts val="1900"/>
              <a:buFont typeface="Arial"/>
              <a:buNone/>
              <a:defRPr sz="2533" b="0" i="0" u="none" strike="noStrike" cap="none">
                <a:solidFill>
                  <a:srgbClr val="000000"/>
                </a:solidFill>
                <a:latin typeface="Arial"/>
                <a:ea typeface="Arial"/>
                <a:cs typeface="Arial"/>
                <a:sym typeface="Arial"/>
              </a:defRPr>
            </a:lvl4pPr>
            <a:lvl5pPr marL="3047924" marR="0" lvl="4" indent="-304792" algn="l" rtl="0">
              <a:lnSpc>
                <a:spcPct val="100000"/>
              </a:lnSpc>
              <a:spcBef>
                <a:spcPts val="0"/>
              </a:spcBef>
              <a:spcAft>
                <a:spcPts val="0"/>
              </a:spcAft>
              <a:buSzPts val="1400"/>
              <a:buNone/>
              <a:defRPr sz="2533" b="0" i="0" u="none" strike="noStrike" cap="none">
                <a:solidFill>
                  <a:srgbClr val="000000"/>
                </a:solidFill>
                <a:latin typeface="Arial"/>
                <a:ea typeface="Arial"/>
                <a:cs typeface="Arial"/>
                <a:sym typeface="Arial"/>
              </a:defRPr>
            </a:lvl5pPr>
            <a:lvl6pPr marL="3657509" marR="0" lvl="5"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L="4267093" marR="0" lvl="6"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L="4876678" marR="0" lvl="7"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L="5486263" marR="0" lvl="8" indent="-30479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27154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2D6EF-39C2-9547-804B-656A320DD1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C16507-ACD2-3442-8F27-C69AB8F1C6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100FF9-2982-B841-A4E7-B1F1205ACA50}"/>
              </a:ext>
            </a:extLst>
          </p:cNvPr>
          <p:cNvSpPr>
            <a:spLocks noGrp="1"/>
          </p:cNvSpPr>
          <p:nvPr>
            <p:ph type="dt" sz="half" idx="10"/>
          </p:nvPr>
        </p:nvSpPr>
        <p:spPr>
          <a:xfrm>
            <a:off x="838200" y="6356350"/>
            <a:ext cx="2743200" cy="365125"/>
          </a:xfrm>
          <a:prstGeom prst="rect">
            <a:avLst/>
          </a:prstGeom>
        </p:spPr>
        <p:txBody>
          <a:bodyPr/>
          <a:lstStyle/>
          <a:p>
            <a:fld id="{1FB53BDC-4E9E-1C46-B701-C4C05476DC27}" type="datetimeFigureOut">
              <a:rPr lang="en-US" smtClean="0"/>
              <a:t>6/29/26</a:t>
            </a:fld>
            <a:endParaRPr lang="en-US"/>
          </a:p>
        </p:txBody>
      </p:sp>
      <p:sp>
        <p:nvSpPr>
          <p:cNvPr id="5" name="Footer Placeholder 4">
            <a:extLst>
              <a:ext uri="{FF2B5EF4-FFF2-40B4-BE49-F238E27FC236}">
                <a16:creationId xmlns:a16="http://schemas.microsoft.com/office/drawing/2014/main" id="{9017541E-0BBC-534F-81FF-7C8EF6C5E59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13E294-160B-084B-96EE-4796B116749A}"/>
              </a:ext>
            </a:extLst>
          </p:cNvPr>
          <p:cNvSpPr>
            <a:spLocks noGrp="1"/>
          </p:cNvSpPr>
          <p:nvPr>
            <p:ph type="sldNum" sz="quarter" idx="12"/>
          </p:nvPr>
        </p:nvSpPr>
        <p:spPr>
          <a:xfrm>
            <a:off x="8610600" y="6356350"/>
            <a:ext cx="2743200" cy="365125"/>
          </a:xfrm>
          <a:prstGeom prst="rect">
            <a:avLst/>
          </a:prstGeom>
        </p:spPr>
        <p:txBody>
          <a:bodyPr/>
          <a:lstStyle/>
          <a:p>
            <a:fld id="{8420DF76-D055-5643-B95B-3647887724D0}" type="slidenum">
              <a:rPr lang="en-US" smtClean="0"/>
              <a:t>‹#›</a:t>
            </a:fld>
            <a:endParaRPr lang="en-US"/>
          </a:p>
        </p:txBody>
      </p:sp>
    </p:spTree>
    <p:extLst>
      <p:ext uri="{BB962C8B-B14F-4D97-AF65-F5344CB8AC3E}">
        <p14:creationId xmlns:p14="http://schemas.microsoft.com/office/powerpoint/2010/main" val="164626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3CCCB-3B1F-8D40-B7A6-DD60664090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0E1E3A-AD0D-6F43-A5E6-C88A8623B6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1C2CD4-3F59-6E47-94C2-D15104F84643}"/>
              </a:ext>
            </a:extLst>
          </p:cNvPr>
          <p:cNvSpPr>
            <a:spLocks noGrp="1"/>
          </p:cNvSpPr>
          <p:nvPr>
            <p:ph type="dt" sz="half" idx="10"/>
          </p:nvPr>
        </p:nvSpPr>
        <p:spPr>
          <a:xfrm>
            <a:off x="838200" y="6356350"/>
            <a:ext cx="2743200" cy="365125"/>
          </a:xfrm>
          <a:prstGeom prst="rect">
            <a:avLst/>
          </a:prstGeom>
        </p:spPr>
        <p:txBody>
          <a:bodyPr/>
          <a:lstStyle/>
          <a:p>
            <a:fld id="{1FB53BDC-4E9E-1C46-B701-C4C05476DC27}" type="datetimeFigureOut">
              <a:rPr lang="en-US" smtClean="0"/>
              <a:t>6/29/26</a:t>
            </a:fld>
            <a:endParaRPr lang="en-US"/>
          </a:p>
        </p:txBody>
      </p:sp>
      <p:sp>
        <p:nvSpPr>
          <p:cNvPr id="5" name="Footer Placeholder 4">
            <a:extLst>
              <a:ext uri="{FF2B5EF4-FFF2-40B4-BE49-F238E27FC236}">
                <a16:creationId xmlns:a16="http://schemas.microsoft.com/office/drawing/2014/main" id="{24052523-A794-294B-BF3A-05F6D5FC17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6C0EF10-1D4F-C344-BAC3-BE0967B11CA6}"/>
              </a:ext>
            </a:extLst>
          </p:cNvPr>
          <p:cNvSpPr>
            <a:spLocks noGrp="1"/>
          </p:cNvSpPr>
          <p:nvPr>
            <p:ph type="sldNum" sz="quarter" idx="12"/>
          </p:nvPr>
        </p:nvSpPr>
        <p:spPr>
          <a:xfrm>
            <a:off x="8610600" y="6356350"/>
            <a:ext cx="2743200" cy="365125"/>
          </a:xfrm>
          <a:prstGeom prst="rect">
            <a:avLst/>
          </a:prstGeom>
        </p:spPr>
        <p:txBody>
          <a:bodyPr/>
          <a:lstStyle/>
          <a:p>
            <a:fld id="{8420DF76-D055-5643-B95B-3647887724D0}" type="slidenum">
              <a:rPr lang="en-US" smtClean="0"/>
              <a:t>‹#›</a:t>
            </a:fld>
            <a:endParaRPr lang="en-US"/>
          </a:p>
        </p:txBody>
      </p:sp>
    </p:spTree>
    <p:extLst>
      <p:ext uri="{BB962C8B-B14F-4D97-AF65-F5344CB8AC3E}">
        <p14:creationId xmlns:p14="http://schemas.microsoft.com/office/powerpoint/2010/main" val="110959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9DC96-723D-EC49-855A-5CC13E7F07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E31FFF-95B5-0E4F-A5D5-4584375C56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51097C-4051-6444-BB5D-248198E044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EFE2CD-29F7-CD45-8912-DA282A084B19}"/>
              </a:ext>
            </a:extLst>
          </p:cNvPr>
          <p:cNvSpPr>
            <a:spLocks noGrp="1"/>
          </p:cNvSpPr>
          <p:nvPr>
            <p:ph type="dt" sz="half" idx="10"/>
          </p:nvPr>
        </p:nvSpPr>
        <p:spPr>
          <a:xfrm>
            <a:off x="838200" y="6356350"/>
            <a:ext cx="2743200" cy="365125"/>
          </a:xfrm>
          <a:prstGeom prst="rect">
            <a:avLst/>
          </a:prstGeom>
        </p:spPr>
        <p:txBody>
          <a:bodyPr/>
          <a:lstStyle/>
          <a:p>
            <a:fld id="{1FB53BDC-4E9E-1C46-B701-C4C05476DC27}" type="datetimeFigureOut">
              <a:rPr lang="en-US" smtClean="0"/>
              <a:t>6/29/26</a:t>
            </a:fld>
            <a:endParaRPr lang="en-US"/>
          </a:p>
        </p:txBody>
      </p:sp>
      <p:sp>
        <p:nvSpPr>
          <p:cNvPr id="6" name="Footer Placeholder 5">
            <a:extLst>
              <a:ext uri="{FF2B5EF4-FFF2-40B4-BE49-F238E27FC236}">
                <a16:creationId xmlns:a16="http://schemas.microsoft.com/office/drawing/2014/main" id="{40FD5A31-E418-104C-BBA9-BF73B3A2ED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54CB6A0-6A23-3E4C-B1A9-E9FBEDCB2461}"/>
              </a:ext>
            </a:extLst>
          </p:cNvPr>
          <p:cNvSpPr>
            <a:spLocks noGrp="1"/>
          </p:cNvSpPr>
          <p:nvPr>
            <p:ph type="sldNum" sz="quarter" idx="12"/>
          </p:nvPr>
        </p:nvSpPr>
        <p:spPr>
          <a:xfrm>
            <a:off x="8610600" y="6356350"/>
            <a:ext cx="2743200" cy="365125"/>
          </a:xfrm>
          <a:prstGeom prst="rect">
            <a:avLst/>
          </a:prstGeom>
        </p:spPr>
        <p:txBody>
          <a:bodyPr/>
          <a:lstStyle/>
          <a:p>
            <a:fld id="{8420DF76-D055-5643-B95B-3647887724D0}" type="slidenum">
              <a:rPr lang="en-US" smtClean="0"/>
              <a:t>‹#›</a:t>
            </a:fld>
            <a:endParaRPr lang="en-US"/>
          </a:p>
        </p:txBody>
      </p:sp>
    </p:spTree>
    <p:extLst>
      <p:ext uri="{BB962C8B-B14F-4D97-AF65-F5344CB8AC3E}">
        <p14:creationId xmlns:p14="http://schemas.microsoft.com/office/powerpoint/2010/main" val="1273023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D1591-D632-C14F-B93F-B5528EEB02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D24499-BD65-074C-8C1F-128CE79C14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46CB67-22D5-BA48-B236-4575C25AE5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67BAC6-E207-0C40-A5C0-0CD9929191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C7D8B9-6376-8441-903F-4C30B594ED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E82A9F-E6C4-F14B-96E9-761280F97036}"/>
              </a:ext>
            </a:extLst>
          </p:cNvPr>
          <p:cNvSpPr>
            <a:spLocks noGrp="1"/>
          </p:cNvSpPr>
          <p:nvPr>
            <p:ph type="dt" sz="half" idx="10"/>
          </p:nvPr>
        </p:nvSpPr>
        <p:spPr>
          <a:xfrm>
            <a:off x="838200" y="6356350"/>
            <a:ext cx="2743200" cy="365125"/>
          </a:xfrm>
          <a:prstGeom prst="rect">
            <a:avLst/>
          </a:prstGeom>
        </p:spPr>
        <p:txBody>
          <a:bodyPr/>
          <a:lstStyle/>
          <a:p>
            <a:fld id="{1FB53BDC-4E9E-1C46-B701-C4C05476DC27}" type="datetimeFigureOut">
              <a:rPr lang="en-US" smtClean="0"/>
              <a:t>6/29/26</a:t>
            </a:fld>
            <a:endParaRPr lang="en-US"/>
          </a:p>
        </p:txBody>
      </p:sp>
      <p:sp>
        <p:nvSpPr>
          <p:cNvPr id="8" name="Footer Placeholder 7">
            <a:extLst>
              <a:ext uri="{FF2B5EF4-FFF2-40B4-BE49-F238E27FC236}">
                <a16:creationId xmlns:a16="http://schemas.microsoft.com/office/drawing/2014/main" id="{AF60FE0E-B9A9-EC4D-B4B7-0C58071959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198DF2E-5C0E-4642-9823-15C9D63B756A}"/>
              </a:ext>
            </a:extLst>
          </p:cNvPr>
          <p:cNvSpPr>
            <a:spLocks noGrp="1"/>
          </p:cNvSpPr>
          <p:nvPr>
            <p:ph type="sldNum" sz="quarter" idx="12"/>
          </p:nvPr>
        </p:nvSpPr>
        <p:spPr>
          <a:xfrm>
            <a:off x="8610600" y="6356350"/>
            <a:ext cx="2743200" cy="365125"/>
          </a:xfrm>
          <a:prstGeom prst="rect">
            <a:avLst/>
          </a:prstGeom>
        </p:spPr>
        <p:txBody>
          <a:bodyPr/>
          <a:lstStyle/>
          <a:p>
            <a:fld id="{8420DF76-D055-5643-B95B-3647887724D0}" type="slidenum">
              <a:rPr lang="en-US" smtClean="0"/>
              <a:t>‹#›</a:t>
            </a:fld>
            <a:endParaRPr lang="en-US"/>
          </a:p>
        </p:txBody>
      </p:sp>
    </p:spTree>
    <p:extLst>
      <p:ext uri="{BB962C8B-B14F-4D97-AF65-F5344CB8AC3E}">
        <p14:creationId xmlns:p14="http://schemas.microsoft.com/office/powerpoint/2010/main" val="2498493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7A0C4-279D-CA41-BD58-17A4033CB4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BEF149-2B24-4D4E-AC11-95BE56367DCE}"/>
              </a:ext>
            </a:extLst>
          </p:cNvPr>
          <p:cNvSpPr>
            <a:spLocks noGrp="1"/>
          </p:cNvSpPr>
          <p:nvPr>
            <p:ph type="dt" sz="half" idx="10"/>
          </p:nvPr>
        </p:nvSpPr>
        <p:spPr>
          <a:xfrm>
            <a:off x="838200" y="6356350"/>
            <a:ext cx="2743200" cy="365125"/>
          </a:xfrm>
          <a:prstGeom prst="rect">
            <a:avLst/>
          </a:prstGeom>
        </p:spPr>
        <p:txBody>
          <a:bodyPr/>
          <a:lstStyle/>
          <a:p>
            <a:fld id="{1FB53BDC-4E9E-1C46-B701-C4C05476DC27}" type="datetimeFigureOut">
              <a:rPr lang="en-US" smtClean="0"/>
              <a:t>6/29/26</a:t>
            </a:fld>
            <a:endParaRPr lang="en-US"/>
          </a:p>
        </p:txBody>
      </p:sp>
      <p:sp>
        <p:nvSpPr>
          <p:cNvPr id="4" name="Footer Placeholder 3">
            <a:extLst>
              <a:ext uri="{FF2B5EF4-FFF2-40B4-BE49-F238E27FC236}">
                <a16:creationId xmlns:a16="http://schemas.microsoft.com/office/drawing/2014/main" id="{B3B4EA32-6BA1-284C-9EE2-9BF63A56DC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B883AED-259C-7942-9B65-1AB3788E940E}"/>
              </a:ext>
            </a:extLst>
          </p:cNvPr>
          <p:cNvSpPr>
            <a:spLocks noGrp="1"/>
          </p:cNvSpPr>
          <p:nvPr>
            <p:ph type="sldNum" sz="quarter" idx="12"/>
          </p:nvPr>
        </p:nvSpPr>
        <p:spPr>
          <a:xfrm>
            <a:off x="8610600" y="6356350"/>
            <a:ext cx="2743200" cy="365125"/>
          </a:xfrm>
          <a:prstGeom prst="rect">
            <a:avLst/>
          </a:prstGeom>
        </p:spPr>
        <p:txBody>
          <a:bodyPr/>
          <a:lstStyle/>
          <a:p>
            <a:fld id="{8420DF76-D055-5643-B95B-3647887724D0}" type="slidenum">
              <a:rPr lang="en-US" smtClean="0"/>
              <a:t>‹#›</a:t>
            </a:fld>
            <a:endParaRPr lang="en-US"/>
          </a:p>
        </p:txBody>
      </p:sp>
    </p:spTree>
    <p:extLst>
      <p:ext uri="{BB962C8B-B14F-4D97-AF65-F5344CB8AC3E}">
        <p14:creationId xmlns:p14="http://schemas.microsoft.com/office/powerpoint/2010/main" val="2527999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F72B5B-73E2-1F47-87E2-92E2140F0A7E}"/>
              </a:ext>
            </a:extLst>
          </p:cNvPr>
          <p:cNvSpPr>
            <a:spLocks noGrp="1"/>
          </p:cNvSpPr>
          <p:nvPr>
            <p:ph type="dt" sz="half" idx="10"/>
          </p:nvPr>
        </p:nvSpPr>
        <p:spPr>
          <a:xfrm>
            <a:off x="838200" y="6356350"/>
            <a:ext cx="2743200" cy="365125"/>
          </a:xfrm>
          <a:prstGeom prst="rect">
            <a:avLst/>
          </a:prstGeom>
        </p:spPr>
        <p:txBody>
          <a:bodyPr/>
          <a:lstStyle/>
          <a:p>
            <a:fld id="{1FB53BDC-4E9E-1C46-B701-C4C05476DC27}" type="datetimeFigureOut">
              <a:rPr lang="en-US" smtClean="0"/>
              <a:t>6/29/26</a:t>
            </a:fld>
            <a:endParaRPr lang="en-US"/>
          </a:p>
        </p:txBody>
      </p:sp>
      <p:sp>
        <p:nvSpPr>
          <p:cNvPr id="3" name="Footer Placeholder 2">
            <a:extLst>
              <a:ext uri="{FF2B5EF4-FFF2-40B4-BE49-F238E27FC236}">
                <a16:creationId xmlns:a16="http://schemas.microsoft.com/office/drawing/2014/main" id="{A564692F-C7FE-6046-8E8C-F699F479D4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59B6301-D5DE-2942-AE04-4D6B1270A9FC}"/>
              </a:ext>
            </a:extLst>
          </p:cNvPr>
          <p:cNvSpPr>
            <a:spLocks noGrp="1"/>
          </p:cNvSpPr>
          <p:nvPr>
            <p:ph type="sldNum" sz="quarter" idx="12"/>
          </p:nvPr>
        </p:nvSpPr>
        <p:spPr>
          <a:xfrm>
            <a:off x="8610600" y="6356350"/>
            <a:ext cx="2743200" cy="365125"/>
          </a:xfrm>
          <a:prstGeom prst="rect">
            <a:avLst/>
          </a:prstGeom>
        </p:spPr>
        <p:txBody>
          <a:bodyPr/>
          <a:lstStyle/>
          <a:p>
            <a:fld id="{8420DF76-D055-5643-B95B-3647887724D0}" type="slidenum">
              <a:rPr lang="en-US" smtClean="0"/>
              <a:t>‹#›</a:t>
            </a:fld>
            <a:endParaRPr lang="en-US"/>
          </a:p>
        </p:txBody>
      </p:sp>
    </p:spTree>
    <p:extLst>
      <p:ext uri="{BB962C8B-B14F-4D97-AF65-F5344CB8AC3E}">
        <p14:creationId xmlns:p14="http://schemas.microsoft.com/office/powerpoint/2010/main" val="217163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9E49D-9943-8D40-B9F7-7B6B6D7A1A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C5EBB8-444E-2040-95F4-931F1D64A0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D25734-AC60-484A-AFF8-83D6AEB145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58DF3E-4AAF-8648-A273-0A22C8AB34C8}"/>
              </a:ext>
            </a:extLst>
          </p:cNvPr>
          <p:cNvSpPr>
            <a:spLocks noGrp="1"/>
          </p:cNvSpPr>
          <p:nvPr>
            <p:ph type="dt" sz="half" idx="10"/>
          </p:nvPr>
        </p:nvSpPr>
        <p:spPr>
          <a:xfrm>
            <a:off x="838200" y="6356350"/>
            <a:ext cx="2743200" cy="365125"/>
          </a:xfrm>
          <a:prstGeom prst="rect">
            <a:avLst/>
          </a:prstGeom>
        </p:spPr>
        <p:txBody>
          <a:bodyPr/>
          <a:lstStyle/>
          <a:p>
            <a:fld id="{1FB53BDC-4E9E-1C46-B701-C4C05476DC27}" type="datetimeFigureOut">
              <a:rPr lang="en-US" smtClean="0"/>
              <a:t>6/29/26</a:t>
            </a:fld>
            <a:endParaRPr lang="en-US"/>
          </a:p>
        </p:txBody>
      </p:sp>
      <p:sp>
        <p:nvSpPr>
          <p:cNvPr id="6" name="Footer Placeholder 5">
            <a:extLst>
              <a:ext uri="{FF2B5EF4-FFF2-40B4-BE49-F238E27FC236}">
                <a16:creationId xmlns:a16="http://schemas.microsoft.com/office/drawing/2014/main" id="{211F95F6-DBF3-6348-BF24-896E85EFD3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123C86C-9BF1-7948-979E-77DB7F6E39EA}"/>
              </a:ext>
            </a:extLst>
          </p:cNvPr>
          <p:cNvSpPr>
            <a:spLocks noGrp="1"/>
          </p:cNvSpPr>
          <p:nvPr>
            <p:ph type="sldNum" sz="quarter" idx="12"/>
          </p:nvPr>
        </p:nvSpPr>
        <p:spPr>
          <a:xfrm>
            <a:off x="8610600" y="6356350"/>
            <a:ext cx="2743200" cy="365125"/>
          </a:xfrm>
          <a:prstGeom prst="rect">
            <a:avLst/>
          </a:prstGeom>
        </p:spPr>
        <p:txBody>
          <a:bodyPr/>
          <a:lstStyle/>
          <a:p>
            <a:fld id="{8420DF76-D055-5643-B95B-3647887724D0}" type="slidenum">
              <a:rPr lang="en-US" smtClean="0"/>
              <a:t>‹#›</a:t>
            </a:fld>
            <a:endParaRPr lang="en-US"/>
          </a:p>
        </p:txBody>
      </p:sp>
    </p:spTree>
    <p:extLst>
      <p:ext uri="{BB962C8B-B14F-4D97-AF65-F5344CB8AC3E}">
        <p14:creationId xmlns:p14="http://schemas.microsoft.com/office/powerpoint/2010/main" val="2262184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96139-8EA2-884F-A63D-EA82CA618D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A623CA-4933-B74A-B057-541A6575E4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C4A5DA-D131-9945-B356-3C9D870994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D2A89-B07A-404C-92AA-FD881C6E1727}"/>
              </a:ext>
            </a:extLst>
          </p:cNvPr>
          <p:cNvSpPr>
            <a:spLocks noGrp="1"/>
          </p:cNvSpPr>
          <p:nvPr>
            <p:ph type="dt" sz="half" idx="10"/>
          </p:nvPr>
        </p:nvSpPr>
        <p:spPr>
          <a:xfrm>
            <a:off x="838200" y="6356350"/>
            <a:ext cx="2743200" cy="365125"/>
          </a:xfrm>
          <a:prstGeom prst="rect">
            <a:avLst/>
          </a:prstGeom>
        </p:spPr>
        <p:txBody>
          <a:bodyPr/>
          <a:lstStyle/>
          <a:p>
            <a:fld id="{1FB53BDC-4E9E-1C46-B701-C4C05476DC27}" type="datetimeFigureOut">
              <a:rPr lang="en-US" smtClean="0"/>
              <a:t>6/29/26</a:t>
            </a:fld>
            <a:endParaRPr lang="en-US"/>
          </a:p>
        </p:txBody>
      </p:sp>
      <p:sp>
        <p:nvSpPr>
          <p:cNvPr id="6" name="Footer Placeholder 5">
            <a:extLst>
              <a:ext uri="{FF2B5EF4-FFF2-40B4-BE49-F238E27FC236}">
                <a16:creationId xmlns:a16="http://schemas.microsoft.com/office/drawing/2014/main" id="{C4AC7FEE-9442-864A-84CC-7B62B582A8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AC01DAA-93E6-4E48-8E22-C231B65F3BB4}"/>
              </a:ext>
            </a:extLst>
          </p:cNvPr>
          <p:cNvSpPr>
            <a:spLocks noGrp="1"/>
          </p:cNvSpPr>
          <p:nvPr>
            <p:ph type="sldNum" sz="quarter" idx="12"/>
          </p:nvPr>
        </p:nvSpPr>
        <p:spPr>
          <a:xfrm>
            <a:off x="8610600" y="6356350"/>
            <a:ext cx="2743200" cy="365125"/>
          </a:xfrm>
          <a:prstGeom prst="rect">
            <a:avLst/>
          </a:prstGeom>
        </p:spPr>
        <p:txBody>
          <a:bodyPr/>
          <a:lstStyle/>
          <a:p>
            <a:fld id="{8420DF76-D055-5643-B95B-3647887724D0}" type="slidenum">
              <a:rPr lang="en-US" smtClean="0"/>
              <a:t>‹#›</a:t>
            </a:fld>
            <a:endParaRPr lang="en-US"/>
          </a:p>
        </p:txBody>
      </p:sp>
    </p:spTree>
    <p:extLst>
      <p:ext uri="{BB962C8B-B14F-4D97-AF65-F5344CB8AC3E}">
        <p14:creationId xmlns:p14="http://schemas.microsoft.com/office/powerpoint/2010/main" val="152845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D6852D-7315-E141-B2F5-EADF316CF6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1E987D-E36E-4040-9465-D4A39F54FA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picture containing text, sign&#10;&#10;Description automatically generated">
            <a:extLst>
              <a:ext uri="{FF2B5EF4-FFF2-40B4-BE49-F238E27FC236}">
                <a16:creationId xmlns:a16="http://schemas.microsoft.com/office/drawing/2014/main" id="{3E019AD4-682C-6207-0902-9ABDD952407F}"/>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0041730" y="6281056"/>
            <a:ext cx="2123886" cy="511874"/>
          </a:xfrm>
          <a:prstGeom prst="rect">
            <a:avLst/>
          </a:prstGeom>
          <a:solidFill>
            <a:schemeClr val="bg1"/>
          </a:solidFill>
        </p:spPr>
      </p:pic>
    </p:spTree>
    <p:extLst>
      <p:ext uri="{BB962C8B-B14F-4D97-AF65-F5344CB8AC3E}">
        <p14:creationId xmlns:p14="http://schemas.microsoft.com/office/powerpoint/2010/main" val="1490855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https://data.iana.org/root-anchors/root-anchors.xml"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www.kindns.org/"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knot-resolver.readthedocs.io/en/stable/config-dnssec.html"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hyperlink" Target="https://twitter.com/4KINDNS" TargetMode="External"/><Relationship Id="rId7" Type="http://schemas.openxmlformats.org/officeDocument/2006/relationships/image" Target="../media/image1.png"/><Relationship Id="rId2" Type="http://schemas.openxmlformats.org/officeDocument/2006/relationships/hyperlink" Target="http://www.kindns.org/" TargetMode="Externa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hyperlink" Target="mailto:kindns-discuss@icann.org" TargetMode="External"/><Relationship Id="rId4" Type="http://schemas.openxmlformats.org/officeDocument/2006/relationships/hyperlink" Target="mailto:info@kindns.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3C47C2-33A2-44B2-BEAB-FEB679075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324"/>
            <a:ext cx="12192000" cy="686132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3">
            <a:extLst>
              <a:ext uri="{FF2B5EF4-FFF2-40B4-BE49-F238E27FC236}">
                <a16:creationId xmlns:a16="http://schemas.microsoft.com/office/drawing/2014/main" id="{AD182BA8-54AD-4D9F-8264-B0FA8BB47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246925"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6">
            <a:extLst>
              <a:ext uri="{FF2B5EF4-FFF2-40B4-BE49-F238E27FC236}">
                <a16:creationId xmlns:a16="http://schemas.microsoft.com/office/drawing/2014/main" id="{4ED83379-0499-45E1-AB78-6AA230F96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9"/>
            <a:ext cx="9324977"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E74B8C3-BB50-8541-995F-2CD70066C089}"/>
              </a:ext>
            </a:extLst>
          </p:cNvPr>
          <p:cNvSpPr>
            <a:spLocks noGrp="1"/>
          </p:cNvSpPr>
          <p:nvPr>
            <p:ph type="ctrTitle"/>
          </p:nvPr>
        </p:nvSpPr>
        <p:spPr>
          <a:xfrm>
            <a:off x="804670" y="962246"/>
            <a:ext cx="9910955" cy="2611967"/>
          </a:xfrm>
        </p:spPr>
        <p:txBody>
          <a:bodyPr anchor="b">
            <a:normAutofit/>
          </a:bodyPr>
          <a:lstStyle/>
          <a:p>
            <a:pPr algn="l"/>
            <a:r>
              <a:rPr lang="en-US" sz="5400" b="1" dirty="0">
                <a:latin typeface="Franklin Gothic Medium" panose="020B0603020102020204" pitchFamily="34" charset="0"/>
                <a:ea typeface="Ayuthaya" pitchFamily="2" charset="-34"/>
                <a:cs typeface="Ayuthaya" pitchFamily="2" charset="-34"/>
              </a:rPr>
              <a:t>KINDNS</a:t>
            </a:r>
            <a:br>
              <a:rPr lang="en-US" sz="5400" b="1" dirty="0">
                <a:latin typeface="Franklin Gothic Medium" panose="020B0603020102020204" pitchFamily="34" charset="0"/>
                <a:ea typeface="Ayuthaya" pitchFamily="2" charset="-34"/>
                <a:cs typeface="Ayuthaya" pitchFamily="2" charset="-34"/>
              </a:rPr>
            </a:br>
            <a:r>
              <a:rPr lang="en-US" sz="2800" b="1" dirty="0">
                <a:solidFill>
                  <a:srgbClr val="58C4C3"/>
                </a:solidFill>
                <a:latin typeface="Aharoni" panose="020F0502020204030204" pitchFamily="34" charset="0"/>
                <a:cs typeface="Aharoni" panose="020F0502020204030204" pitchFamily="34" charset="0"/>
              </a:rPr>
              <a:t>An Initiative to Promote DNS Operational Best Practices</a:t>
            </a:r>
            <a:endParaRPr lang="en-US" sz="5400" dirty="0">
              <a:latin typeface="Century Gothic" panose="020B0502020202020204" pitchFamily="34" charset="0"/>
              <a:ea typeface="Ayuthaya" pitchFamily="2" charset="-34"/>
              <a:cs typeface="Ayuthaya" pitchFamily="2" charset="-34"/>
            </a:endParaRPr>
          </a:p>
        </p:txBody>
      </p:sp>
      <p:pic>
        <p:nvPicPr>
          <p:cNvPr id="5" name="Picture 4" descr="Logo, company name&#10;&#10;Description automatically generated">
            <a:extLst>
              <a:ext uri="{FF2B5EF4-FFF2-40B4-BE49-F238E27FC236}">
                <a16:creationId xmlns:a16="http://schemas.microsoft.com/office/drawing/2014/main" id="{0A78604B-138F-F240-BC38-0FE3547C4FF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47044" y="124979"/>
            <a:ext cx="4502379" cy="1275198"/>
          </a:xfrm>
          <a:prstGeom prst="rect">
            <a:avLst/>
          </a:prstGeom>
        </p:spPr>
      </p:pic>
      <p:sp>
        <p:nvSpPr>
          <p:cNvPr id="4" name="TextBox 3">
            <a:extLst>
              <a:ext uri="{FF2B5EF4-FFF2-40B4-BE49-F238E27FC236}">
                <a16:creationId xmlns:a16="http://schemas.microsoft.com/office/drawing/2014/main" id="{B26D87C2-6DDB-254D-88E1-D4363954F5A1}"/>
              </a:ext>
            </a:extLst>
          </p:cNvPr>
          <p:cNvSpPr txBox="1"/>
          <p:nvPr/>
        </p:nvSpPr>
        <p:spPr>
          <a:xfrm>
            <a:off x="7376670" y="5545707"/>
            <a:ext cx="4781117" cy="923330"/>
          </a:xfrm>
          <a:prstGeom prst="rect">
            <a:avLst/>
          </a:prstGeom>
          <a:noFill/>
        </p:spPr>
        <p:txBody>
          <a:bodyPr wrap="none" rtlCol="0">
            <a:spAutoFit/>
          </a:bodyPr>
          <a:lstStyle/>
          <a:p>
            <a:r>
              <a:rPr lang="en-US" b="1" dirty="0"/>
              <a:t>Ulrich </a:t>
            </a:r>
            <a:r>
              <a:rPr lang="en-US" b="1" dirty="0" err="1"/>
              <a:t>Wisser</a:t>
            </a:r>
            <a:endParaRPr lang="en-US" b="1" dirty="0"/>
          </a:p>
          <a:p>
            <a:r>
              <a:rPr lang="en-US" dirty="0"/>
              <a:t>Regional Technical Engagement Manager, Europe</a:t>
            </a:r>
          </a:p>
          <a:p>
            <a:r>
              <a:rPr lang="en-US" dirty="0"/>
              <a:t>ICANN</a:t>
            </a:r>
          </a:p>
        </p:txBody>
      </p:sp>
    </p:spTree>
    <p:extLst>
      <p:ext uri="{BB962C8B-B14F-4D97-AF65-F5344CB8AC3E}">
        <p14:creationId xmlns:p14="http://schemas.microsoft.com/office/powerpoint/2010/main" val="260206669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2">
          <a:extLst>
            <a:ext uri="{FF2B5EF4-FFF2-40B4-BE49-F238E27FC236}">
              <a16:creationId xmlns:a16="http://schemas.microsoft.com/office/drawing/2014/main" id="{DD5BC007-DF33-8FA7-5C1D-7DEDE38BE31C}"/>
            </a:ext>
          </a:extLst>
        </p:cNvPr>
        <p:cNvGrpSpPr/>
        <p:nvPr/>
      </p:nvGrpSpPr>
      <p:grpSpPr>
        <a:xfrm>
          <a:off x="0" y="0"/>
          <a:ext cx="0" cy="0"/>
          <a:chOff x="0" y="0"/>
          <a:chExt cx="0" cy="0"/>
        </a:xfrm>
      </p:grpSpPr>
      <p:sp>
        <p:nvSpPr>
          <p:cNvPr id="564" name="Google Shape;564;p47">
            <a:extLst>
              <a:ext uri="{FF2B5EF4-FFF2-40B4-BE49-F238E27FC236}">
                <a16:creationId xmlns:a16="http://schemas.microsoft.com/office/drawing/2014/main" id="{F42F3B5B-B7D4-4FB4-7F2C-84BFB230DE4E}"/>
              </a:ext>
            </a:extLst>
          </p:cNvPr>
          <p:cNvSpPr txBox="1">
            <a:spLocks noGrp="1"/>
          </p:cNvSpPr>
          <p:nvPr>
            <p:ph type="body" idx="1"/>
          </p:nvPr>
        </p:nvSpPr>
        <p:spPr>
          <a:xfrm>
            <a:off x="401740" y="861347"/>
            <a:ext cx="8882000" cy="1845600"/>
          </a:xfrm>
          <a:prstGeom prst="rect">
            <a:avLst/>
          </a:prstGeom>
          <a:noFill/>
          <a:ln>
            <a:noFill/>
          </a:ln>
        </p:spPr>
        <p:txBody>
          <a:bodyPr spcFirstLastPara="1" vert="horz" wrap="square" lIns="121900" tIns="60933" rIns="121900" bIns="60933" rtlCol="0" anchor="t" anchorCtr="0">
            <a:noAutofit/>
          </a:bodyPr>
          <a:lstStyle/>
          <a:p>
            <a:pPr marL="0" indent="0"/>
            <a:r>
              <a:rPr lang="en-US" dirty="0"/>
              <a:t>DNSSEC Statistics</a:t>
            </a:r>
            <a:endParaRPr dirty="0"/>
          </a:p>
        </p:txBody>
      </p:sp>
    </p:spTree>
    <p:extLst>
      <p:ext uri="{BB962C8B-B14F-4D97-AF65-F5344CB8AC3E}">
        <p14:creationId xmlns:p14="http://schemas.microsoft.com/office/powerpoint/2010/main" val="1293579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246D92-E144-7207-1AFD-35427D76DD5C}"/>
              </a:ext>
            </a:extLst>
          </p:cNvPr>
          <p:cNvPicPr>
            <a:picLocks noChangeAspect="1"/>
          </p:cNvPicPr>
          <p:nvPr/>
        </p:nvPicPr>
        <p:blipFill>
          <a:blip r:embed="rId2"/>
          <a:stretch>
            <a:fillRect/>
          </a:stretch>
        </p:blipFill>
        <p:spPr>
          <a:xfrm>
            <a:off x="1034143" y="298238"/>
            <a:ext cx="9971314" cy="5658867"/>
          </a:xfrm>
          <a:prstGeom prst="rect">
            <a:avLst/>
          </a:prstGeom>
        </p:spPr>
      </p:pic>
      <p:sp>
        <p:nvSpPr>
          <p:cNvPr id="3" name="TextBox 2">
            <a:extLst>
              <a:ext uri="{FF2B5EF4-FFF2-40B4-BE49-F238E27FC236}">
                <a16:creationId xmlns:a16="http://schemas.microsoft.com/office/drawing/2014/main" id="{BFB83F17-D259-C1EC-CF54-F1E6B202965B}"/>
              </a:ext>
            </a:extLst>
          </p:cNvPr>
          <p:cNvSpPr txBox="1"/>
          <p:nvPr/>
        </p:nvSpPr>
        <p:spPr>
          <a:xfrm>
            <a:off x="1034143" y="5772439"/>
            <a:ext cx="5599866" cy="369332"/>
          </a:xfrm>
          <a:prstGeom prst="rect">
            <a:avLst/>
          </a:prstGeom>
          <a:noFill/>
        </p:spPr>
        <p:txBody>
          <a:bodyPr wrap="none" rtlCol="0">
            <a:spAutoFit/>
          </a:bodyPr>
          <a:lstStyle/>
          <a:p>
            <a:r>
              <a:rPr lang="en-GB" dirty="0"/>
              <a:t>Source: APNIC Labs https://</a:t>
            </a:r>
            <a:r>
              <a:rPr lang="en-GB" dirty="0" err="1"/>
              <a:t>stats.labs.apnic.net</a:t>
            </a:r>
            <a:r>
              <a:rPr lang="en-GB" dirty="0"/>
              <a:t>/</a:t>
            </a:r>
            <a:r>
              <a:rPr lang="en-GB" dirty="0" err="1"/>
              <a:t>dnssec</a:t>
            </a:r>
            <a:r>
              <a:rPr lang="en-GB" dirty="0"/>
              <a:t>/GR</a:t>
            </a:r>
            <a:endParaRPr lang="en-BE" dirty="0"/>
          </a:p>
        </p:txBody>
      </p:sp>
    </p:spTree>
    <p:extLst>
      <p:ext uri="{BB962C8B-B14F-4D97-AF65-F5344CB8AC3E}">
        <p14:creationId xmlns:p14="http://schemas.microsoft.com/office/powerpoint/2010/main" val="3720009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0C0E54-BF3D-4460-4329-1A13E85EE1D4}"/>
              </a:ext>
            </a:extLst>
          </p:cNvPr>
          <p:cNvPicPr>
            <a:picLocks noChangeAspect="1"/>
          </p:cNvPicPr>
          <p:nvPr/>
        </p:nvPicPr>
        <p:blipFill>
          <a:blip r:embed="rId2"/>
          <a:stretch>
            <a:fillRect/>
          </a:stretch>
        </p:blipFill>
        <p:spPr>
          <a:xfrm>
            <a:off x="626946" y="1425981"/>
            <a:ext cx="10938107" cy="3579156"/>
          </a:xfrm>
          <a:prstGeom prst="rect">
            <a:avLst/>
          </a:prstGeom>
        </p:spPr>
      </p:pic>
      <p:sp>
        <p:nvSpPr>
          <p:cNvPr id="3" name="TextBox 2">
            <a:extLst>
              <a:ext uri="{FF2B5EF4-FFF2-40B4-BE49-F238E27FC236}">
                <a16:creationId xmlns:a16="http://schemas.microsoft.com/office/drawing/2014/main" id="{29751D84-5FEB-32F8-6FFD-3F5A73E38E6C}"/>
              </a:ext>
            </a:extLst>
          </p:cNvPr>
          <p:cNvSpPr txBox="1"/>
          <p:nvPr/>
        </p:nvSpPr>
        <p:spPr>
          <a:xfrm>
            <a:off x="626946" y="5158829"/>
            <a:ext cx="5599866" cy="369332"/>
          </a:xfrm>
          <a:prstGeom prst="rect">
            <a:avLst/>
          </a:prstGeom>
          <a:noFill/>
        </p:spPr>
        <p:txBody>
          <a:bodyPr wrap="none" rtlCol="0">
            <a:spAutoFit/>
          </a:bodyPr>
          <a:lstStyle/>
          <a:p>
            <a:r>
              <a:rPr lang="en-GB" dirty="0"/>
              <a:t>Source: APNIC Labs https://</a:t>
            </a:r>
            <a:r>
              <a:rPr lang="en-GB" dirty="0" err="1"/>
              <a:t>stats.labs.apnic.net</a:t>
            </a:r>
            <a:r>
              <a:rPr lang="en-GB" dirty="0"/>
              <a:t>/</a:t>
            </a:r>
            <a:r>
              <a:rPr lang="en-GB" dirty="0" err="1"/>
              <a:t>dnssec</a:t>
            </a:r>
            <a:r>
              <a:rPr lang="en-GB" dirty="0"/>
              <a:t>/GR</a:t>
            </a:r>
            <a:endParaRPr lang="en-BE" dirty="0"/>
          </a:p>
        </p:txBody>
      </p:sp>
    </p:spTree>
    <p:extLst>
      <p:ext uri="{BB962C8B-B14F-4D97-AF65-F5344CB8AC3E}">
        <p14:creationId xmlns:p14="http://schemas.microsoft.com/office/powerpoint/2010/main" val="2379370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4CD2E0-6BFF-5582-BD99-F7D57C398704}"/>
              </a:ext>
            </a:extLst>
          </p:cNvPr>
          <p:cNvPicPr>
            <a:picLocks noChangeAspect="1"/>
          </p:cNvPicPr>
          <p:nvPr/>
        </p:nvPicPr>
        <p:blipFill>
          <a:blip r:embed="rId2"/>
          <a:stretch>
            <a:fillRect/>
          </a:stretch>
        </p:blipFill>
        <p:spPr>
          <a:xfrm>
            <a:off x="805542" y="109509"/>
            <a:ext cx="10911893" cy="5866747"/>
          </a:xfrm>
          <a:prstGeom prst="rect">
            <a:avLst/>
          </a:prstGeom>
        </p:spPr>
      </p:pic>
      <p:sp>
        <p:nvSpPr>
          <p:cNvPr id="3" name="TextBox 2">
            <a:extLst>
              <a:ext uri="{FF2B5EF4-FFF2-40B4-BE49-F238E27FC236}">
                <a16:creationId xmlns:a16="http://schemas.microsoft.com/office/drawing/2014/main" id="{91AA15DE-FBEC-8E8A-278F-44DC8BF87C8F}"/>
              </a:ext>
            </a:extLst>
          </p:cNvPr>
          <p:cNvSpPr txBox="1"/>
          <p:nvPr/>
        </p:nvSpPr>
        <p:spPr>
          <a:xfrm>
            <a:off x="881742" y="5878286"/>
            <a:ext cx="5793830" cy="369332"/>
          </a:xfrm>
          <a:prstGeom prst="rect">
            <a:avLst/>
          </a:prstGeom>
          <a:noFill/>
        </p:spPr>
        <p:txBody>
          <a:bodyPr wrap="none" rtlCol="0">
            <a:spAutoFit/>
          </a:bodyPr>
          <a:lstStyle/>
          <a:p>
            <a:r>
              <a:rPr lang="en-BE" dirty="0"/>
              <a:t>Source: APNIC Labs </a:t>
            </a:r>
            <a:r>
              <a:rPr lang="en-GB" dirty="0"/>
              <a:t>https://</a:t>
            </a:r>
            <a:r>
              <a:rPr lang="en-GB" dirty="0" err="1"/>
              <a:t>stats.labs.apnic.net</a:t>
            </a:r>
            <a:r>
              <a:rPr lang="en-GB" dirty="0"/>
              <a:t>/</a:t>
            </a:r>
            <a:r>
              <a:rPr lang="en-GB" dirty="0" err="1"/>
              <a:t>dnssec</a:t>
            </a:r>
            <a:r>
              <a:rPr lang="en-GB" dirty="0"/>
              <a:t>/QN</a:t>
            </a:r>
            <a:endParaRPr lang="en-BE" dirty="0"/>
          </a:p>
        </p:txBody>
      </p:sp>
    </p:spTree>
    <p:extLst>
      <p:ext uri="{BB962C8B-B14F-4D97-AF65-F5344CB8AC3E}">
        <p14:creationId xmlns:p14="http://schemas.microsoft.com/office/powerpoint/2010/main" val="3944121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4" name="Google Shape;564;p47"/>
          <p:cNvSpPr txBox="1">
            <a:spLocks noGrp="1"/>
          </p:cNvSpPr>
          <p:nvPr>
            <p:ph type="body" idx="1"/>
          </p:nvPr>
        </p:nvSpPr>
        <p:spPr>
          <a:xfrm>
            <a:off x="401740" y="861347"/>
            <a:ext cx="8882000" cy="1845600"/>
          </a:xfrm>
          <a:prstGeom prst="rect">
            <a:avLst/>
          </a:prstGeom>
          <a:noFill/>
          <a:ln>
            <a:noFill/>
          </a:ln>
        </p:spPr>
        <p:txBody>
          <a:bodyPr spcFirstLastPara="1" vert="horz" wrap="square" lIns="121900" tIns="60933" rIns="121900" bIns="60933" rtlCol="0" anchor="t" anchorCtr="0">
            <a:noAutofit/>
          </a:bodyPr>
          <a:lstStyle/>
          <a:p>
            <a:pPr marL="0" indent="0"/>
            <a:r>
              <a:rPr lang="en-US" dirty="0"/>
              <a:t>KSK Rollover</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40"/>
          <p:cNvSpPr txBox="1">
            <a:spLocks noGrp="1"/>
          </p:cNvSpPr>
          <p:nvPr>
            <p:ph type="title"/>
          </p:nvPr>
        </p:nvSpPr>
        <p:spPr>
          <a:xfrm>
            <a:off x="410139" y="0"/>
            <a:ext cx="11397600" cy="733600"/>
          </a:xfrm>
          <a:prstGeom prst="rect">
            <a:avLst/>
          </a:prstGeom>
          <a:noFill/>
          <a:ln>
            <a:noFill/>
          </a:ln>
        </p:spPr>
        <p:txBody>
          <a:bodyPr spcFirstLastPara="1" vert="horz" wrap="square" lIns="121900" tIns="60933" rIns="121900" bIns="60933" rtlCol="0" anchor="t" anchorCtr="0">
            <a:noAutofit/>
          </a:bodyPr>
          <a:lstStyle/>
          <a:p>
            <a:r>
              <a:rPr lang="en-US" dirty="0"/>
              <a:t>KSK Rollover</a:t>
            </a:r>
            <a:endParaRPr dirty="0"/>
          </a:p>
        </p:txBody>
      </p:sp>
      <p:sp>
        <p:nvSpPr>
          <p:cNvPr id="522" name="Google Shape;522;p40"/>
          <p:cNvSpPr txBox="1">
            <a:spLocks noGrp="1"/>
          </p:cNvSpPr>
          <p:nvPr>
            <p:ph type="body" idx="1"/>
          </p:nvPr>
        </p:nvSpPr>
        <p:spPr>
          <a:xfrm>
            <a:off x="618031" y="780542"/>
            <a:ext cx="11230400" cy="2346969"/>
          </a:xfrm>
          <a:prstGeom prst="rect">
            <a:avLst/>
          </a:prstGeom>
          <a:noFill/>
          <a:ln>
            <a:noFill/>
          </a:ln>
        </p:spPr>
        <p:txBody>
          <a:bodyPr spcFirstLastPara="1" vert="horz" wrap="square" lIns="121900" tIns="60933" rIns="121900" bIns="60933" rtlCol="0" anchor="t" anchorCtr="0">
            <a:noAutofit/>
          </a:bodyPr>
          <a:lstStyle/>
          <a:p>
            <a:pPr>
              <a:lnSpc>
                <a:spcPct val="115000"/>
              </a:lnSpc>
              <a:spcBef>
                <a:spcPts val="1600"/>
              </a:spcBef>
              <a:buClr>
                <a:srgbClr val="000000"/>
              </a:buClr>
            </a:pPr>
            <a:r>
              <a:rPr lang="en-US" dirty="0"/>
              <a:t>Introduces a new Root Zone KSK (KSK-2024)</a:t>
            </a:r>
            <a:endParaRPr dirty="0"/>
          </a:p>
          <a:p>
            <a:pPr>
              <a:lnSpc>
                <a:spcPct val="115000"/>
              </a:lnSpc>
              <a:buClr>
                <a:srgbClr val="000000"/>
              </a:buClr>
            </a:pPr>
            <a:r>
              <a:rPr lang="en-US" dirty="0"/>
              <a:t>Updates the DNS root trust anchor</a:t>
            </a:r>
            <a:endParaRPr dirty="0"/>
          </a:p>
          <a:p>
            <a:pPr>
              <a:lnSpc>
                <a:spcPct val="115000"/>
              </a:lnSpc>
              <a:buClr>
                <a:srgbClr val="000000"/>
              </a:buClr>
            </a:pPr>
            <a:r>
              <a:rPr lang="en-US" dirty="0"/>
              <a:t>Gradually transitions systems to trust the new key</a:t>
            </a:r>
          </a:p>
        </p:txBody>
      </p:sp>
      <p:pic>
        <p:nvPicPr>
          <p:cNvPr id="2" name="Google Shape;73;p15">
            <a:extLst>
              <a:ext uri="{FF2B5EF4-FFF2-40B4-BE49-F238E27FC236}">
                <a16:creationId xmlns:a16="http://schemas.microsoft.com/office/drawing/2014/main" id="{D3A6F807-42B9-5C6A-9AB7-75210E1906AE}"/>
              </a:ext>
            </a:extLst>
          </p:cNvPr>
          <p:cNvPicPr preferRelativeResize="0"/>
          <p:nvPr/>
        </p:nvPicPr>
        <p:blipFill>
          <a:blip r:embed="rId3">
            <a:alphaModFix/>
          </a:blip>
          <a:stretch>
            <a:fillRect/>
          </a:stretch>
        </p:blipFill>
        <p:spPr>
          <a:xfrm>
            <a:off x="230535" y="3144093"/>
            <a:ext cx="5947576" cy="3085105"/>
          </a:xfrm>
          <a:prstGeom prst="rect">
            <a:avLst/>
          </a:prstGeom>
          <a:noFill/>
          <a:ln>
            <a:noFill/>
          </a:ln>
        </p:spPr>
      </p:pic>
      <p:pic>
        <p:nvPicPr>
          <p:cNvPr id="3" name="Google Shape;65;p14" title="Screenshot 2025-08-12 at 09.55.47.png">
            <a:extLst>
              <a:ext uri="{FF2B5EF4-FFF2-40B4-BE49-F238E27FC236}">
                <a16:creationId xmlns:a16="http://schemas.microsoft.com/office/drawing/2014/main" id="{E8DACD9F-CB77-3F61-D73E-D7D6896788A3}"/>
              </a:ext>
            </a:extLst>
          </p:cNvPr>
          <p:cNvPicPr preferRelativeResize="0"/>
          <p:nvPr/>
        </p:nvPicPr>
        <p:blipFill>
          <a:blip r:embed="rId4">
            <a:alphaModFix/>
          </a:blip>
          <a:stretch>
            <a:fillRect/>
          </a:stretch>
        </p:blipFill>
        <p:spPr>
          <a:xfrm>
            <a:off x="6265627" y="3201725"/>
            <a:ext cx="5695839" cy="296984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51"/>
          <p:cNvSpPr txBox="1">
            <a:spLocks noGrp="1"/>
          </p:cNvSpPr>
          <p:nvPr>
            <p:ph type="title"/>
          </p:nvPr>
        </p:nvSpPr>
        <p:spPr>
          <a:xfrm>
            <a:off x="410139" y="0"/>
            <a:ext cx="11397600" cy="733600"/>
          </a:xfrm>
          <a:prstGeom prst="rect">
            <a:avLst/>
          </a:prstGeom>
          <a:noFill/>
          <a:ln>
            <a:noFill/>
          </a:ln>
        </p:spPr>
        <p:txBody>
          <a:bodyPr spcFirstLastPara="1" vert="horz" wrap="square" lIns="121900" tIns="60933" rIns="121900" bIns="60933" rtlCol="0" anchor="t" anchorCtr="0">
            <a:noAutofit/>
          </a:bodyPr>
          <a:lstStyle/>
          <a:p>
            <a:r>
              <a:rPr lang="en-US"/>
              <a:t>Trust Anchor Management</a:t>
            </a:r>
            <a:endParaRPr/>
          </a:p>
        </p:txBody>
      </p:sp>
      <p:sp>
        <p:nvSpPr>
          <p:cNvPr id="588" name="Google Shape;588;p51"/>
          <p:cNvSpPr txBox="1">
            <a:spLocks noGrp="1"/>
          </p:cNvSpPr>
          <p:nvPr>
            <p:ph type="body" idx="1"/>
          </p:nvPr>
        </p:nvSpPr>
        <p:spPr>
          <a:xfrm>
            <a:off x="577339" y="963400"/>
            <a:ext cx="11230400" cy="4931200"/>
          </a:xfrm>
          <a:prstGeom prst="rect">
            <a:avLst/>
          </a:prstGeom>
          <a:noFill/>
          <a:ln>
            <a:noFill/>
          </a:ln>
        </p:spPr>
        <p:txBody>
          <a:bodyPr spcFirstLastPara="1" vert="horz" wrap="square" lIns="121900" tIns="60933" rIns="121900" bIns="60933" rtlCol="0" anchor="t" anchorCtr="0">
            <a:noAutofit/>
          </a:bodyPr>
          <a:lstStyle/>
          <a:p>
            <a:pPr marL="0" indent="0">
              <a:lnSpc>
                <a:spcPct val="115000"/>
              </a:lnSpc>
              <a:spcBef>
                <a:spcPts val="1600"/>
              </a:spcBef>
              <a:buNone/>
            </a:pPr>
            <a:r>
              <a:rPr lang="en-US" b="1" dirty="0"/>
              <a:t>Trust anchors are critical for validation</a:t>
            </a:r>
            <a:endParaRPr b="1" dirty="0"/>
          </a:p>
          <a:p>
            <a:pPr marL="0" indent="0">
              <a:lnSpc>
                <a:spcPct val="115000"/>
              </a:lnSpc>
              <a:spcBef>
                <a:spcPts val="1600"/>
              </a:spcBef>
              <a:buNone/>
            </a:pPr>
            <a:r>
              <a:rPr lang="en-US" dirty="0"/>
              <a:t>Resolvers using RFC 5011 can:</a:t>
            </a:r>
            <a:endParaRPr dirty="0"/>
          </a:p>
          <a:p>
            <a:pPr>
              <a:lnSpc>
                <a:spcPct val="115000"/>
              </a:lnSpc>
              <a:spcBef>
                <a:spcPts val="1600"/>
              </a:spcBef>
              <a:buClr>
                <a:srgbClr val="000000"/>
              </a:buClr>
            </a:pPr>
            <a:r>
              <a:rPr lang="en-US" dirty="0"/>
              <a:t>Automatically learn new trust anchors</a:t>
            </a:r>
            <a:endParaRPr dirty="0"/>
          </a:p>
          <a:p>
            <a:pPr>
              <a:lnSpc>
                <a:spcPct val="115000"/>
              </a:lnSpc>
              <a:buClr>
                <a:srgbClr val="000000"/>
              </a:buClr>
            </a:pPr>
            <a:r>
              <a:rPr lang="en-US" dirty="0"/>
              <a:t>Update trust anchors without manual intervention</a:t>
            </a:r>
            <a:endParaRPr dirty="0"/>
          </a:p>
          <a:p>
            <a:pPr marL="0" indent="0">
              <a:lnSpc>
                <a:spcPct val="115000"/>
              </a:lnSpc>
              <a:spcBef>
                <a:spcPts val="1600"/>
              </a:spcBef>
              <a:buNone/>
            </a:pPr>
            <a:r>
              <a:rPr lang="en-US" dirty="0"/>
              <a:t>Resolvers not using RFC 5011 may require:</a:t>
            </a:r>
            <a:endParaRPr dirty="0"/>
          </a:p>
          <a:p>
            <a:pPr>
              <a:lnSpc>
                <a:spcPct val="115000"/>
              </a:lnSpc>
              <a:spcBef>
                <a:spcPts val="1600"/>
              </a:spcBef>
              <a:buClr>
                <a:srgbClr val="000000"/>
              </a:buClr>
            </a:pPr>
            <a:r>
              <a:rPr lang="en-US" dirty="0"/>
              <a:t>Manual trust anchor updates</a:t>
            </a:r>
            <a:endParaRPr dirty="0"/>
          </a:p>
          <a:p>
            <a:pPr>
              <a:lnSpc>
                <a:spcPct val="115000"/>
              </a:lnSpc>
              <a:buClr>
                <a:srgbClr val="000000"/>
              </a:buClr>
            </a:pPr>
            <a:r>
              <a:rPr lang="en-US" dirty="0"/>
              <a:t>Configuration validation</a:t>
            </a:r>
            <a:endParaRPr dirty="0"/>
          </a:p>
          <a:p>
            <a:pPr>
              <a:lnSpc>
                <a:spcPct val="115000"/>
              </a:lnSpc>
              <a:buClr>
                <a:srgbClr val="000000"/>
              </a:buClr>
            </a:pPr>
            <a:r>
              <a:rPr lang="en-US" dirty="0"/>
              <a:t>Additional operational testing</a:t>
            </a:r>
            <a:endParaRPr dirty="0"/>
          </a:p>
          <a:p>
            <a:pPr marL="0" indent="0">
              <a:lnSpc>
                <a:spcPct val="115000"/>
              </a:lnSpc>
              <a:spcBef>
                <a:spcPts val="1600"/>
              </a:spcBef>
              <a:buNone/>
            </a:pPr>
            <a:r>
              <a:rPr lang="en-US" dirty="0"/>
              <a:t>Risk: Resolvers without the new trust anchor may return SERVFAIL responses</a:t>
            </a:r>
            <a:endParaRPr sz="3333" dirty="0"/>
          </a:p>
          <a:p>
            <a:pPr indent="0">
              <a:lnSpc>
                <a:spcPct val="115000"/>
              </a:lnSpc>
              <a:spcBef>
                <a:spcPts val="1600"/>
              </a:spcBef>
              <a:buNone/>
            </a:pPr>
            <a:endParaRPr dirty="0"/>
          </a:p>
          <a:p>
            <a:pPr indent="0">
              <a:lnSpc>
                <a:spcPct val="115000"/>
              </a:lnSpc>
              <a:spcBef>
                <a:spcPts val="1600"/>
              </a:spcBef>
              <a:spcAft>
                <a:spcPts val="1600"/>
              </a:spcAft>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56"/>
          <p:cNvSpPr txBox="1">
            <a:spLocks noGrp="1"/>
          </p:cNvSpPr>
          <p:nvPr>
            <p:ph type="title"/>
          </p:nvPr>
        </p:nvSpPr>
        <p:spPr>
          <a:xfrm>
            <a:off x="410139" y="0"/>
            <a:ext cx="11397600" cy="733600"/>
          </a:xfrm>
          <a:prstGeom prst="rect">
            <a:avLst/>
          </a:prstGeom>
          <a:noFill/>
          <a:ln>
            <a:noFill/>
          </a:ln>
        </p:spPr>
        <p:txBody>
          <a:bodyPr spcFirstLastPara="1" vert="horz" wrap="square" lIns="121900" tIns="60933" rIns="121900" bIns="60933" rtlCol="0" anchor="t" anchorCtr="0">
            <a:noAutofit/>
          </a:bodyPr>
          <a:lstStyle/>
          <a:p>
            <a:r>
              <a:rPr lang="en-US"/>
              <a:t>Operator Preparation Checklist</a:t>
            </a:r>
            <a:endParaRPr/>
          </a:p>
        </p:txBody>
      </p:sp>
      <p:sp>
        <p:nvSpPr>
          <p:cNvPr id="618" name="Google Shape;618;p56"/>
          <p:cNvSpPr txBox="1">
            <a:spLocks noGrp="1"/>
          </p:cNvSpPr>
          <p:nvPr>
            <p:ph type="body" idx="1"/>
          </p:nvPr>
        </p:nvSpPr>
        <p:spPr>
          <a:xfrm>
            <a:off x="577331" y="902077"/>
            <a:ext cx="11230400" cy="4931200"/>
          </a:xfrm>
          <a:prstGeom prst="rect">
            <a:avLst/>
          </a:prstGeom>
          <a:noFill/>
          <a:ln>
            <a:noFill/>
          </a:ln>
        </p:spPr>
        <p:txBody>
          <a:bodyPr spcFirstLastPara="1" vert="horz" wrap="square" lIns="121900" tIns="60933" rIns="121900" bIns="60933" rtlCol="0" anchor="t" anchorCtr="0">
            <a:noAutofit/>
          </a:bodyPr>
          <a:lstStyle/>
          <a:p>
            <a:pPr indent="0">
              <a:lnSpc>
                <a:spcPct val="115000"/>
              </a:lnSpc>
              <a:spcBef>
                <a:spcPts val="1600"/>
              </a:spcBef>
              <a:buNone/>
            </a:pPr>
            <a:endParaRPr lang="en-US" dirty="0"/>
          </a:p>
          <a:p>
            <a:pPr indent="0">
              <a:lnSpc>
                <a:spcPct val="115000"/>
              </a:lnSpc>
              <a:spcBef>
                <a:spcPts val="1600"/>
              </a:spcBef>
              <a:buNone/>
            </a:pPr>
            <a:r>
              <a:rPr lang="en-US" b="1" dirty="0"/>
              <a:t>Preparation checklist</a:t>
            </a:r>
            <a:endParaRPr b="1" dirty="0"/>
          </a:p>
          <a:p>
            <a:pPr indent="0">
              <a:lnSpc>
                <a:spcPct val="115000"/>
              </a:lnSpc>
              <a:spcBef>
                <a:spcPts val="1600"/>
              </a:spcBef>
              <a:buNone/>
            </a:pPr>
            <a:r>
              <a:rPr lang="en-US" dirty="0"/>
              <a:t>✔ Verify RFC 5011 support</a:t>
            </a:r>
            <a:br>
              <a:rPr lang="en-US" dirty="0"/>
            </a:br>
            <a:r>
              <a:rPr lang="en-US" dirty="0"/>
              <a:t>✔ Confirm trust anchor configuration</a:t>
            </a:r>
            <a:br>
              <a:rPr lang="en-US" dirty="0"/>
            </a:br>
            <a:r>
              <a:rPr lang="en-US" dirty="0"/>
              <a:t>✔ Test validating resolvers</a:t>
            </a:r>
            <a:br>
              <a:rPr lang="en-US" dirty="0"/>
            </a:br>
            <a:r>
              <a:rPr lang="en-US" dirty="0"/>
              <a:t>✔ Review monitoring and alerting</a:t>
            </a:r>
            <a:br>
              <a:rPr lang="en-US" dirty="0"/>
            </a:br>
            <a:r>
              <a:rPr lang="en-US" dirty="0"/>
              <a:t>✔ Update operational documentation</a:t>
            </a:r>
            <a:br>
              <a:rPr lang="en-US" dirty="0"/>
            </a:br>
            <a:r>
              <a:rPr lang="en-US" dirty="0"/>
              <a:t>✔ Follow ICANN and IANA updates</a:t>
            </a:r>
            <a:endParaRPr dirty="0"/>
          </a:p>
          <a:p>
            <a:pPr indent="0">
              <a:lnSpc>
                <a:spcPct val="115000"/>
              </a:lnSpc>
              <a:spcBef>
                <a:spcPts val="1600"/>
              </a:spcBef>
              <a:spcAft>
                <a:spcPts val="1600"/>
              </a:spcAft>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4" name="Google Shape;564;p47"/>
          <p:cNvSpPr txBox="1">
            <a:spLocks noGrp="1"/>
          </p:cNvSpPr>
          <p:nvPr>
            <p:ph type="body" idx="1"/>
          </p:nvPr>
        </p:nvSpPr>
        <p:spPr>
          <a:xfrm>
            <a:off x="401740" y="861347"/>
            <a:ext cx="8882000" cy="1845600"/>
          </a:xfrm>
          <a:prstGeom prst="rect">
            <a:avLst/>
          </a:prstGeom>
          <a:noFill/>
          <a:ln>
            <a:noFill/>
          </a:ln>
        </p:spPr>
        <p:txBody>
          <a:bodyPr spcFirstLastPara="1" vert="horz" wrap="square" lIns="121900" tIns="60933" rIns="121900" bIns="60933" rtlCol="0" anchor="t" anchorCtr="0">
            <a:noAutofit/>
          </a:bodyPr>
          <a:lstStyle/>
          <a:p>
            <a:pPr marL="0" indent="0"/>
            <a:r>
              <a:rPr lang="en-US" dirty="0"/>
              <a:t>Checking my Resolver Readiness</a:t>
            </a:r>
            <a:endParaRPr dirty="0"/>
          </a:p>
        </p:txBody>
      </p:sp>
    </p:spTree>
    <p:extLst>
      <p:ext uri="{BB962C8B-B14F-4D97-AF65-F5344CB8AC3E}">
        <p14:creationId xmlns:p14="http://schemas.microsoft.com/office/powerpoint/2010/main" val="1636883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US" dirty="0"/>
              <a:t>Let’s check if your resolver does do DNSSEC validation</a:t>
            </a:r>
            <a:endParaRPr lang="es-ES_tradnl" dirty="0"/>
          </a:p>
        </p:txBody>
      </p:sp>
      <p:sp>
        <p:nvSpPr>
          <p:cNvPr id="72" name="Google Shape;72;p15"/>
          <p:cNvSpPr txBox="1">
            <a:spLocks noGrp="1"/>
          </p:cNvSpPr>
          <p:nvPr>
            <p:ph type="body" idx="1"/>
          </p:nvPr>
        </p:nvSpPr>
        <p:spPr>
          <a:xfrm>
            <a:off x="401741" y="1054487"/>
            <a:ext cx="8882076" cy="1845501"/>
          </a:xfrm>
          <a:prstGeom prst="rect">
            <a:avLst/>
          </a:prstGeom>
        </p:spPr>
        <p:txBody>
          <a:bodyPr spcFirstLastPara="1" vert="horz" wrap="square" lIns="121900" tIns="121900" rIns="121900" bIns="121900" rtlCol="0" anchor="t" anchorCtr="0">
            <a:noAutofit/>
          </a:bodyPr>
          <a:lstStyle/>
          <a:p>
            <a:pPr marL="152392" indent="0"/>
            <a:r>
              <a:rPr lang="en-US" sz="2000" dirty="0">
                <a:latin typeface="+mn-lt"/>
              </a:rPr>
              <a:t>Run the following command for all your Resolvers, where you replace &lt;</a:t>
            </a:r>
            <a:r>
              <a:rPr lang="en-US" sz="2000" dirty="0" err="1">
                <a:latin typeface="+mn-lt"/>
              </a:rPr>
              <a:t>ip</a:t>
            </a:r>
            <a:r>
              <a:rPr lang="en-US" sz="2000" dirty="0">
                <a:latin typeface="+mn-lt"/>
              </a:rPr>
              <a:t>-address&gt; with the IP address of each resolver.</a:t>
            </a:r>
          </a:p>
          <a:p>
            <a:pPr marL="152392" indent="0"/>
            <a:endParaRPr lang="en-US" sz="2000" dirty="0">
              <a:latin typeface="+mn-lt"/>
            </a:endParaRPr>
          </a:p>
          <a:p>
            <a:pPr marL="152392" indent="0" algn="ctr"/>
            <a:r>
              <a:rPr lang="en-US" sz="2000" dirty="0">
                <a:latin typeface="Arial" panose="020B0604020202020204" pitchFamily="34" charset="0"/>
                <a:cs typeface="Arial" panose="020B0604020202020204" pitchFamily="34" charset="0"/>
              </a:rPr>
              <a:t>dig @&lt;</a:t>
            </a:r>
            <a:r>
              <a:rPr lang="en-US" sz="2000" dirty="0" err="1">
                <a:latin typeface="Arial" panose="020B0604020202020204" pitchFamily="34" charset="0"/>
                <a:cs typeface="Arial" panose="020B0604020202020204" pitchFamily="34" charset="0"/>
              </a:rPr>
              <a:t>ip</a:t>
            </a:r>
            <a:r>
              <a:rPr lang="en-US" sz="2000" dirty="0">
                <a:latin typeface="Arial" panose="020B0604020202020204" pitchFamily="34" charset="0"/>
                <a:cs typeface="Arial" panose="020B0604020202020204" pitchFamily="34" charset="0"/>
              </a:rPr>
              <a:t>-address&gt; </a:t>
            </a:r>
            <a:r>
              <a:rPr lang="en-US" sz="2000" dirty="0" err="1">
                <a:latin typeface="Arial" panose="020B0604020202020204" pitchFamily="34" charset="0"/>
                <a:cs typeface="Arial" panose="020B0604020202020204" pitchFamily="34" charset="0"/>
              </a:rPr>
              <a:t>dnssec-failed.org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dnssec</a:t>
            </a:r>
            <a:endParaRPr lang="en-US" sz="2000" dirty="0">
              <a:latin typeface="Arial" panose="020B0604020202020204" pitchFamily="34" charset="0"/>
              <a:cs typeface="Arial" panose="020B0604020202020204" pitchFamily="34" charset="0"/>
            </a:endParaRPr>
          </a:p>
          <a:p>
            <a:pPr marL="152392" indent="0"/>
            <a:endParaRPr lang="en-US" sz="2000" dirty="0">
              <a:latin typeface="+mn-lt"/>
            </a:endParaRPr>
          </a:p>
          <a:p>
            <a:pPr marL="152392" indent="0"/>
            <a:endParaRPr lang="en-US" sz="2000" dirty="0">
              <a:latin typeface="+mn-lt"/>
            </a:endParaRPr>
          </a:p>
          <a:p>
            <a:pPr marL="152392" indent="0"/>
            <a:r>
              <a:rPr lang="en-US" sz="2000" b="0" dirty="0">
                <a:latin typeface="+mn-lt"/>
              </a:rPr>
              <a:t>If the answer contains status: SERVFAIL</a:t>
            </a:r>
          </a:p>
          <a:p>
            <a:pPr marL="152392" indent="0"/>
            <a:r>
              <a:rPr lang="en-US" sz="2000" b="0" dirty="0">
                <a:latin typeface="+mn-lt"/>
              </a:rPr>
              <a:t>Your resolver does do DNSSEC validation and you should follow on with this guide.</a:t>
            </a:r>
          </a:p>
          <a:p>
            <a:pPr marL="152392" indent="0"/>
            <a:endParaRPr lang="en-US" sz="2000" b="0" dirty="0">
              <a:latin typeface="+mn-lt"/>
            </a:endParaRPr>
          </a:p>
          <a:p>
            <a:pPr marL="152392" indent="0"/>
            <a:r>
              <a:rPr lang="en-US" sz="2000" b="0" dirty="0">
                <a:latin typeface="+mn-lt"/>
              </a:rPr>
              <a:t>If you got an answer with an IP address, your resolver does not perform DNSSEC validation and you don’t need to do anything about the Root-Key rollover. But you should of course consider switching on DNSSEC validation.</a:t>
            </a:r>
            <a:br>
              <a:rPr lang="en-US" sz="2000" dirty="0">
                <a:latin typeface="+mn-lt"/>
              </a:rPr>
            </a:br>
            <a:endParaRPr lang="es-ES_tradnl" sz="2000" dirty="0">
              <a:latin typeface="+mn-lt"/>
            </a:endParaRPr>
          </a:p>
        </p:txBody>
      </p:sp>
    </p:spTree>
    <p:extLst>
      <p:ext uri="{BB962C8B-B14F-4D97-AF65-F5344CB8AC3E}">
        <p14:creationId xmlns:p14="http://schemas.microsoft.com/office/powerpoint/2010/main" val="2996455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57861A6-B14D-A149-9897-4B226A359E0A}"/>
              </a:ext>
            </a:extLst>
          </p:cNvPr>
          <p:cNvSpPr txBox="1"/>
          <p:nvPr/>
        </p:nvSpPr>
        <p:spPr>
          <a:xfrm>
            <a:off x="2142331" y="2603140"/>
            <a:ext cx="7907338" cy="2215991"/>
          </a:xfrm>
          <a:prstGeom prst="rect">
            <a:avLst/>
          </a:prstGeom>
          <a:noFill/>
        </p:spPr>
        <p:txBody>
          <a:bodyPr wrap="square" lIns="0" tIns="0" rIns="0" bIns="0" rtlCol="0">
            <a:spAutoFit/>
          </a:bodyPr>
          <a:lstStyle/>
          <a:p>
            <a:pPr algn="ctr"/>
            <a:endParaRPr lang="en-US" sz="2400" i="1" dirty="0">
              <a:solidFill>
                <a:srgbClr val="4363AC"/>
              </a:solidFill>
            </a:endParaRPr>
          </a:p>
          <a:p>
            <a:pPr algn="ctr"/>
            <a:r>
              <a:rPr lang="en-US" sz="2400" i="1" dirty="0">
                <a:solidFill>
                  <a:srgbClr val="4363AC"/>
                </a:solidFill>
              </a:rPr>
              <a:t>A simple framework that can help a wide variety of DNS operators, from small to large, to follow both the evolution of the DNS protocol and the best practices that the industry identifies for better security and more effective DNS operations.</a:t>
            </a:r>
          </a:p>
          <a:p>
            <a:pPr algn="ctr"/>
            <a:endParaRPr lang="en-US" sz="2400" i="1" dirty="0">
              <a:solidFill>
                <a:srgbClr val="4363AC"/>
              </a:solidFill>
            </a:endParaRPr>
          </a:p>
        </p:txBody>
      </p:sp>
      <p:sp>
        <p:nvSpPr>
          <p:cNvPr id="8" name="Title 1">
            <a:extLst>
              <a:ext uri="{FF2B5EF4-FFF2-40B4-BE49-F238E27FC236}">
                <a16:creationId xmlns:a16="http://schemas.microsoft.com/office/drawing/2014/main" id="{C717CB31-5590-D441-97D8-8775956EBB77}"/>
              </a:ext>
            </a:extLst>
          </p:cNvPr>
          <p:cNvSpPr>
            <a:spLocks noGrp="1"/>
          </p:cNvSpPr>
          <p:nvPr>
            <p:ph type="title"/>
          </p:nvPr>
        </p:nvSpPr>
        <p:spPr>
          <a:xfrm>
            <a:off x="1263690" y="507392"/>
            <a:ext cx="6233495" cy="450663"/>
          </a:xfrm>
        </p:spPr>
        <p:txBody>
          <a:bodyPr>
            <a:normAutofit fontScale="90000"/>
          </a:bodyPr>
          <a:lstStyle/>
          <a:p>
            <a:r>
              <a:rPr lang="en-US" dirty="0">
                <a:solidFill>
                  <a:srgbClr val="4363AC"/>
                </a:solidFill>
                <a:latin typeface="Aharoni" panose="02010803020104030203" pitchFamily="2" charset="-79"/>
                <a:cs typeface="Aharoni" panose="02010803020104030203" pitchFamily="2" charset="-79"/>
              </a:rPr>
              <a:t>What Is It?</a:t>
            </a:r>
          </a:p>
        </p:txBody>
      </p:sp>
      <p:sp>
        <p:nvSpPr>
          <p:cNvPr id="2" name="TextBox 1">
            <a:extLst>
              <a:ext uri="{FF2B5EF4-FFF2-40B4-BE49-F238E27FC236}">
                <a16:creationId xmlns:a16="http://schemas.microsoft.com/office/drawing/2014/main" id="{590812F6-9E9E-CB44-A762-C56FAB3446B6}"/>
              </a:ext>
            </a:extLst>
          </p:cNvPr>
          <p:cNvSpPr txBox="1"/>
          <p:nvPr/>
        </p:nvSpPr>
        <p:spPr>
          <a:xfrm>
            <a:off x="2262866" y="1719221"/>
            <a:ext cx="7448552" cy="738664"/>
          </a:xfrm>
          <a:prstGeom prst="rect">
            <a:avLst/>
          </a:prstGeom>
          <a:noFill/>
        </p:spPr>
        <p:txBody>
          <a:bodyPr wrap="square" lIns="0" tIns="0" rIns="0" bIns="0" rtlCol="0">
            <a:spAutoFit/>
          </a:bodyPr>
          <a:lstStyle/>
          <a:p>
            <a:pPr algn="ctr"/>
            <a:r>
              <a:rPr lang="en-US" sz="2400" b="1" dirty="0"/>
              <a:t>K</a:t>
            </a:r>
            <a:r>
              <a:rPr lang="en-US" sz="2400" dirty="0"/>
              <a:t>nowledge-sharing and </a:t>
            </a:r>
            <a:r>
              <a:rPr lang="en-US" sz="2400" b="1" dirty="0"/>
              <a:t>I</a:t>
            </a:r>
            <a:r>
              <a:rPr lang="en-US" sz="2400" dirty="0"/>
              <a:t>nstantiating </a:t>
            </a:r>
            <a:r>
              <a:rPr lang="en-US" sz="2400" b="1" dirty="0"/>
              <a:t>N</a:t>
            </a:r>
            <a:r>
              <a:rPr lang="en-US" sz="2400" dirty="0"/>
              <a:t>orms for </a:t>
            </a:r>
            <a:r>
              <a:rPr lang="en-US" sz="2400" b="1" dirty="0"/>
              <a:t>D</a:t>
            </a:r>
            <a:r>
              <a:rPr lang="en-US" sz="2400" dirty="0"/>
              <a:t>NS (Domain Name System) and </a:t>
            </a:r>
            <a:r>
              <a:rPr lang="en-US" sz="2400" b="1" dirty="0"/>
              <a:t>N</a:t>
            </a:r>
            <a:r>
              <a:rPr lang="en-US" sz="2400" dirty="0"/>
              <a:t>aming </a:t>
            </a:r>
            <a:r>
              <a:rPr lang="en-US" sz="2400" b="1" dirty="0"/>
              <a:t>S</a:t>
            </a:r>
            <a:r>
              <a:rPr lang="en-US" sz="2400" dirty="0"/>
              <a:t>ecurity</a:t>
            </a:r>
          </a:p>
        </p:txBody>
      </p:sp>
      <p:sp>
        <p:nvSpPr>
          <p:cNvPr id="9" name="TextBox 8">
            <a:extLst>
              <a:ext uri="{FF2B5EF4-FFF2-40B4-BE49-F238E27FC236}">
                <a16:creationId xmlns:a16="http://schemas.microsoft.com/office/drawing/2014/main" id="{988E15A5-3EDB-304F-B380-69BE7F7E4896}"/>
              </a:ext>
            </a:extLst>
          </p:cNvPr>
          <p:cNvSpPr txBox="1"/>
          <p:nvPr/>
        </p:nvSpPr>
        <p:spPr>
          <a:xfrm>
            <a:off x="6618836" y="5580297"/>
            <a:ext cx="3744615" cy="369332"/>
          </a:xfrm>
          <a:prstGeom prst="rect">
            <a:avLst/>
          </a:prstGeom>
          <a:noFill/>
        </p:spPr>
        <p:txBody>
          <a:bodyPr wrap="none" lIns="0" tIns="0" rIns="0" bIns="0" rtlCol="0">
            <a:spAutoFit/>
          </a:bodyPr>
          <a:lstStyle/>
          <a:p>
            <a:r>
              <a:rPr lang="en-US" sz="2400" i="1" dirty="0"/>
              <a:t>….. </a:t>
            </a:r>
            <a:r>
              <a:rPr lang="en-US" sz="2000" i="1" dirty="0">
                <a:latin typeface="Century Gothic" panose="020B0502020202020204" pitchFamily="34" charset="0"/>
              </a:rPr>
              <a:t>is pronounced ”</a:t>
            </a:r>
            <a:r>
              <a:rPr lang="en-US" sz="2000" b="1" i="1" dirty="0">
                <a:latin typeface="Century Gothic" panose="020B0502020202020204" pitchFamily="34" charset="0"/>
              </a:rPr>
              <a:t>kindness</a:t>
            </a:r>
            <a:r>
              <a:rPr lang="en-US" sz="2000" i="1" dirty="0">
                <a:latin typeface="Century Gothic" panose="020B0502020202020204" pitchFamily="34" charset="0"/>
              </a:rPr>
              <a:t>”</a:t>
            </a:r>
            <a:endParaRPr lang="en-US" sz="2400" i="1" dirty="0">
              <a:latin typeface="Century Gothic" panose="020B0502020202020204" pitchFamily="34" charset="0"/>
            </a:endParaRPr>
          </a:p>
        </p:txBody>
      </p:sp>
      <p:pic>
        <p:nvPicPr>
          <p:cNvPr id="10" name="Picture 9" descr="A picture containing text, sign&#10;&#10;Description automatically generated">
            <a:extLst>
              <a:ext uri="{FF2B5EF4-FFF2-40B4-BE49-F238E27FC236}">
                <a16:creationId xmlns:a16="http://schemas.microsoft.com/office/drawing/2014/main" id="{99F7F968-87CF-F34D-8D6C-475E5F46D4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41730" y="6281056"/>
            <a:ext cx="2123886" cy="511874"/>
          </a:xfrm>
          <a:prstGeom prst="rect">
            <a:avLst/>
          </a:prstGeom>
          <a:solidFill>
            <a:schemeClr val="bg1"/>
          </a:solidFill>
        </p:spPr>
      </p:pic>
    </p:spTree>
    <p:extLst>
      <p:ext uri="{BB962C8B-B14F-4D97-AF65-F5344CB8AC3E}">
        <p14:creationId xmlns:p14="http://schemas.microsoft.com/office/powerpoint/2010/main" val="615461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US" dirty="0"/>
              <a:t>DNS as a Service</a:t>
            </a:r>
            <a:endParaRPr lang="es-ES_tradnl" dirty="0"/>
          </a:p>
        </p:txBody>
      </p:sp>
      <p:sp>
        <p:nvSpPr>
          <p:cNvPr id="72" name="Google Shape;72;p15"/>
          <p:cNvSpPr txBox="1">
            <a:spLocks noGrp="1"/>
          </p:cNvSpPr>
          <p:nvPr>
            <p:ph type="body" idx="1"/>
          </p:nvPr>
        </p:nvSpPr>
        <p:spPr>
          <a:xfrm>
            <a:off x="401741" y="1283842"/>
            <a:ext cx="8882076" cy="1845501"/>
          </a:xfrm>
          <a:prstGeom prst="rect">
            <a:avLst/>
          </a:prstGeom>
        </p:spPr>
        <p:txBody>
          <a:bodyPr spcFirstLastPara="1" vert="horz" wrap="square" lIns="121900" tIns="121900" rIns="121900" bIns="121900" rtlCol="0" anchor="t" anchorCtr="0">
            <a:noAutofit/>
          </a:bodyPr>
          <a:lstStyle/>
          <a:p>
            <a:pPr marL="152392" indent="0"/>
            <a:r>
              <a:rPr lang="en-US" sz="2667" b="0" dirty="0">
                <a:latin typeface="Arial" panose="020B0604020202020204" pitchFamily="34" charset="0"/>
              </a:rPr>
              <a:t>Protective DNS is used by many organizations. Obviously you can’t do anything about the Root KSK Rollover as you don’t run DNS Resolvers your own, but you can ask your service provider what they are doing.</a:t>
            </a:r>
            <a:endParaRPr lang="es-ES_tradnl" sz="3200" b="0" dirty="0">
              <a:latin typeface="+mn-lt"/>
            </a:endParaRPr>
          </a:p>
        </p:txBody>
      </p:sp>
    </p:spTree>
    <p:extLst>
      <p:ext uri="{BB962C8B-B14F-4D97-AF65-F5344CB8AC3E}">
        <p14:creationId xmlns:p14="http://schemas.microsoft.com/office/powerpoint/2010/main" val="3200305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US" dirty="0"/>
              <a:t>Commercial Software</a:t>
            </a:r>
            <a:endParaRPr lang="es-ES_tradnl" dirty="0"/>
          </a:p>
        </p:txBody>
      </p:sp>
      <p:sp>
        <p:nvSpPr>
          <p:cNvPr id="72" name="Google Shape;72;p15"/>
          <p:cNvSpPr txBox="1">
            <a:spLocks noGrp="1"/>
          </p:cNvSpPr>
          <p:nvPr>
            <p:ph type="body" idx="1"/>
          </p:nvPr>
        </p:nvSpPr>
        <p:spPr>
          <a:xfrm>
            <a:off x="401740" y="1583499"/>
            <a:ext cx="10764200" cy="1845501"/>
          </a:xfrm>
          <a:prstGeom prst="rect">
            <a:avLst/>
          </a:prstGeom>
        </p:spPr>
        <p:txBody>
          <a:bodyPr spcFirstLastPara="1" vert="horz" wrap="square" lIns="121900" tIns="121900" rIns="121900" bIns="121900" rtlCol="0" anchor="t" anchorCtr="0">
            <a:noAutofit/>
          </a:bodyPr>
          <a:lstStyle/>
          <a:p>
            <a:pPr marL="152392" indent="0"/>
            <a:r>
              <a:rPr lang="en-US" sz="2400" b="0" dirty="0">
                <a:latin typeface="Arial" panose="020B0604020202020204" pitchFamily="34" charset="0"/>
              </a:rPr>
              <a:t>If you use a commercial software the new key should already be included in one of your latest updates. You should install the latest updates and if you for some reason can’t do that, you should plan for an update some time before 11 October 2026. Talk to your vendor about the Root KSK Rollover and ask in what update the new key is/will be included.</a:t>
            </a:r>
            <a:endParaRPr lang="en-US" sz="1467" b="0" dirty="0"/>
          </a:p>
          <a:p>
            <a:pPr marL="152392" indent="0"/>
            <a:br>
              <a:rPr lang="en-US" sz="1200" b="0" dirty="0"/>
            </a:br>
            <a:endParaRPr lang="es-ES_tradnl" sz="2000" b="0" dirty="0">
              <a:latin typeface="+mn-lt"/>
            </a:endParaRPr>
          </a:p>
        </p:txBody>
      </p:sp>
    </p:spTree>
    <p:extLst>
      <p:ext uri="{BB962C8B-B14F-4D97-AF65-F5344CB8AC3E}">
        <p14:creationId xmlns:p14="http://schemas.microsoft.com/office/powerpoint/2010/main" val="2639211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US" dirty="0"/>
              <a:t>New Trust Anchors, where to find them</a:t>
            </a:r>
            <a:endParaRPr lang="es-ES_tradnl" dirty="0"/>
          </a:p>
        </p:txBody>
      </p:sp>
      <p:sp>
        <p:nvSpPr>
          <p:cNvPr id="72" name="Google Shape;72;p15"/>
          <p:cNvSpPr txBox="1">
            <a:spLocks noGrp="1"/>
          </p:cNvSpPr>
          <p:nvPr>
            <p:ph type="body" idx="1"/>
          </p:nvPr>
        </p:nvSpPr>
        <p:spPr>
          <a:xfrm>
            <a:off x="401741" y="861346"/>
            <a:ext cx="11397428" cy="5732935"/>
          </a:xfrm>
          <a:prstGeom prst="rect">
            <a:avLst/>
          </a:prstGeom>
        </p:spPr>
        <p:txBody>
          <a:bodyPr spcFirstLastPara="1" vert="horz" wrap="square" lIns="121900" tIns="121900" rIns="121900" bIns="121900" rtlCol="0" anchor="t" anchorCtr="0">
            <a:noAutofit/>
          </a:bodyPr>
          <a:lstStyle/>
          <a:p>
            <a:pPr marL="152392" indent="0"/>
            <a:r>
              <a:rPr lang="en-US" sz="2000" dirty="0">
                <a:latin typeface="+mn-lt"/>
              </a:rPr>
              <a:t>You can use </a:t>
            </a:r>
            <a:r>
              <a:rPr lang="en-US" sz="2000" i="1" dirty="0">
                <a:latin typeface="+mn-lt"/>
              </a:rPr>
              <a:t>curl</a:t>
            </a:r>
            <a:r>
              <a:rPr lang="en-US" sz="2000" dirty="0">
                <a:latin typeface="+mn-lt"/>
              </a:rPr>
              <a:t> or </a:t>
            </a:r>
            <a:r>
              <a:rPr lang="en-US" sz="2000" i="1" dirty="0" err="1">
                <a:latin typeface="+mn-lt"/>
              </a:rPr>
              <a:t>wget</a:t>
            </a:r>
            <a:r>
              <a:rPr lang="en-US" sz="2000" dirty="0">
                <a:latin typeface="+mn-lt"/>
              </a:rPr>
              <a:t> to obtain the official trusted anchors file in XML format directly from the IANA data repository:</a:t>
            </a:r>
            <a:br>
              <a:rPr lang="en-US" sz="2000" dirty="0">
                <a:latin typeface="+mn-lt"/>
              </a:rPr>
            </a:br>
            <a:endParaRPr lang="en-US" sz="2000" dirty="0">
              <a:latin typeface="+mn-lt"/>
            </a:endParaRPr>
          </a:p>
          <a:p>
            <a:pPr marL="152392" indent="0"/>
            <a:r>
              <a:rPr lang="en-US" sz="1800" dirty="0">
                <a:latin typeface="Courier New" panose="02070309020205020404" pitchFamily="49" charset="0"/>
              </a:rPr>
              <a:t>curl -O </a:t>
            </a:r>
            <a:r>
              <a:rPr lang="en-US" sz="1800" dirty="0">
                <a:latin typeface="Courier New" panose="02070309020205020404" pitchFamily="49" charset="0"/>
                <a:hlinkClick r:id="rId3">
                  <a:extLst>
                    <a:ext uri="{A12FA001-AC4F-418D-AE19-62706E023703}">
                      <ahyp:hlinkClr xmlns:ahyp="http://schemas.microsoft.com/office/drawing/2018/hyperlinkcolor" val="tx"/>
                    </a:ext>
                  </a:extLst>
                </a:hlinkClick>
              </a:rPr>
              <a:t>https://data.iana.org/root-anchors/root-anchors.xml</a:t>
            </a:r>
            <a:endParaRPr lang="en-US" sz="1800" dirty="0">
              <a:latin typeface="Courier New" panose="02070309020205020404" pitchFamily="49" charset="0"/>
            </a:endParaRPr>
          </a:p>
          <a:p>
            <a:pPr marL="152392" indent="0"/>
            <a:endParaRPr lang="en-US" sz="2000" dirty="0">
              <a:latin typeface="+mn-lt"/>
            </a:endParaRPr>
          </a:p>
        </p:txBody>
      </p:sp>
    </p:spTree>
    <p:extLst>
      <p:ext uri="{BB962C8B-B14F-4D97-AF65-F5344CB8AC3E}">
        <p14:creationId xmlns:p14="http://schemas.microsoft.com/office/powerpoint/2010/main" val="2498250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US" dirty="0"/>
              <a:t>New Trust Anchors, where to find them</a:t>
            </a:r>
            <a:endParaRPr lang="es-ES_tradnl" dirty="0"/>
          </a:p>
        </p:txBody>
      </p:sp>
      <p:sp>
        <p:nvSpPr>
          <p:cNvPr id="72" name="Google Shape;72;p15"/>
          <p:cNvSpPr txBox="1">
            <a:spLocks noGrp="1"/>
          </p:cNvSpPr>
          <p:nvPr>
            <p:ph type="body" idx="1"/>
          </p:nvPr>
        </p:nvSpPr>
        <p:spPr>
          <a:xfrm>
            <a:off x="401741" y="861346"/>
            <a:ext cx="11397428" cy="5732935"/>
          </a:xfrm>
          <a:prstGeom prst="rect">
            <a:avLst/>
          </a:prstGeom>
        </p:spPr>
        <p:txBody>
          <a:bodyPr spcFirstLastPara="1" vert="horz" wrap="square" lIns="121900" tIns="121900" rIns="121900" bIns="121900" rtlCol="0" anchor="t" anchorCtr="0">
            <a:noAutofit/>
          </a:bodyPr>
          <a:lstStyle/>
          <a:p>
            <a:pPr marL="152392" indent="0"/>
            <a:r>
              <a:rPr lang="es-ES_tradnl" sz="2000" dirty="0" err="1">
                <a:latin typeface="+mn-lt"/>
              </a:rPr>
              <a:t>You</a:t>
            </a:r>
            <a:r>
              <a:rPr lang="es-ES_tradnl" sz="2000" dirty="0">
                <a:latin typeface="+mn-lt"/>
              </a:rPr>
              <a:t> can use a </a:t>
            </a:r>
            <a:r>
              <a:rPr lang="es-ES_tradnl" sz="2000" dirty="0" err="1">
                <a:latin typeface="+mn-lt"/>
              </a:rPr>
              <a:t>command</a:t>
            </a:r>
            <a:r>
              <a:rPr lang="es-ES_tradnl" sz="2000" dirty="0">
                <a:latin typeface="+mn-lt"/>
              </a:rPr>
              <a:t> similar </a:t>
            </a:r>
            <a:r>
              <a:rPr lang="es-ES_tradnl" sz="2000" dirty="0" err="1">
                <a:latin typeface="+mn-lt"/>
              </a:rPr>
              <a:t>to</a:t>
            </a:r>
            <a:r>
              <a:rPr lang="es-ES_tradnl" sz="2000" dirty="0">
                <a:latin typeface="+mn-lt"/>
              </a:rPr>
              <a:t> </a:t>
            </a:r>
            <a:r>
              <a:rPr lang="es-ES_tradnl" sz="2000" dirty="0" err="1">
                <a:latin typeface="+mn-lt"/>
              </a:rPr>
              <a:t>the</a:t>
            </a:r>
            <a:r>
              <a:rPr lang="es-ES_tradnl" sz="2000" dirty="0">
                <a:latin typeface="+mn-lt"/>
              </a:rPr>
              <a:t> </a:t>
            </a:r>
            <a:r>
              <a:rPr lang="es-ES_tradnl" sz="2000" dirty="0" err="1">
                <a:latin typeface="+mn-lt"/>
              </a:rPr>
              <a:t>following</a:t>
            </a:r>
            <a:r>
              <a:rPr lang="es-ES_tradnl" sz="2000" dirty="0">
                <a:latin typeface="+mn-lt"/>
              </a:rPr>
              <a:t> </a:t>
            </a:r>
            <a:r>
              <a:rPr lang="es-ES_tradnl" sz="2000" dirty="0" err="1">
                <a:latin typeface="+mn-lt"/>
              </a:rPr>
              <a:t>to</a:t>
            </a:r>
            <a:r>
              <a:rPr lang="es-ES_tradnl" sz="2000" dirty="0">
                <a:latin typeface="+mn-lt"/>
              </a:rPr>
              <a:t> </a:t>
            </a:r>
            <a:r>
              <a:rPr lang="es-ES_tradnl" sz="2000" dirty="0" err="1">
                <a:latin typeface="+mn-lt"/>
              </a:rPr>
              <a:t>extract</a:t>
            </a:r>
            <a:r>
              <a:rPr lang="es-ES_tradnl" sz="2000" dirty="0">
                <a:latin typeface="+mn-lt"/>
              </a:rPr>
              <a:t> </a:t>
            </a:r>
            <a:r>
              <a:rPr lang="es-ES_tradnl" sz="2000" dirty="0" err="1">
                <a:latin typeface="+mn-lt"/>
              </a:rPr>
              <a:t>all</a:t>
            </a:r>
            <a:r>
              <a:rPr lang="es-ES_tradnl" sz="2000" dirty="0">
                <a:latin typeface="+mn-lt"/>
              </a:rPr>
              <a:t> </a:t>
            </a:r>
            <a:r>
              <a:rPr lang="es-ES_tradnl" sz="2000" dirty="0" err="1">
                <a:latin typeface="+mn-lt"/>
              </a:rPr>
              <a:t>the</a:t>
            </a:r>
            <a:r>
              <a:rPr lang="es-ES_tradnl" sz="2000" dirty="0">
                <a:latin typeface="+mn-lt"/>
              </a:rPr>
              <a:t> </a:t>
            </a:r>
            <a:r>
              <a:rPr lang="es-ES_tradnl" sz="2000" dirty="0" err="1">
                <a:latin typeface="+mn-lt"/>
              </a:rPr>
              <a:t>keys</a:t>
            </a:r>
            <a:r>
              <a:rPr lang="es-ES_tradnl" sz="2000" dirty="0">
                <a:latin typeface="+mn-lt"/>
              </a:rPr>
              <a:t> in </a:t>
            </a:r>
            <a:r>
              <a:rPr lang="es-ES_tradnl" sz="2000" dirty="0" err="1">
                <a:latin typeface="+mn-lt"/>
              </a:rPr>
              <a:t>the</a:t>
            </a:r>
            <a:r>
              <a:rPr lang="es-ES_tradnl" sz="2000" dirty="0">
                <a:latin typeface="+mn-lt"/>
              </a:rPr>
              <a:t> </a:t>
            </a:r>
            <a:r>
              <a:rPr lang="es-ES_tradnl" sz="2000" dirty="0" err="1">
                <a:latin typeface="+mn-lt"/>
              </a:rPr>
              <a:t>generally</a:t>
            </a:r>
            <a:r>
              <a:rPr lang="es-ES_tradnl" sz="2000" dirty="0">
                <a:latin typeface="+mn-lt"/>
              </a:rPr>
              <a:t> </a:t>
            </a:r>
            <a:r>
              <a:rPr lang="es-ES_tradnl" sz="2000" dirty="0" err="1">
                <a:latin typeface="+mn-lt"/>
              </a:rPr>
              <a:t>accepted</a:t>
            </a:r>
            <a:r>
              <a:rPr lang="es-ES_tradnl" sz="2000" dirty="0">
                <a:latin typeface="+mn-lt"/>
              </a:rPr>
              <a:t> </a:t>
            </a:r>
            <a:r>
              <a:rPr lang="es-ES_tradnl" sz="2000" dirty="0" err="1">
                <a:latin typeface="+mn-lt"/>
              </a:rPr>
              <a:t>format</a:t>
            </a:r>
            <a:r>
              <a:rPr lang="es-ES_tradnl" sz="2000" dirty="0">
                <a:latin typeface="+mn-lt"/>
              </a:rPr>
              <a:t> </a:t>
            </a:r>
            <a:r>
              <a:rPr lang="es-ES_tradnl" sz="2000" dirty="0" err="1">
                <a:latin typeface="+mn-lt"/>
              </a:rPr>
              <a:t>for</a:t>
            </a:r>
            <a:r>
              <a:rPr lang="es-ES_tradnl" sz="2000" dirty="0">
                <a:latin typeface="+mn-lt"/>
              </a:rPr>
              <a:t> </a:t>
            </a:r>
            <a:r>
              <a:rPr lang="es-ES_tradnl" sz="2000" dirty="0" err="1">
                <a:latin typeface="+mn-lt"/>
              </a:rPr>
              <a:t>the</a:t>
            </a:r>
            <a:r>
              <a:rPr lang="es-ES_tradnl" sz="2000" dirty="0">
                <a:latin typeface="+mn-lt"/>
              </a:rPr>
              <a:t> BIND Resolver </a:t>
            </a:r>
            <a:r>
              <a:rPr lang="es-ES_tradnl" sz="2000" dirty="0" err="1">
                <a:latin typeface="+mn-lt"/>
              </a:rPr>
              <a:t>configuration</a:t>
            </a:r>
            <a:r>
              <a:rPr lang="es-ES_tradnl" sz="2000" dirty="0">
                <a:latin typeface="+mn-lt"/>
              </a:rPr>
              <a:t> </a:t>
            </a:r>
            <a:r>
              <a:rPr lang="es-ES_tradnl" sz="2000" dirty="0" err="1">
                <a:latin typeface="+mn-lt"/>
              </a:rPr>
              <a:t>for</a:t>
            </a:r>
            <a:r>
              <a:rPr lang="es-ES_tradnl" sz="2000" dirty="0">
                <a:latin typeface="+mn-lt"/>
              </a:rPr>
              <a:t> </a:t>
            </a:r>
            <a:r>
              <a:rPr lang="es-ES_tradnl" sz="2000" dirty="0" err="1">
                <a:latin typeface="+mn-lt"/>
              </a:rPr>
              <a:t>example</a:t>
            </a:r>
            <a:r>
              <a:rPr lang="es-ES_tradnl" sz="2000" dirty="0">
                <a:latin typeface="+mn-lt"/>
              </a:rPr>
              <a:t>:</a:t>
            </a:r>
          </a:p>
          <a:p>
            <a:pPr marL="152392" indent="0"/>
            <a:endParaRPr lang="es-ES_tradnl" sz="1600" dirty="0">
              <a:latin typeface="Courier New" panose="02070309020205020404" pitchFamily="49" charset="0"/>
            </a:endParaRPr>
          </a:p>
          <a:p>
            <a:pPr marL="152392" indent="0"/>
            <a:r>
              <a:rPr lang="en-US" sz="1600" dirty="0">
                <a:latin typeface="Courier New" panose="02070309020205020404" pitchFamily="49" charset="0"/>
              </a:rPr>
              <a:t>awk '/&lt;</a:t>
            </a:r>
            <a:r>
              <a:rPr lang="en-US" sz="1600" dirty="0" err="1">
                <a:latin typeface="Courier New" panose="02070309020205020404" pitchFamily="49" charset="0"/>
              </a:rPr>
              <a:t>KeyDigest</a:t>
            </a:r>
            <a:r>
              <a:rPr lang="en-US" sz="1600" dirty="0">
                <a:latin typeface="Courier New" panose="02070309020205020404" pitchFamily="49" charset="0"/>
              </a:rPr>
              <a:t>/,/&lt;\/</a:t>
            </a:r>
            <a:r>
              <a:rPr lang="en-US" sz="1600" dirty="0" err="1">
                <a:latin typeface="Courier New" panose="02070309020205020404" pitchFamily="49" charset="0"/>
              </a:rPr>
              <a:t>KeyDigest</a:t>
            </a:r>
            <a:r>
              <a:rPr lang="en-US" sz="1600" dirty="0">
                <a:latin typeface="Courier New" panose="02070309020205020404" pitchFamily="49" charset="0"/>
              </a:rPr>
              <a:t>&gt;/ {print}' root-</a:t>
            </a:r>
            <a:r>
              <a:rPr lang="en-US" sz="1600" dirty="0" err="1">
                <a:latin typeface="Courier New" panose="02070309020205020404" pitchFamily="49" charset="0"/>
              </a:rPr>
              <a:t>anchors.xml</a:t>
            </a:r>
            <a:r>
              <a:rPr lang="en-US" sz="1600" dirty="0">
                <a:latin typeface="Courier New" panose="02070309020205020404" pitchFamily="49" charset="0"/>
              </a:rPr>
              <a:t> | awk '</a:t>
            </a:r>
          </a:p>
          <a:p>
            <a:pPr marL="152392" indent="0"/>
            <a:r>
              <a:rPr lang="en-US" sz="1600" dirty="0">
                <a:latin typeface="Courier New" panose="02070309020205020404" pitchFamily="49" charset="0"/>
              </a:rPr>
              <a:t>/&lt;\/</a:t>
            </a:r>
            <a:r>
              <a:rPr lang="en-US" sz="1600" dirty="0" err="1">
                <a:latin typeface="Courier New" panose="02070309020205020404" pitchFamily="49" charset="0"/>
              </a:rPr>
              <a:t>KeyDigest</a:t>
            </a:r>
            <a:r>
              <a:rPr lang="en-US" sz="1600" dirty="0">
                <a:latin typeface="Courier New" panose="02070309020205020404" pitchFamily="49" charset="0"/>
              </a:rPr>
              <a:t>&gt;/ { if(tag!="") print "    . static-ds " tag " " </a:t>
            </a:r>
            <a:r>
              <a:rPr lang="en-US" sz="1600" dirty="0" err="1">
                <a:latin typeface="Courier New" panose="02070309020205020404" pitchFamily="49" charset="0"/>
              </a:rPr>
              <a:t>alg</a:t>
            </a:r>
            <a:r>
              <a:rPr lang="en-US" sz="1600" dirty="0">
                <a:latin typeface="Courier New" panose="02070309020205020404" pitchFamily="49" charset="0"/>
              </a:rPr>
              <a:t> " " type " \"" dig "\";"; tag=""; </a:t>
            </a:r>
            <a:r>
              <a:rPr lang="en-US" sz="1600" dirty="0" err="1">
                <a:latin typeface="Courier New" panose="02070309020205020404" pitchFamily="49" charset="0"/>
              </a:rPr>
              <a:t>alg</a:t>
            </a:r>
            <a:r>
              <a:rPr lang="en-US" sz="1600" dirty="0">
                <a:latin typeface="Courier New" panose="02070309020205020404" pitchFamily="49" charset="0"/>
              </a:rPr>
              <a:t>=""; type=""; dig="" }</a:t>
            </a:r>
          </a:p>
          <a:p>
            <a:pPr marL="152392" indent="0"/>
            <a:r>
              <a:rPr lang="en-US" sz="1600" dirty="0">
                <a:latin typeface="Courier New" panose="02070309020205020404" pitchFamily="49" charset="0"/>
              </a:rPr>
              <a:t>/&lt;</a:t>
            </a:r>
            <a:r>
              <a:rPr lang="en-US" sz="1600" dirty="0" err="1">
                <a:latin typeface="Courier New" panose="02070309020205020404" pitchFamily="49" charset="0"/>
              </a:rPr>
              <a:t>KeyTag</a:t>
            </a:r>
            <a:r>
              <a:rPr lang="en-US" sz="1600" dirty="0">
                <a:latin typeface="Courier New" panose="02070309020205020404" pitchFamily="49" charset="0"/>
              </a:rPr>
              <a:t>&gt;/ {</a:t>
            </a:r>
            <a:r>
              <a:rPr lang="en-US" sz="1600" dirty="0" err="1">
                <a:latin typeface="Courier New" panose="02070309020205020404" pitchFamily="49" charset="0"/>
              </a:rPr>
              <a:t>gsub</a:t>
            </a:r>
            <a:r>
              <a:rPr lang="en-US" sz="1600" dirty="0">
                <a:latin typeface="Courier New" panose="02070309020205020404" pitchFamily="49" charset="0"/>
              </a:rPr>
              <a:t>(/&lt;\/?</a:t>
            </a:r>
            <a:r>
              <a:rPr lang="en-US" sz="1600" dirty="0" err="1">
                <a:latin typeface="Courier New" panose="02070309020205020404" pitchFamily="49" charset="0"/>
              </a:rPr>
              <a:t>KeyTag</a:t>
            </a:r>
            <a:r>
              <a:rPr lang="en-US" sz="1600" dirty="0">
                <a:latin typeface="Courier New" panose="02070309020205020404" pitchFamily="49" charset="0"/>
              </a:rPr>
              <a:t>&gt;/,""); </a:t>
            </a:r>
            <a:r>
              <a:rPr lang="en-US" sz="1600" dirty="0" err="1">
                <a:latin typeface="Courier New" panose="02070309020205020404" pitchFamily="49" charset="0"/>
              </a:rPr>
              <a:t>gsub</a:t>
            </a:r>
            <a:r>
              <a:rPr lang="en-US" sz="1600" dirty="0">
                <a:latin typeface="Courier New" panose="02070309020205020404" pitchFamily="49" charset="0"/>
              </a:rPr>
              <a:t>(/[ \t]/,""); tag=$0}</a:t>
            </a:r>
          </a:p>
          <a:p>
            <a:pPr marL="152392" indent="0"/>
            <a:r>
              <a:rPr lang="en-US" sz="1600" dirty="0">
                <a:latin typeface="Courier New" panose="02070309020205020404" pitchFamily="49" charset="0"/>
              </a:rPr>
              <a:t>/&lt;Algorithm&gt;/ {</a:t>
            </a:r>
            <a:r>
              <a:rPr lang="en-US" sz="1600" dirty="0" err="1">
                <a:latin typeface="Courier New" panose="02070309020205020404" pitchFamily="49" charset="0"/>
              </a:rPr>
              <a:t>gsub</a:t>
            </a:r>
            <a:r>
              <a:rPr lang="en-US" sz="1600" dirty="0">
                <a:latin typeface="Courier New" panose="02070309020205020404" pitchFamily="49" charset="0"/>
              </a:rPr>
              <a:t>(/&lt;\/?Algorithm&gt;/,""); </a:t>
            </a:r>
            <a:r>
              <a:rPr lang="en-US" sz="1600" dirty="0" err="1">
                <a:latin typeface="Courier New" panose="02070309020205020404" pitchFamily="49" charset="0"/>
              </a:rPr>
              <a:t>gsub</a:t>
            </a:r>
            <a:r>
              <a:rPr lang="en-US" sz="1600" dirty="0">
                <a:latin typeface="Courier New" panose="02070309020205020404" pitchFamily="49" charset="0"/>
              </a:rPr>
              <a:t>(/[ \t]/,""); </a:t>
            </a:r>
            <a:r>
              <a:rPr lang="en-US" sz="1600" dirty="0" err="1">
                <a:latin typeface="Courier New" panose="02070309020205020404" pitchFamily="49" charset="0"/>
              </a:rPr>
              <a:t>alg</a:t>
            </a:r>
            <a:r>
              <a:rPr lang="en-US" sz="1600" dirty="0">
                <a:latin typeface="Courier New" panose="02070309020205020404" pitchFamily="49" charset="0"/>
              </a:rPr>
              <a:t>=$0}</a:t>
            </a:r>
          </a:p>
          <a:p>
            <a:pPr marL="152392" indent="0"/>
            <a:r>
              <a:rPr lang="en-US" sz="1600" dirty="0">
                <a:latin typeface="Courier New" panose="02070309020205020404" pitchFamily="49" charset="0"/>
              </a:rPr>
              <a:t>/&lt;</a:t>
            </a:r>
            <a:r>
              <a:rPr lang="en-US" sz="1600" dirty="0" err="1">
                <a:latin typeface="Courier New" panose="02070309020205020404" pitchFamily="49" charset="0"/>
              </a:rPr>
              <a:t>DigestType</a:t>
            </a:r>
            <a:r>
              <a:rPr lang="en-US" sz="1600" dirty="0">
                <a:latin typeface="Courier New" panose="02070309020205020404" pitchFamily="49" charset="0"/>
              </a:rPr>
              <a:t>&gt;/ {</a:t>
            </a:r>
            <a:r>
              <a:rPr lang="en-US" sz="1600" dirty="0" err="1">
                <a:latin typeface="Courier New" panose="02070309020205020404" pitchFamily="49" charset="0"/>
              </a:rPr>
              <a:t>gsub</a:t>
            </a:r>
            <a:r>
              <a:rPr lang="en-US" sz="1600" dirty="0">
                <a:latin typeface="Courier New" panose="02070309020205020404" pitchFamily="49" charset="0"/>
              </a:rPr>
              <a:t>(/&lt;\/?</a:t>
            </a:r>
            <a:r>
              <a:rPr lang="en-US" sz="1600" dirty="0" err="1">
                <a:latin typeface="Courier New" panose="02070309020205020404" pitchFamily="49" charset="0"/>
              </a:rPr>
              <a:t>DigestType</a:t>
            </a:r>
            <a:r>
              <a:rPr lang="en-US" sz="1600" dirty="0">
                <a:latin typeface="Courier New" panose="02070309020205020404" pitchFamily="49" charset="0"/>
              </a:rPr>
              <a:t>&gt;/,""); </a:t>
            </a:r>
            <a:r>
              <a:rPr lang="en-US" sz="1600" dirty="0" err="1">
                <a:latin typeface="Courier New" panose="02070309020205020404" pitchFamily="49" charset="0"/>
              </a:rPr>
              <a:t>gsub</a:t>
            </a:r>
            <a:r>
              <a:rPr lang="en-US" sz="1600" dirty="0">
                <a:latin typeface="Courier New" panose="02070309020205020404" pitchFamily="49" charset="0"/>
              </a:rPr>
              <a:t>(/[ \t]/,""); type=$0}</a:t>
            </a:r>
          </a:p>
          <a:p>
            <a:pPr marL="152392" indent="0"/>
            <a:r>
              <a:rPr lang="en-US" sz="1600" dirty="0">
                <a:latin typeface="Courier New" panose="02070309020205020404" pitchFamily="49" charset="0"/>
              </a:rPr>
              <a:t>/&lt;Digest&gt;/ {</a:t>
            </a:r>
            <a:r>
              <a:rPr lang="en-US" sz="1600" dirty="0" err="1">
                <a:latin typeface="Courier New" panose="02070309020205020404" pitchFamily="49" charset="0"/>
              </a:rPr>
              <a:t>gsub</a:t>
            </a:r>
            <a:r>
              <a:rPr lang="en-US" sz="1600" dirty="0">
                <a:latin typeface="Courier New" panose="02070309020205020404" pitchFamily="49" charset="0"/>
              </a:rPr>
              <a:t>(/&lt;\/?Digest&gt;/,""); </a:t>
            </a:r>
            <a:r>
              <a:rPr lang="en-US" sz="1600" dirty="0" err="1">
                <a:latin typeface="Courier New" panose="02070309020205020404" pitchFamily="49" charset="0"/>
              </a:rPr>
              <a:t>gsub</a:t>
            </a:r>
            <a:r>
              <a:rPr lang="en-US" sz="1600" dirty="0">
                <a:latin typeface="Courier New" panose="02070309020205020404" pitchFamily="49" charset="0"/>
              </a:rPr>
              <a:t>(/[ \t]/,""); dig=$0}</a:t>
            </a:r>
          </a:p>
          <a:p>
            <a:pPr marL="152392" indent="0"/>
            <a:r>
              <a:rPr lang="en-US" sz="1600" dirty="0">
                <a:latin typeface="Courier New" panose="02070309020205020404" pitchFamily="49" charset="0"/>
              </a:rPr>
              <a:t>'</a:t>
            </a:r>
          </a:p>
          <a:p>
            <a:pPr marL="152392" indent="0"/>
            <a:endParaRPr lang="en-US" sz="1800" dirty="0">
              <a:latin typeface="Courier New" panose="02070309020205020404" pitchFamily="49" charset="0"/>
            </a:endParaRPr>
          </a:p>
          <a:p>
            <a:pPr marL="152392" indent="0"/>
            <a:r>
              <a:rPr lang="en-US" sz="2000" dirty="0">
                <a:latin typeface="+mn-lt"/>
              </a:rPr>
              <a:t>You should get something similar to this:</a:t>
            </a:r>
          </a:p>
          <a:p>
            <a:pPr marL="152392" indent="0"/>
            <a:endParaRPr lang="en-US" sz="1800" dirty="0">
              <a:latin typeface="Courier New" panose="02070309020205020404" pitchFamily="49" charset="0"/>
            </a:endParaRPr>
          </a:p>
          <a:p>
            <a:pPr marL="152392" indent="0"/>
            <a:r>
              <a:rPr lang="en-US" sz="1600" dirty="0">
                <a:latin typeface="Courier New" panose="02070309020205020404" pitchFamily="49" charset="0"/>
              </a:rPr>
              <a:t>. static-ds 19036 8 2 "49AAC11D7B6F6446702E54A1607371607A1A41855200FD2CE1CDDE32F24E8FB5";</a:t>
            </a:r>
            <a:br>
              <a:rPr lang="en-US" sz="1600" dirty="0">
                <a:latin typeface="Courier New" panose="02070309020205020404" pitchFamily="49" charset="0"/>
              </a:rPr>
            </a:br>
            <a:r>
              <a:rPr lang="en-US" sz="1600" dirty="0">
                <a:latin typeface="Courier New" panose="02070309020205020404" pitchFamily="49" charset="0"/>
              </a:rPr>
              <a:t>. static-ds 20326 8 2 "E06D44B80B8F1D39A95C0B0D7C65D08458E880409BBC683457104237C7F8EC8D";</a:t>
            </a:r>
            <a:br>
              <a:rPr lang="en-US" sz="1600" dirty="0">
                <a:latin typeface="Courier New" panose="02070309020205020404" pitchFamily="49" charset="0"/>
              </a:rPr>
            </a:br>
            <a:r>
              <a:rPr lang="en-US" sz="1600" dirty="0">
                <a:latin typeface="Courier New" panose="02070309020205020404" pitchFamily="49" charset="0"/>
              </a:rPr>
              <a:t>. static-ds 38696 8 2 "683D2D0ACB8C9B712A1948B27F741219298D0A450D612C483AF444A4C0FB2B16";</a:t>
            </a:r>
          </a:p>
          <a:p>
            <a:pPr marL="152392" indent="0"/>
            <a:endParaRPr lang="es-ES_tradnl" sz="1400" dirty="0">
              <a:latin typeface="Courier New" panose="02070309020205020404" pitchFamily="49" charset="0"/>
            </a:endParaRPr>
          </a:p>
        </p:txBody>
      </p:sp>
    </p:spTree>
    <p:extLst>
      <p:ext uri="{BB962C8B-B14F-4D97-AF65-F5344CB8AC3E}">
        <p14:creationId xmlns:p14="http://schemas.microsoft.com/office/powerpoint/2010/main" val="3330480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US" dirty="0"/>
              <a:t>Open Source Software: BIND</a:t>
            </a:r>
            <a:endParaRPr lang="es-ES_tradnl" dirty="0"/>
          </a:p>
        </p:txBody>
      </p:sp>
      <p:sp>
        <p:nvSpPr>
          <p:cNvPr id="72" name="Google Shape;72;p15"/>
          <p:cNvSpPr txBox="1">
            <a:spLocks noGrp="1"/>
          </p:cNvSpPr>
          <p:nvPr>
            <p:ph type="body" idx="1"/>
          </p:nvPr>
        </p:nvSpPr>
        <p:spPr>
          <a:xfrm>
            <a:off x="401741" y="861347"/>
            <a:ext cx="11397428" cy="5298264"/>
          </a:xfrm>
          <a:prstGeom prst="rect">
            <a:avLst/>
          </a:prstGeom>
        </p:spPr>
        <p:txBody>
          <a:bodyPr spcFirstLastPara="1" vert="horz" wrap="square" lIns="121900" tIns="121900" rIns="121900" bIns="121900" rtlCol="0" anchor="t" anchorCtr="0">
            <a:noAutofit/>
          </a:bodyPr>
          <a:lstStyle/>
          <a:p>
            <a:pPr marL="152392" indent="0"/>
            <a:r>
              <a:rPr lang="en-US" sz="2000" dirty="0">
                <a:latin typeface="+mn-lt"/>
              </a:rPr>
              <a:t>There are several methods of configuring DNSSEC validation in BIND.</a:t>
            </a:r>
          </a:p>
          <a:p>
            <a:pPr marL="152392" indent="0"/>
            <a:endParaRPr lang="en-US" sz="2000" b="0" dirty="0">
              <a:latin typeface="+mn-lt"/>
            </a:endParaRPr>
          </a:p>
          <a:p>
            <a:pPr marL="380986" indent="-228594" fontAlgn="base">
              <a:buFont typeface="+mj-lt"/>
              <a:buAutoNum type="arabicPeriod"/>
            </a:pPr>
            <a:r>
              <a:rPr lang="en-US" sz="2000" b="0" dirty="0">
                <a:latin typeface="+mn-lt"/>
              </a:rPr>
              <a:t>Please check your BIND configuration for the following statement “</a:t>
            </a:r>
            <a:r>
              <a:rPr lang="en-US" sz="2000" b="0" dirty="0" err="1">
                <a:latin typeface="+mn-lt"/>
              </a:rPr>
              <a:t>dnssec</a:t>
            </a:r>
            <a:r>
              <a:rPr lang="en-US" sz="2000" b="0" dirty="0">
                <a:latin typeface="+mn-lt"/>
              </a:rPr>
              <a:t>-validation auto;”.</a:t>
            </a:r>
            <a:br>
              <a:rPr lang="en-US" sz="2000" b="0" dirty="0">
                <a:latin typeface="+mn-lt"/>
              </a:rPr>
            </a:br>
            <a:r>
              <a:rPr lang="en-US" sz="2000" b="0" dirty="0">
                <a:latin typeface="+mn-lt"/>
              </a:rPr>
              <a:t>BIND will update the trust-anchor automatically. In the latest versions of BIND this configuration is the default. If “</a:t>
            </a:r>
            <a:r>
              <a:rPr lang="en-US" sz="2000" b="0" dirty="0" err="1">
                <a:latin typeface="+mn-lt"/>
              </a:rPr>
              <a:t>dnssec</a:t>
            </a:r>
            <a:r>
              <a:rPr lang="en-US" sz="2000" b="0" dirty="0">
                <a:latin typeface="+mn-lt"/>
              </a:rPr>
              <a:t>-validation” is not configured at all, it means you are on “auto”.</a:t>
            </a:r>
            <a:br>
              <a:rPr lang="en-US" sz="2000" b="0" dirty="0">
                <a:latin typeface="+mn-lt"/>
              </a:rPr>
            </a:br>
            <a:endParaRPr lang="en-US" sz="2000" b="0" dirty="0">
              <a:latin typeface="+mn-lt"/>
            </a:endParaRPr>
          </a:p>
          <a:p>
            <a:pPr marL="380986" indent="-228594" fontAlgn="base">
              <a:buFont typeface="+mj-lt"/>
              <a:buAutoNum type="arabicPeriod"/>
            </a:pPr>
            <a:r>
              <a:rPr lang="en-US" sz="2000" b="0" dirty="0">
                <a:latin typeface="+mn-lt"/>
              </a:rPr>
              <a:t>If your configuration says “</a:t>
            </a:r>
            <a:r>
              <a:rPr lang="en-US" sz="2000" b="0" dirty="0" err="1">
                <a:latin typeface="+mn-lt"/>
              </a:rPr>
              <a:t>dnssec</a:t>
            </a:r>
            <a:r>
              <a:rPr lang="en-US" sz="2000" b="0" dirty="0">
                <a:latin typeface="+mn-lt"/>
              </a:rPr>
              <a:t>-validation yes;” please consider changing to “auto”. </a:t>
            </a:r>
            <a:br>
              <a:rPr lang="en-US" sz="2000" b="0" dirty="0">
                <a:latin typeface="+mn-lt"/>
              </a:rPr>
            </a:br>
            <a:r>
              <a:rPr lang="en-US" sz="2000" b="0" dirty="0">
                <a:latin typeface="+mn-lt"/>
              </a:rPr>
              <a:t>If you can’t change to “auto” you will need to update the key file manually. Please see below for the correct content.</a:t>
            </a:r>
            <a:br>
              <a:rPr lang="en-US" sz="2000" b="0" dirty="0">
                <a:latin typeface="+mn-lt"/>
              </a:rPr>
            </a:br>
            <a:endParaRPr lang="en-US" sz="2000" b="0" dirty="0">
              <a:latin typeface="+mn-lt"/>
            </a:endParaRPr>
          </a:p>
          <a:p>
            <a:pPr marL="380986" indent="-228594" fontAlgn="base">
              <a:buFont typeface="+mj-lt"/>
              <a:buAutoNum type="arabicPeriod"/>
            </a:pPr>
            <a:r>
              <a:rPr lang="en-US" sz="2000" b="0" dirty="0">
                <a:latin typeface="+mn-lt"/>
              </a:rPr>
              <a:t>If your bind configuration contains a section called “trust-anchors”</a:t>
            </a:r>
          </a:p>
          <a:p>
            <a:pPr marL="914377" lvl="1" indent="-457189" fontAlgn="base">
              <a:buFont typeface="+mj-lt"/>
              <a:buAutoNum type="alphaLcPeriod"/>
            </a:pPr>
            <a:r>
              <a:rPr lang="en-US" sz="2000" dirty="0">
                <a:latin typeface="+mn-lt"/>
              </a:rPr>
              <a:t> you should have a list of keys, which starts with “. initial-ds” or “. initial-key”. </a:t>
            </a:r>
          </a:p>
          <a:p>
            <a:pPr marL="914377" lvl="1" indent="-457189" fontAlgn="base">
              <a:buFont typeface="+mj-lt"/>
              <a:buAutoNum type="alphaLcPeriod"/>
            </a:pPr>
            <a:r>
              <a:rPr lang="en-US" sz="2000" dirty="0">
                <a:latin typeface="+mn-lt"/>
              </a:rPr>
              <a:t>If you see a definition containing “. static-ds” or “. static-key” you need to either change the “static” to “initial” or add the new key manually to your configuration.</a:t>
            </a:r>
            <a:br>
              <a:rPr lang="en-US" sz="2000" dirty="0">
                <a:latin typeface="+mn-lt"/>
              </a:rPr>
            </a:br>
            <a:endParaRPr lang="es-ES_tradnl" sz="2000" dirty="0">
              <a:latin typeface="+mn-lt"/>
            </a:endParaRPr>
          </a:p>
        </p:txBody>
      </p:sp>
    </p:spTree>
    <p:extLst>
      <p:ext uri="{BB962C8B-B14F-4D97-AF65-F5344CB8AC3E}">
        <p14:creationId xmlns:p14="http://schemas.microsoft.com/office/powerpoint/2010/main" val="2932537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US" dirty="0"/>
              <a:t>Open Source Software: BIND</a:t>
            </a:r>
            <a:endParaRPr lang="es-ES_tradnl" dirty="0"/>
          </a:p>
        </p:txBody>
      </p:sp>
      <p:sp>
        <p:nvSpPr>
          <p:cNvPr id="72" name="Google Shape;72;p15"/>
          <p:cNvSpPr txBox="1">
            <a:spLocks noGrp="1"/>
          </p:cNvSpPr>
          <p:nvPr>
            <p:ph type="body" idx="1"/>
          </p:nvPr>
        </p:nvSpPr>
        <p:spPr>
          <a:xfrm>
            <a:off x="401741" y="861346"/>
            <a:ext cx="11397428" cy="5224052"/>
          </a:xfrm>
          <a:prstGeom prst="rect">
            <a:avLst/>
          </a:prstGeom>
        </p:spPr>
        <p:txBody>
          <a:bodyPr spcFirstLastPara="1" vert="horz" wrap="square" lIns="121900" tIns="121900" rIns="121900" bIns="121900" rtlCol="0" anchor="t" anchorCtr="0">
            <a:noAutofit/>
          </a:bodyPr>
          <a:lstStyle/>
          <a:p>
            <a:pPr marL="609581" indent="-457189" fontAlgn="base">
              <a:buFont typeface="+mj-lt"/>
              <a:buAutoNum type="arabicPeriod" startAt="4"/>
            </a:pPr>
            <a:r>
              <a:rPr lang="en-US" sz="2000" dirty="0">
                <a:latin typeface="+mn-lt"/>
              </a:rPr>
              <a:t>Run “</a:t>
            </a:r>
            <a:r>
              <a:rPr lang="en-US" sz="2000" dirty="0" err="1">
                <a:latin typeface="+mn-lt"/>
              </a:rPr>
              <a:t>rndc</a:t>
            </a:r>
            <a:r>
              <a:rPr lang="en-US" sz="2000" dirty="0">
                <a:latin typeface="+mn-lt"/>
              </a:rPr>
              <a:t> managed-keys status”</a:t>
            </a:r>
            <a:br>
              <a:rPr lang="en-US" sz="2000" dirty="0">
                <a:latin typeface="+mn-lt"/>
              </a:rPr>
            </a:br>
            <a:r>
              <a:rPr lang="en-US" sz="2000" b="0" dirty="0">
                <a:latin typeface="+mn-lt"/>
              </a:rPr>
              <a:t>It should display two keys, one with </a:t>
            </a:r>
            <a:r>
              <a:rPr lang="en-US" sz="2000" b="0" dirty="0" err="1">
                <a:latin typeface="+mn-lt"/>
              </a:rPr>
              <a:t>keyid</a:t>
            </a:r>
            <a:r>
              <a:rPr lang="en-US" sz="2000" b="0" dirty="0">
                <a:latin typeface="+mn-lt"/>
              </a:rPr>
              <a:t> 20326 (current KSK from 2017 to be replaced) and one with </a:t>
            </a:r>
            <a:r>
              <a:rPr lang="en-US" sz="2000" b="0" dirty="0" err="1">
                <a:latin typeface="+mn-lt"/>
              </a:rPr>
              <a:t>keyid</a:t>
            </a:r>
            <a:r>
              <a:rPr lang="en-US" sz="2000" b="0" dirty="0">
                <a:latin typeface="+mn-lt"/>
              </a:rPr>
              <a:t> 38696 (new replacement KSK 2025).</a:t>
            </a:r>
            <a:br>
              <a:rPr lang="en-US" sz="2000" dirty="0">
                <a:latin typeface="+mn-lt"/>
              </a:rPr>
            </a:br>
            <a:endParaRPr lang="en-US" sz="2000" dirty="0">
              <a:latin typeface="+mn-lt"/>
            </a:endParaRPr>
          </a:p>
          <a:p>
            <a:pPr marL="380986" indent="-228594" fontAlgn="base">
              <a:buFont typeface="+mj-lt"/>
              <a:buAutoNum type="arabicPeriod" startAt="4"/>
            </a:pPr>
            <a:r>
              <a:rPr lang="en-US" sz="2000" dirty="0">
                <a:latin typeface="+mn-lt"/>
              </a:rPr>
              <a:t>Run “</a:t>
            </a:r>
            <a:r>
              <a:rPr lang="en-US" sz="2000" dirty="0" err="1">
                <a:latin typeface="+mn-lt"/>
              </a:rPr>
              <a:t>rndc</a:t>
            </a:r>
            <a:r>
              <a:rPr lang="en-US" sz="2000" dirty="0">
                <a:latin typeface="+mn-lt"/>
              </a:rPr>
              <a:t> </a:t>
            </a:r>
            <a:r>
              <a:rPr lang="en-US" sz="2000" dirty="0" err="1">
                <a:latin typeface="+mn-lt"/>
              </a:rPr>
              <a:t>secroots</a:t>
            </a:r>
            <a:r>
              <a:rPr lang="en-US" sz="2000" dirty="0">
                <a:latin typeface="+mn-lt"/>
              </a:rPr>
              <a:t>”</a:t>
            </a:r>
            <a:br>
              <a:rPr lang="en-US" sz="2000" dirty="0">
                <a:latin typeface="+mn-lt"/>
              </a:rPr>
            </a:br>
            <a:r>
              <a:rPr lang="en-US" sz="2000" b="0" dirty="0">
                <a:latin typeface="+mn-lt"/>
              </a:rPr>
              <a:t>It writes a file called “</a:t>
            </a:r>
            <a:r>
              <a:rPr lang="en-US" sz="2000" b="0" dirty="0" err="1">
                <a:latin typeface="+mn-lt"/>
              </a:rPr>
              <a:t>named.secroots</a:t>
            </a:r>
            <a:r>
              <a:rPr lang="en-US" sz="2000" b="0" dirty="0">
                <a:latin typeface="+mn-lt"/>
              </a:rPr>
              <a:t>” (see below for folders to check). It should contain two keys as </a:t>
            </a:r>
            <a:br>
              <a:rPr lang="en-US" sz="2000" dirty="0">
                <a:latin typeface="+mn-lt"/>
              </a:rPr>
            </a:br>
            <a:r>
              <a:rPr lang="en-US" sz="2000" dirty="0">
                <a:latin typeface="+mn-lt"/>
              </a:rPr>
              <a:t>./RSASHA256/20326</a:t>
            </a:r>
            <a:br>
              <a:rPr lang="en-US" sz="2000" dirty="0">
                <a:latin typeface="+mn-lt"/>
              </a:rPr>
            </a:br>
            <a:r>
              <a:rPr lang="en-US" sz="2000" dirty="0">
                <a:latin typeface="+mn-lt"/>
              </a:rPr>
              <a:t>./RSASHA256/38696</a:t>
            </a:r>
            <a:br>
              <a:rPr lang="en-US" sz="2000" dirty="0">
                <a:latin typeface="+mn-lt"/>
              </a:rPr>
            </a:br>
            <a:endParaRPr lang="en-US" sz="2000" dirty="0">
              <a:latin typeface="+mn-lt"/>
            </a:endParaRPr>
          </a:p>
          <a:p>
            <a:pPr marL="380986" indent="-228594" fontAlgn="base">
              <a:buFont typeface="+mj-lt"/>
              <a:buAutoNum type="arabicPeriod" startAt="4"/>
            </a:pPr>
            <a:r>
              <a:rPr lang="en-US" sz="1800" b="0" dirty="0">
                <a:latin typeface="Arial" panose="020B0604020202020204" pitchFamily="34" charset="0"/>
              </a:rPr>
              <a:t>If you do not use views, your current initial set of trust-anchors should be in a file named “</a:t>
            </a:r>
            <a:r>
              <a:rPr lang="en-US" sz="1800" b="0" dirty="0" err="1">
                <a:latin typeface="Arial" panose="020B0604020202020204" pitchFamily="34" charset="0"/>
              </a:rPr>
              <a:t>bind.keys</a:t>
            </a:r>
            <a:r>
              <a:rPr lang="en-US" sz="1800" b="0" dirty="0">
                <a:latin typeface="Arial" panose="020B0604020202020204" pitchFamily="34" charset="0"/>
              </a:rPr>
              <a:t>” (usually in /</a:t>
            </a:r>
            <a:r>
              <a:rPr lang="en-US" sz="1800" b="0" dirty="0" err="1">
                <a:latin typeface="Arial" panose="020B0604020202020204" pitchFamily="34" charset="0"/>
              </a:rPr>
              <a:t>etc</a:t>
            </a:r>
            <a:r>
              <a:rPr lang="en-US" sz="1800" b="0" dirty="0">
                <a:latin typeface="Arial" panose="020B0604020202020204" pitchFamily="34" charset="0"/>
              </a:rPr>
              <a:t>/bind) and the dynamic set of trust-anchors “managed-</a:t>
            </a:r>
            <a:r>
              <a:rPr lang="en-US" sz="1800" b="0" dirty="0" err="1">
                <a:latin typeface="Arial" panose="020B0604020202020204" pitchFamily="34" charset="0"/>
              </a:rPr>
              <a:t>keys.bind</a:t>
            </a:r>
            <a:r>
              <a:rPr lang="en-US" sz="1800" b="0" dirty="0">
                <a:latin typeface="Arial" panose="020B0604020202020204" pitchFamily="34" charset="0"/>
              </a:rPr>
              <a:t>” (usually in /var/cache/bind), usually found where your bind configuration lives. If you use views, you should have one or more “.</a:t>
            </a:r>
            <a:r>
              <a:rPr lang="en-US" sz="1800" b="0" dirty="0" err="1">
                <a:latin typeface="Arial" panose="020B0604020202020204" pitchFamily="34" charset="0"/>
              </a:rPr>
              <a:t>mkeys</a:t>
            </a:r>
            <a:r>
              <a:rPr lang="en-US" sz="1800" b="0" dirty="0">
                <a:latin typeface="Arial" panose="020B0604020202020204" pitchFamily="34" charset="0"/>
              </a:rPr>
              <a:t>” files. Check the files, they should contain two keys.</a:t>
            </a:r>
            <a:br>
              <a:rPr lang="en-US" sz="1200" dirty="0">
                <a:latin typeface="Arial" panose="020B0604020202020204" pitchFamily="34" charset="0"/>
              </a:rPr>
            </a:br>
            <a:endParaRPr lang="en-US" sz="1800" dirty="0">
              <a:latin typeface="Arial" panose="020B0604020202020204" pitchFamily="34" charset="0"/>
            </a:endParaRPr>
          </a:p>
        </p:txBody>
      </p:sp>
    </p:spTree>
    <p:extLst>
      <p:ext uri="{BB962C8B-B14F-4D97-AF65-F5344CB8AC3E}">
        <p14:creationId xmlns:p14="http://schemas.microsoft.com/office/powerpoint/2010/main" val="1737696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US" dirty="0"/>
              <a:t>Open Source Software: BIND</a:t>
            </a:r>
            <a:endParaRPr lang="es-ES_tradnl" dirty="0"/>
          </a:p>
        </p:txBody>
      </p:sp>
      <p:pic>
        <p:nvPicPr>
          <p:cNvPr id="5" name="Picture 4">
            <a:extLst>
              <a:ext uri="{FF2B5EF4-FFF2-40B4-BE49-F238E27FC236}">
                <a16:creationId xmlns:a16="http://schemas.microsoft.com/office/drawing/2014/main" id="{D5764380-AF1A-182C-DEC1-6B5437532410}"/>
              </a:ext>
            </a:extLst>
          </p:cNvPr>
          <p:cNvPicPr>
            <a:picLocks noChangeAspect="1"/>
          </p:cNvPicPr>
          <p:nvPr/>
        </p:nvPicPr>
        <p:blipFill>
          <a:blip r:embed="rId3"/>
          <a:stretch>
            <a:fillRect/>
          </a:stretch>
        </p:blipFill>
        <p:spPr>
          <a:xfrm>
            <a:off x="4216401" y="1439137"/>
            <a:ext cx="7048220" cy="4743596"/>
          </a:xfrm>
          <a:prstGeom prst="rect">
            <a:avLst/>
          </a:prstGeom>
        </p:spPr>
      </p:pic>
      <p:sp>
        <p:nvSpPr>
          <p:cNvPr id="2" name="TextBox 1">
            <a:extLst>
              <a:ext uri="{FF2B5EF4-FFF2-40B4-BE49-F238E27FC236}">
                <a16:creationId xmlns:a16="http://schemas.microsoft.com/office/drawing/2014/main" id="{3669B304-9BF4-1AC3-022A-2BE2EACF5DF3}"/>
              </a:ext>
            </a:extLst>
          </p:cNvPr>
          <p:cNvSpPr txBox="1"/>
          <p:nvPr/>
        </p:nvSpPr>
        <p:spPr>
          <a:xfrm>
            <a:off x="80182" y="906497"/>
            <a:ext cx="11845119" cy="666977"/>
          </a:xfrm>
          <a:prstGeom prst="rect">
            <a:avLst/>
          </a:prstGeom>
          <a:noFill/>
        </p:spPr>
        <p:txBody>
          <a:bodyPr wrap="square" rtlCol="0">
            <a:spAutoFit/>
          </a:bodyPr>
          <a:lstStyle/>
          <a:p>
            <a:r>
              <a:rPr lang="en-US" sz="1867" dirty="0">
                <a:latin typeface="Arial" panose="020B0604020202020204" pitchFamily="34" charset="0"/>
              </a:rPr>
              <a:t>Here is an example of the file </a:t>
            </a:r>
            <a:r>
              <a:rPr lang="en-US" sz="1867" dirty="0" err="1">
                <a:latin typeface="Arial" panose="020B0604020202020204" pitchFamily="34" charset="0"/>
              </a:rPr>
              <a:t>bind.keys</a:t>
            </a:r>
            <a:r>
              <a:rPr lang="en-US" sz="1867" dirty="0">
                <a:latin typeface="Arial" panose="020B0604020202020204" pitchFamily="34" charset="0"/>
              </a:rPr>
              <a:t> contents that is created by a current version of bind when you first install bind on a machine:</a:t>
            </a:r>
            <a:endParaRPr lang="es-ES_tradnl" sz="2400" dirty="0"/>
          </a:p>
        </p:txBody>
      </p:sp>
    </p:spTree>
    <p:extLst>
      <p:ext uri="{BB962C8B-B14F-4D97-AF65-F5344CB8AC3E}">
        <p14:creationId xmlns:p14="http://schemas.microsoft.com/office/powerpoint/2010/main" val="558780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US" dirty="0"/>
              <a:t>Open Source Software: UNBOUND</a:t>
            </a:r>
            <a:endParaRPr lang="es-ES_tradnl" dirty="0"/>
          </a:p>
        </p:txBody>
      </p:sp>
      <p:sp>
        <p:nvSpPr>
          <p:cNvPr id="72" name="Google Shape;72;p15"/>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pPr marL="152392" indent="0"/>
            <a:r>
              <a:rPr lang="en-US" sz="2000" dirty="0">
                <a:latin typeface="+mn-lt"/>
              </a:rPr>
              <a:t>There are several methods of configuring DNSSEC validation in unbound.</a:t>
            </a:r>
          </a:p>
          <a:p>
            <a:pPr marL="152392" indent="0"/>
            <a:endParaRPr lang="en-US" sz="2000" dirty="0">
              <a:latin typeface="+mn-lt"/>
            </a:endParaRPr>
          </a:p>
          <a:p>
            <a:pPr fontAlgn="base">
              <a:buFont typeface="+mj-lt"/>
              <a:buAutoNum type="arabicPeriod"/>
            </a:pPr>
            <a:r>
              <a:rPr lang="en-US" sz="2000" dirty="0">
                <a:latin typeface="+mn-lt"/>
              </a:rPr>
              <a:t>Please check your unbound configuration for the following statement "auto-trust-anchor-file:” Unbound will update the trust-anchor automatically. Check the file for correct contents.</a:t>
            </a:r>
          </a:p>
          <a:p>
            <a:pPr fontAlgn="base">
              <a:buFont typeface="+mj-lt"/>
              <a:buAutoNum type="arabicPeriod"/>
            </a:pPr>
            <a:r>
              <a:rPr lang="en-US" sz="2000" dirty="0">
                <a:latin typeface="+mn-lt"/>
              </a:rPr>
              <a:t>If your configuration uses "trust-anchor-file:" or “trusted-keys-file:” statements please consider changing to auto-trust-anchor-file. If you can't change to auto-trust-anchor-file you will need to update the key file manually. Please see below for the correct content.</a:t>
            </a:r>
          </a:p>
          <a:p>
            <a:pPr fontAlgn="base">
              <a:buFont typeface="+mj-lt"/>
              <a:buAutoNum type="arabicPeriod"/>
            </a:pPr>
            <a:r>
              <a:rPr lang="en-US" sz="2000" dirty="0">
                <a:latin typeface="+mn-lt"/>
              </a:rPr>
              <a:t>If your unbound configuration contains "trust-anchor:" the keys are defined explicit. Check that both keys (</a:t>
            </a:r>
            <a:r>
              <a:rPr lang="en-US" sz="2000" dirty="0" err="1">
                <a:latin typeface="+mn-lt"/>
              </a:rPr>
              <a:t>keyid</a:t>
            </a:r>
            <a:r>
              <a:rPr lang="en-US" sz="2000" dirty="0">
                <a:latin typeface="+mn-lt"/>
              </a:rPr>
              <a:t> 20326 and 38696) are in the list. Preferably switch to “auto-trust-anchor-file:”.</a:t>
            </a:r>
          </a:p>
          <a:p>
            <a:pPr marL="152392" indent="0" fontAlgn="base"/>
            <a:endParaRPr lang="en-US" sz="2000" dirty="0">
              <a:latin typeface="+mn-lt"/>
            </a:endParaRPr>
          </a:p>
        </p:txBody>
      </p:sp>
    </p:spTree>
    <p:extLst>
      <p:ext uri="{BB962C8B-B14F-4D97-AF65-F5344CB8AC3E}">
        <p14:creationId xmlns:p14="http://schemas.microsoft.com/office/powerpoint/2010/main" val="2084454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US" dirty="0"/>
              <a:t>Open Source Software: UNBOUND</a:t>
            </a:r>
            <a:endParaRPr lang="es-ES_tradnl" dirty="0"/>
          </a:p>
        </p:txBody>
      </p:sp>
      <p:sp>
        <p:nvSpPr>
          <p:cNvPr id="72" name="Google Shape;72;p15"/>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pPr marL="152392" indent="0"/>
            <a:r>
              <a:rPr lang="en-US" sz="2000" dirty="0">
                <a:latin typeface="+mn-lt"/>
              </a:rPr>
              <a:t>Depending on the configuration statement you use, please check the file configured to have a content similar to the content below.</a:t>
            </a:r>
          </a:p>
          <a:p>
            <a:pPr marL="152392" indent="0"/>
            <a:endParaRPr lang="en-US" sz="2000" dirty="0">
              <a:latin typeface="+mn-lt"/>
            </a:endParaRPr>
          </a:p>
        </p:txBody>
      </p:sp>
      <p:pic>
        <p:nvPicPr>
          <p:cNvPr id="5" name="Picture 4">
            <a:extLst>
              <a:ext uri="{FF2B5EF4-FFF2-40B4-BE49-F238E27FC236}">
                <a16:creationId xmlns:a16="http://schemas.microsoft.com/office/drawing/2014/main" id="{F7D4AFED-4A82-1406-AE64-EF38F3C0A306}"/>
              </a:ext>
            </a:extLst>
          </p:cNvPr>
          <p:cNvPicPr>
            <a:picLocks noChangeAspect="1"/>
          </p:cNvPicPr>
          <p:nvPr/>
        </p:nvPicPr>
        <p:blipFill>
          <a:blip r:embed="rId3"/>
          <a:stretch>
            <a:fillRect/>
          </a:stretch>
        </p:blipFill>
        <p:spPr>
          <a:xfrm>
            <a:off x="2422602" y="1725473"/>
            <a:ext cx="6861215" cy="4557945"/>
          </a:xfrm>
          <a:prstGeom prst="rect">
            <a:avLst/>
          </a:prstGeom>
        </p:spPr>
      </p:pic>
    </p:spTree>
    <p:extLst>
      <p:ext uri="{BB962C8B-B14F-4D97-AF65-F5344CB8AC3E}">
        <p14:creationId xmlns:p14="http://schemas.microsoft.com/office/powerpoint/2010/main" val="3533609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US" dirty="0"/>
              <a:t>Open Source Software: UNBOUND</a:t>
            </a:r>
            <a:endParaRPr lang="es-ES_tradnl" dirty="0"/>
          </a:p>
        </p:txBody>
      </p:sp>
      <p:sp>
        <p:nvSpPr>
          <p:cNvPr id="72" name="Google Shape;72;p15"/>
          <p:cNvSpPr txBox="1">
            <a:spLocks noGrp="1"/>
          </p:cNvSpPr>
          <p:nvPr>
            <p:ph type="body" idx="1"/>
          </p:nvPr>
        </p:nvSpPr>
        <p:spPr>
          <a:xfrm>
            <a:off x="401739" y="861347"/>
            <a:ext cx="11397428" cy="2923475"/>
          </a:xfrm>
          <a:prstGeom prst="rect">
            <a:avLst/>
          </a:prstGeom>
        </p:spPr>
        <p:txBody>
          <a:bodyPr spcFirstLastPara="1" vert="horz" wrap="square" lIns="121900" tIns="121900" rIns="121900" bIns="121900" rtlCol="0" anchor="t" anchorCtr="0">
            <a:noAutofit/>
          </a:bodyPr>
          <a:lstStyle/>
          <a:p>
            <a:pPr marL="152392" indent="0"/>
            <a:r>
              <a:rPr lang="en-US" sz="1800" dirty="0">
                <a:latin typeface="Arial" panose="020B0604020202020204" pitchFamily="34" charset="0"/>
              </a:rPr>
              <a:t>Finally run </a:t>
            </a:r>
            <a:endParaRPr lang="en-US" sz="1200" dirty="0"/>
          </a:p>
          <a:p>
            <a:pPr indent="0"/>
            <a:r>
              <a:rPr lang="en-US" sz="1800" dirty="0">
                <a:latin typeface="Courier New" panose="02070309020205020404" pitchFamily="49" charset="0"/>
              </a:rPr>
              <a:t>dig @&lt;</a:t>
            </a:r>
            <a:r>
              <a:rPr lang="en-US" sz="1800" dirty="0" err="1">
                <a:latin typeface="Courier New" panose="02070309020205020404" pitchFamily="49" charset="0"/>
              </a:rPr>
              <a:t>ip</a:t>
            </a:r>
            <a:r>
              <a:rPr lang="en-US" sz="1800" dirty="0">
                <a:latin typeface="Courier New" panose="02070309020205020404" pitchFamily="49" charset="0"/>
              </a:rPr>
              <a:t>-address&gt; </a:t>
            </a:r>
            <a:r>
              <a:rPr lang="en-US" sz="1800" dirty="0" err="1">
                <a:latin typeface="Courier New" panose="02070309020205020404" pitchFamily="49" charset="0"/>
              </a:rPr>
              <a:t>trustanchor.unbound</a:t>
            </a:r>
            <a:r>
              <a:rPr lang="en-US" sz="1800" dirty="0">
                <a:latin typeface="Courier New" panose="02070309020205020404" pitchFamily="49" charset="0"/>
              </a:rPr>
              <a:t> CH TXT +</a:t>
            </a:r>
            <a:r>
              <a:rPr lang="en-US" sz="1800" dirty="0" err="1">
                <a:latin typeface="Courier New" panose="02070309020205020404" pitchFamily="49" charset="0"/>
              </a:rPr>
              <a:t>noall</a:t>
            </a:r>
            <a:r>
              <a:rPr lang="en-US" sz="1800" dirty="0">
                <a:latin typeface="Courier New" panose="02070309020205020404" pitchFamily="49" charset="0"/>
              </a:rPr>
              <a:t> +</a:t>
            </a:r>
            <a:r>
              <a:rPr lang="en-US" sz="1800" dirty="0" err="1">
                <a:latin typeface="Courier New" panose="02070309020205020404" pitchFamily="49" charset="0"/>
              </a:rPr>
              <a:t>nocomments</a:t>
            </a:r>
            <a:r>
              <a:rPr lang="en-US" sz="1800" dirty="0">
                <a:latin typeface="Courier New" panose="02070309020205020404" pitchFamily="49" charset="0"/>
              </a:rPr>
              <a:t> +answer</a:t>
            </a:r>
            <a:endParaRPr lang="en-US" sz="1200" dirty="0"/>
          </a:p>
          <a:p>
            <a:pPr marL="152392" indent="0"/>
            <a:endParaRPr lang="en-US" sz="1800" dirty="0">
              <a:latin typeface="Arial" panose="020B0604020202020204" pitchFamily="34" charset="0"/>
            </a:endParaRPr>
          </a:p>
          <a:p>
            <a:pPr marL="152392" indent="0"/>
            <a:r>
              <a:rPr lang="en-US" sz="1800" dirty="0">
                <a:latin typeface="Arial" panose="020B0604020202020204" pitchFamily="34" charset="0"/>
              </a:rPr>
              <a:t>Against your resolver. The answer should contain one line with</a:t>
            </a:r>
            <a:endParaRPr lang="en-US" sz="1200" dirty="0"/>
          </a:p>
          <a:p>
            <a:pPr indent="0"/>
            <a:r>
              <a:rPr lang="en-US" sz="1800" dirty="0" err="1">
                <a:latin typeface="Courier New" panose="02070309020205020404" pitchFamily="49" charset="0"/>
              </a:rPr>
              <a:t>trustanchor.unbound</a:t>
            </a:r>
            <a:r>
              <a:rPr lang="en-US" sz="1800" dirty="0">
                <a:latin typeface="Courier New" panose="02070309020205020404" pitchFamily="49" charset="0"/>
              </a:rPr>
              <a:t>. 0 CH TXT ". 20326 38696"</a:t>
            </a:r>
            <a:endParaRPr lang="en-US" sz="1200" dirty="0"/>
          </a:p>
          <a:p>
            <a:pPr marL="152392" indent="0"/>
            <a:br>
              <a:rPr lang="en-US" sz="1200" dirty="0"/>
            </a:br>
            <a:endParaRPr lang="en-US" sz="2000" dirty="0">
              <a:latin typeface="+mn-lt"/>
            </a:endParaRPr>
          </a:p>
        </p:txBody>
      </p:sp>
    </p:spTree>
    <p:extLst>
      <p:ext uri="{BB962C8B-B14F-4D97-AF65-F5344CB8AC3E}">
        <p14:creationId xmlns:p14="http://schemas.microsoft.com/office/powerpoint/2010/main" val="208931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ED6E9-B131-7F45-83EF-AC38020D53C7}"/>
              </a:ext>
            </a:extLst>
          </p:cNvPr>
          <p:cNvSpPr>
            <a:spLocks noGrp="1"/>
          </p:cNvSpPr>
          <p:nvPr>
            <p:ph type="title"/>
          </p:nvPr>
        </p:nvSpPr>
        <p:spPr>
          <a:xfrm>
            <a:off x="499874" y="515949"/>
            <a:ext cx="7129652" cy="450663"/>
          </a:xfrm>
        </p:spPr>
        <p:txBody>
          <a:bodyPr>
            <a:normAutofit fontScale="90000"/>
          </a:bodyPr>
          <a:lstStyle/>
          <a:p>
            <a:r>
              <a:rPr lang="en-US" dirty="0">
                <a:solidFill>
                  <a:srgbClr val="4363AC"/>
                </a:solidFill>
                <a:latin typeface="Aharoni" panose="02010803020104030203" pitchFamily="2" charset="-79"/>
                <a:cs typeface="Aharoni" panose="02010803020104030203" pitchFamily="2" charset="-79"/>
              </a:rPr>
              <a:t>Targeted Operators</a:t>
            </a:r>
          </a:p>
        </p:txBody>
      </p:sp>
      <p:sp>
        <p:nvSpPr>
          <p:cNvPr id="7" name="Rounded Rectangle 6">
            <a:extLst>
              <a:ext uri="{FF2B5EF4-FFF2-40B4-BE49-F238E27FC236}">
                <a16:creationId xmlns:a16="http://schemas.microsoft.com/office/drawing/2014/main" id="{3790D5BB-504E-234F-94E1-955925901B24}"/>
              </a:ext>
            </a:extLst>
          </p:cNvPr>
          <p:cNvSpPr/>
          <p:nvPr/>
        </p:nvSpPr>
        <p:spPr>
          <a:xfrm>
            <a:off x="4450170" y="1817703"/>
            <a:ext cx="2564780" cy="624468"/>
          </a:xfrm>
          <a:prstGeom prst="roundRect">
            <a:avLst/>
          </a:prstGeom>
          <a:solidFill>
            <a:srgbClr val="4363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mj-lt"/>
                <a:ea typeface="Bodoni Ornaments" pitchFamily="2" charset="0"/>
              </a:rPr>
              <a:t>TLDs &amp; Critical Zones</a:t>
            </a:r>
          </a:p>
        </p:txBody>
      </p:sp>
      <p:sp>
        <p:nvSpPr>
          <p:cNvPr id="8" name="Rounded Rectangle 7">
            <a:extLst>
              <a:ext uri="{FF2B5EF4-FFF2-40B4-BE49-F238E27FC236}">
                <a16:creationId xmlns:a16="http://schemas.microsoft.com/office/drawing/2014/main" id="{5C7ECC98-C632-0B40-B35E-99C412C2051C}"/>
              </a:ext>
            </a:extLst>
          </p:cNvPr>
          <p:cNvSpPr/>
          <p:nvPr/>
        </p:nvSpPr>
        <p:spPr>
          <a:xfrm>
            <a:off x="7310438" y="1832460"/>
            <a:ext cx="2564780" cy="624468"/>
          </a:xfrm>
          <a:prstGeom prst="roundRect">
            <a:avLst/>
          </a:prstGeom>
          <a:solidFill>
            <a:srgbClr val="4363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mj-lt"/>
                <a:ea typeface="Bodoni Ornaments" pitchFamily="2" charset="0"/>
              </a:rPr>
              <a:t>SLDs</a:t>
            </a:r>
          </a:p>
        </p:txBody>
      </p:sp>
      <p:sp>
        <p:nvSpPr>
          <p:cNvPr id="9" name="Rounded Rectangle 8">
            <a:extLst>
              <a:ext uri="{FF2B5EF4-FFF2-40B4-BE49-F238E27FC236}">
                <a16:creationId xmlns:a16="http://schemas.microsoft.com/office/drawing/2014/main" id="{4EEF3AFE-E073-9144-8491-B404351AF8D9}"/>
              </a:ext>
            </a:extLst>
          </p:cNvPr>
          <p:cNvSpPr/>
          <p:nvPr/>
        </p:nvSpPr>
        <p:spPr>
          <a:xfrm>
            <a:off x="4450170" y="2686892"/>
            <a:ext cx="1750741" cy="624468"/>
          </a:xfrm>
          <a:prstGeom prst="roundRect">
            <a:avLst/>
          </a:prstGeom>
          <a:solidFill>
            <a:srgbClr val="58C4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mj-lt"/>
                <a:ea typeface="Bodoni Ornaments" pitchFamily="2" charset="0"/>
              </a:rPr>
              <a:t>Close &amp; Private</a:t>
            </a:r>
          </a:p>
        </p:txBody>
      </p:sp>
      <p:sp>
        <p:nvSpPr>
          <p:cNvPr id="10" name="Rounded Rectangle 9">
            <a:extLst>
              <a:ext uri="{FF2B5EF4-FFF2-40B4-BE49-F238E27FC236}">
                <a16:creationId xmlns:a16="http://schemas.microsoft.com/office/drawing/2014/main" id="{F9FCF22B-BB5F-ED4D-8BBE-CF1CD7A3BAAB}"/>
              </a:ext>
            </a:extLst>
          </p:cNvPr>
          <p:cNvSpPr/>
          <p:nvPr/>
        </p:nvSpPr>
        <p:spPr>
          <a:xfrm>
            <a:off x="6333675" y="2701649"/>
            <a:ext cx="1750741" cy="624468"/>
          </a:xfrm>
          <a:prstGeom prst="roundRect">
            <a:avLst/>
          </a:prstGeom>
          <a:solidFill>
            <a:srgbClr val="58C4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mj-lt"/>
                <a:ea typeface="Bodoni Ornaments" pitchFamily="2" charset="0"/>
              </a:rPr>
              <a:t>Shared Private</a:t>
            </a:r>
          </a:p>
        </p:txBody>
      </p:sp>
      <p:sp>
        <p:nvSpPr>
          <p:cNvPr id="11" name="Rounded Rectangle 10">
            <a:extLst>
              <a:ext uri="{FF2B5EF4-FFF2-40B4-BE49-F238E27FC236}">
                <a16:creationId xmlns:a16="http://schemas.microsoft.com/office/drawing/2014/main" id="{FF107CEA-83F2-A74F-88D0-9646DA9C21EB}"/>
              </a:ext>
            </a:extLst>
          </p:cNvPr>
          <p:cNvSpPr/>
          <p:nvPr/>
        </p:nvSpPr>
        <p:spPr>
          <a:xfrm>
            <a:off x="8217180" y="2701649"/>
            <a:ext cx="1658039" cy="624468"/>
          </a:xfrm>
          <a:prstGeom prst="roundRect">
            <a:avLst/>
          </a:prstGeom>
          <a:solidFill>
            <a:srgbClr val="58C4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mj-lt"/>
                <a:ea typeface="Bodoni Ornaments" pitchFamily="2" charset="0"/>
              </a:rPr>
              <a:t>Public</a:t>
            </a:r>
          </a:p>
        </p:txBody>
      </p:sp>
      <p:sp>
        <p:nvSpPr>
          <p:cNvPr id="12" name="Rounded Rectangle 11">
            <a:extLst>
              <a:ext uri="{FF2B5EF4-FFF2-40B4-BE49-F238E27FC236}">
                <a16:creationId xmlns:a16="http://schemas.microsoft.com/office/drawing/2014/main" id="{91B5D336-0466-A54E-8DBC-FF51A98D567F}"/>
              </a:ext>
            </a:extLst>
          </p:cNvPr>
          <p:cNvSpPr/>
          <p:nvPr/>
        </p:nvSpPr>
        <p:spPr>
          <a:xfrm>
            <a:off x="4405583" y="3539352"/>
            <a:ext cx="5447352" cy="624468"/>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mj-lt"/>
                <a:ea typeface="Bodoni Ornaments" pitchFamily="2" charset="0"/>
              </a:rPr>
              <a:t>Hardening the Core System </a:t>
            </a:r>
          </a:p>
        </p:txBody>
      </p:sp>
      <p:sp>
        <p:nvSpPr>
          <p:cNvPr id="15" name="TextBox 14">
            <a:extLst>
              <a:ext uri="{FF2B5EF4-FFF2-40B4-BE49-F238E27FC236}">
                <a16:creationId xmlns:a16="http://schemas.microsoft.com/office/drawing/2014/main" id="{4F77FD89-2085-BA40-B56C-EBEDE4A92F2E}"/>
              </a:ext>
            </a:extLst>
          </p:cNvPr>
          <p:cNvSpPr txBox="1"/>
          <p:nvPr/>
        </p:nvSpPr>
        <p:spPr>
          <a:xfrm>
            <a:off x="1741742" y="2006421"/>
            <a:ext cx="2327560" cy="246221"/>
          </a:xfrm>
          <a:prstGeom prst="rect">
            <a:avLst/>
          </a:prstGeom>
          <a:noFill/>
        </p:spPr>
        <p:txBody>
          <a:bodyPr wrap="none" lIns="0" tIns="0" rIns="0" bIns="0" rtlCol="0">
            <a:spAutoFit/>
          </a:bodyPr>
          <a:lstStyle/>
          <a:p>
            <a:r>
              <a:rPr lang="en-US" sz="1600" b="1" dirty="0">
                <a:latin typeface="Aharoni" panose="02010803020104030203" pitchFamily="2" charset="-79"/>
                <a:cs typeface="Aharoni" panose="02010803020104030203" pitchFamily="2" charset="-79"/>
              </a:rPr>
              <a:t>Authoritative Operators</a:t>
            </a:r>
          </a:p>
        </p:txBody>
      </p:sp>
      <p:sp>
        <p:nvSpPr>
          <p:cNvPr id="16" name="TextBox 15">
            <a:extLst>
              <a:ext uri="{FF2B5EF4-FFF2-40B4-BE49-F238E27FC236}">
                <a16:creationId xmlns:a16="http://schemas.microsoft.com/office/drawing/2014/main" id="{B7E29C14-717A-8B49-9BA3-0FD14BBD06A7}"/>
              </a:ext>
            </a:extLst>
          </p:cNvPr>
          <p:cNvSpPr txBox="1"/>
          <p:nvPr/>
        </p:nvSpPr>
        <p:spPr>
          <a:xfrm>
            <a:off x="2176156" y="2875610"/>
            <a:ext cx="1893147" cy="246221"/>
          </a:xfrm>
          <a:prstGeom prst="rect">
            <a:avLst/>
          </a:prstGeom>
          <a:noFill/>
        </p:spPr>
        <p:txBody>
          <a:bodyPr wrap="none" lIns="0" tIns="0" rIns="0" bIns="0" rtlCol="0">
            <a:spAutoFit/>
          </a:bodyPr>
          <a:lstStyle/>
          <a:p>
            <a:r>
              <a:rPr lang="en-US" sz="1600" b="1" dirty="0">
                <a:latin typeface="Aharoni" panose="02010803020104030203" pitchFamily="2" charset="-79"/>
                <a:cs typeface="Aharoni" panose="02010803020104030203" pitchFamily="2" charset="-79"/>
              </a:rPr>
              <a:t>Resolver Operators</a:t>
            </a:r>
          </a:p>
        </p:txBody>
      </p:sp>
      <p:sp>
        <p:nvSpPr>
          <p:cNvPr id="17" name="Triangle 16">
            <a:extLst>
              <a:ext uri="{FF2B5EF4-FFF2-40B4-BE49-F238E27FC236}">
                <a16:creationId xmlns:a16="http://schemas.microsoft.com/office/drawing/2014/main" id="{7DE64A8D-EA50-2C41-87AD-178E7275F903}"/>
              </a:ext>
            </a:extLst>
          </p:cNvPr>
          <p:cNvSpPr/>
          <p:nvPr/>
        </p:nvSpPr>
        <p:spPr>
          <a:xfrm rot="5400000">
            <a:off x="4115653" y="2004080"/>
            <a:ext cx="328961" cy="250902"/>
          </a:xfrm>
          <a:prstGeom prst="triangl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0EF6BFBF-3013-A647-B445-BE6959FC1877}"/>
              </a:ext>
            </a:extLst>
          </p:cNvPr>
          <p:cNvSpPr/>
          <p:nvPr/>
        </p:nvSpPr>
        <p:spPr>
          <a:xfrm rot="5400000">
            <a:off x="4115652" y="2873268"/>
            <a:ext cx="328961" cy="250902"/>
          </a:xfrm>
          <a:prstGeom prst="triangl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9B0118E-0062-864F-94DE-D187DE09454E}"/>
              </a:ext>
            </a:extLst>
          </p:cNvPr>
          <p:cNvSpPr/>
          <p:nvPr/>
        </p:nvSpPr>
        <p:spPr>
          <a:xfrm>
            <a:off x="2255064" y="4668044"/>
            <a:ext cx="7891692" cy="1754326"/>
          </a:xfrm>
          <a:prstGeom prst="rect">
            <a:avLst/>
          </a:prstGeom>
        </p:spPr>
        <p:txBody>
          <a:bodyPr wrap="square">
            <a:spAutoFit/>
          </a:bodyPr>
          <a:lstStyle/>
          <a:p>
            <a:pPr marL="285750" indent="-285750">
              <a:buFont typeface="Arial" panose="020B0604020202020204" pitchFamily="34" charset="0"/>
              <a:buChar char="•"/>
            </a:pPr>
            <a:r>
              <a:rPr lang="en-US" dirty="0">
                <a:solidFill>
                  <a:srgbClr val="172B4D"/>
                </a:solidFill>
                <a:latin typeface="Century Gothic" panose="020B0502020202020204" pitchFamily="34" charset="0"/>
              </a:rPr>
              <a:t>Each category has 6-8 practices that we will encourage operators to implement. See </a:t>
            </a:r>
            <a:r>
              <a:rPr lang="en-US" dirty="0">
                <a:solidFill>
                  <a:srgbClr val="172B4D"/>
                </a:solidFill>
                <a:latin typeface="Century Gothic" panose="020B0502020202020204" pitchFamily="34" charset="0"/>
                <a:hlinkClick r:id="rId3"/>
              </a:rPr>
              <a:t>www.kindns.org</a:t>
            </a:r>
            <a:r>
              <a:rPr lang="en-US" dirty="0">
                <a:solidFill>
                  <a:srgbClr val="172B4D"/>
                </a:solidFill>
                <a:latin typeface="Century Gothic" panose="020B0502020202020204" pitchFamily="34" charset="0"/>
              </a:rPr>
              <a:t>, </a:t>
            </a:r>
            <a:r>
              <a:rPr lang="en-US" dirty="0">
                <a:latin typeface="Century Gothic" panose="020B0502020202020204" pitchFamily="34" charset="0"/>
              </a:rPr>
              <a:t>for more details</a:t>
            </a:r>
            <a:endParaRPr lang="en-US" dirty="0">
              <a:solidFill>
                <a:srgbClr val="172B4D"/>
              </a:solidFill>
              <a:latin typeface="Century Gothic" panose="020B0502020202020204" pitchFamily="34" charset="0"/>
            </a:endParaRPr>
          </a:p>
          <a:p>
            <a:endParaRPr lang="en-US" dirty="0">
              <a:solidFill>
                <a:srgbClr val="172B4D"/>
              </a:solidFill>
              <a:latin typeface="Century Gothic" panose="020B0502020202020204" pitchFamily="34" charset="0"/>
            </a:endParaRPr>
          </a:p>
          <a:p>
            <a:pPr marL="285750" indent="-285750">
              <a:buFont typeface="Arial" panose="020B0604020202020204" pitchFamily="34" charset="0"/>
              <a:buChar char="•"/>
            </a:pPr>
            <a:r>
              <a:rPr lang="en-US" dirty="0">
                <a:solidFill>
                  <a:srgbClr val="172B4D"/>
                </a:solidFill>
                <a:latin typeface="Century Gothic" panose="020B0502020202020204" pitchFamily="34" charset="0"/>
              </a:rPr>
              <a:t>By joining KINDNS, DNS operators are voluntarily committing to adhere to these identified practices and act as “goodwill ambassadors” within the community.</a:t>
            </a:r>
            <a:endParaRPr lang="en-US" dirty="0">
              <a:latin typeface="Century Gothic" panose="020B0502020202020204" pitchFamily="34" charset="0"/>
            </a:endParaRPr>
          </a:p>
        </p:txBody>
      </p:sp>
      <p:pic>
        <p:nvPicPr>
          <p:cNvPr id="20" name="Picture 19" descr="A picture containing text, sign&#10;&#10;Description automatically generated">
            <a:extLst>
              <a:ext uri="{FF2B5EF4-FFF2-40B4-BE49-F238E27FC236}">
                <a16:creationId xmlns:a16="http://schemas.microsoft.com/office/drawing/2014/main" id="{9F2B364E-5373-2B45-9E75-34D1E38F3F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41730" y="6281056"/>
            <a:ext cx="2123886" cy="511874"/>
          </a:xfrm>
          <a:prstGeom prst="rect">
            <a:avLst/>
          </a:prstGeom>
          <a:solidFill>
            <a:schemeClr val="bg1"/>
          </a:solidFill>
        </p:spPr>
      </p:pic>
    </p:spTree>
    <p:extLst>
      <p:ext uri="{BB962C8B-B14F-4D97-AF65-F5344CB8AC3E}">
        <p14:creationId xmlns:p14="http://schemas.microsoft.com/office/powerpoint/2010/main" val="4043259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US" dirty="0"/>
              <a:t>Open Source Software: KNOT</a:t>
            </a:r>
            <a:endParaRPr lang="es-ES_tradnl" dirty="0"/>
          </a:p>
        </p:txBody>
      </p:sp>
      <p:sp>
        <p:nvSpPr>
          <p:cNvPr id="72" name="Google Shape;72;p15"/>
          <p:cNvSpPr txBox="1">
            <a:spLocks noGrp="1"/>
          </p:cNvSpPr>
          <p:nvPr>
            <p:ph type="body" idx="1"/>
          </p:nvPr>
        </p:nvSpPr>
        <p:spPr>
          <a:xfrm>
            <a:off x="295723" y="861347"/>
            <a:ext cx="11588827" cy="2850989"/>
          </a:xfrm>
          <a:prstGeom prst="rect">
            <a:avLst/>
          </a:prstGeom>
        </p:spPr>
        <p:txBody>
          <a:bodyPr spcFirstLastPara="1" vert="horz" wrap="square" lIns="121900" tIns="121900" rIns="121900" bIns="121900" rtlCol="0" anchor="t" anchorCtr="0">
            <a:noAutofit/>
          </a:bodyPr>
          <a:lstStyle/>
          <a:p>
            <a:pPr marL="152392" indent="0"/>
            <a:r>
              <a:rPr lang="en-US" sz="1800" dirty="0">
                <a:latin typeface="Arial" panose="020B0604020202020204" pitchFamily="34" charset="0"/>
              </a:rPr>
              <a:t>Since version 4.0 Knot Resolver has switched on DNSSEC validation by default. No trust-anchor file is needed, everything is compiled into the executable.</a:t>
            </a:r>
            <a:endParaRPr lang="en-US" sz="1100" dirty="0"/>
          </a:p>
          <a:p>
            <a:pPr marL="152392" indent="0"/>
            <a:r>
              <a:rPr lang="en-US" sz="1800" dirty="0">
                <a:latin typeface="Arial" panose="020B0604020202020204" pitchFamily="34" charset="0"/>
              </a:rPr>
              <a:t>Check your configuration for any appearance of “</a:t>
            </a:r>
            <a:r>
              <a:rPr lang="en-US" sz="1800" dirty="0" err="1">
                <a:latin typeface="Arial" panose="020B0604020202020204" pitchFamily="34" charset="0"/>
              </a:rPr>
              <a:t>trust_anchors</a:t>
            </a:r>
            <a:r>
              <a:rPr lang="en-US" sz="1800" dirty="0">
                <a:latin typeface="Arial" panose="020B0604020202020204" pitchFamily="34" charset="0"/>
              </a:rPr>
              <a:t>”. Please check with the Knot documentation at </a:t>
            </a:r>
            <a:r>
              <a:rPr lang="en-US" sz="1800" u="sng" dirty="0">
                <a:solidFill>
                  <a:srgbClr val="1155CC"/>
                </a:solidFill>
                <a:latin typeface="Arial" panose="020B0604020202020204" pitchFamily="34" charset="0"/>
                <a:hlinkClick r:id="rId3"/>
              </a:rPr>
              <a:t>https://knot-resolver.readthedocs.io/en/stable/config-dnssec.html</a:t>
            </a:r>
            <a:r>
              <a:rPr lang="en-US" sz="1800" dirty="0">
                <a:latin typeface="Arial" panose="020B0604020202020204" pitchFamily="34" charset="0"/>
              </a:rPr>
              <a:t> how to proceed.</a:t>
            </a:r>
            <a:endParaRPr lang="en-US" sz="1100" dirty="0"/>
          </a:p>
          <a:p>
            <a:pPr marL="152392" indent="0"/>
            <a:br>
              <a:rPr lang="en-US" sz="1100" dirty="0"/>
            </a:br>
            <a:r>
              <a:rPr lang="en-US" sz="1800" dirty="0">
                <a:latin typeface="Arial" panose="020B0604020202020204" pitchFamily="34" charset="0"/>
              </a:rPr>
              <a:t>There is an undocumented way of checking (given to us by the Knot developers), this may or may not work in your version of the knot-resolver.</a:t>
            </a:r>
            <a:br>
              <a:rPr lang="en-US" sz="1800" dirty="0">
                <a:latin typeface="Arial" panose="020B0604020202020204" pitchFamily="34" charset="0"/>
              </a:rPr>
            </a:br>
            <a:endParaRPr lang="en-US" sz="1800" dirty="0">
              <a:latin typeface="Arial" panose="020B0604020202020204" pitchFamily="34" charset="0"/>
            </a:endParaRPr>
          </a:p>
          <a:p>
            <a:pPr marL="152392" indent="0"/>
            <a:r>
              <a:rPr lang="en-US" sz="1800" dirty="0">
                <a:latin typeface="Courier New" panose="02070309020205020404" pitchFamily="49" charset="0"/>
              </a:rPr>
              <a:t>$ echo '</a:t>
            </a:r>
            <a:r>
              <a:rPr lang="en-US" sz="1800" dirty="0" err="1">
                <a:latin typeface="Courier New" panose="02070309020205020404" pitchFamily="49" charset="0"/>
              </a:rPr>
              <a:t>trust_anchors.summary</a:t>
            </a:r>
            <a:r>
              <a:rPr lang="en-US" sz="1800" dirty="0">
                <a:latin typeface="Courier New" panose="02070309020205020404" pitchFamily="49" charset="0"/>
              </a:rPr>
              <a:t>()' | </a:t>
            </a:r>
            <a:r>
              <a:rPr lang="en-US" sz="1800" dirty="0" err="1">
                <a:latin typeface="Courier New" panose="02070309020205020404" pitchFamily="49" charset="0"/>
              </a:rPr>
              <a:t>sudo</a:t>
            </a:r>
            <a:r>
              <a:rPr lang="en-US" sz="1800" dirty="0">
                <a:latin typeface="Courier New" panose="02070309020205020404" pitchFamily="49" charset="0"/>
              </a:rPr>
              <a:t> </a:t>
            </a:r>
            <a:r>
              <a:rPr lang="en-US" sz="1800" dirty="0" err="1">
                <a:latin typeface="Courier New" panose="02070309020205020404" pitchFamily="49" charset="0"/>
              </a:rPr>
              <a:t>socat</a:t>
            </a:r>
            <a:r>
              <a:rPr lang="en-US" sz="1800" dirty="0">
                <a:latin typeface="Courier New" panose="02070309020205020404" pitchFamily="49" charset="0"/>
              </a:rPr>
              <a:t> - /run/knot-resolver/control/0</a:t>
            </a:r>
            <a:endParaRPr lang="en-US" sz="1200" dirty="0"/>
          </a:p>
          <a:p>
            <a:pPr marL="152392" indent="0"/>
            <a:endParaRPr lang="en-US" sz="2000" dirty="0">
              <a:latin typeface="+mn-lt"/>
            </a:endParaRPr>
          </a:p>
        </p:txBody>
      </p:sp>
      <p:pic>
        <p:nvPicPr>
          <p:cNvPr id="3" name="Picture 2">
            <a:extLst>
              <a:ext uri="{FF2B5EF4-FFF2-40B4-BE49-F238E27FC236}">
                <a16:creationId xmlns:a16="http://schemas.microsoft.com/office/drawing/2014/main" id="{5A94393B-A9C2-3BE9-CEC6-FB601049E383}"/>
              </a:ext>
            </a:extLst>
          </p:cNvPr>
          <p:cNvPicPr>
            <a:picLocks noChangeAspect="1"/>
          </p:cNvPicPr>
          <p:nvPr/>
        </p:nvPicPr>
        <p:blipFill>
          <a:blip r:embed="rId4"/>
          <a:stretch>
            <a:fillRect/>
          </a:stretch>
        </p:blipFill>
        <p:spPr>
          <a:xfrm>
            <a:off x="2462046" y="3619735"/>
            <a:ext cx="7256180" cy="2467311"/>
          </a:xfrm>
          <a:prstGeom prst="rect">
            <a:avLst/>
          </a:prstGeom>
        </p:spPr>
      </p:pic>
    </p:spTree>
    <p:extLst>
      <p:ext uri="{BB962C8B-B14F-4D97-AF65-F5344CB8AC3E}">
        <p14:creationId xmlns:p14="http://schemas.microsoft.com/office/powerpoint/2010/main" val="3243622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US" dirty="0"/>
              <a:t>Open Source Software: </a:t>
            </a:r>
            <a:r>
              <a:rPr lang="en-US" dirty="0" err="1"/>
              <a:t>PowerDNS</a:t>
            </a:r>
            <a:endParaRPr lang="es-ES_tradnl" dirty="0"/>
          </a:p>
        </p:txBody>
      </p:sp>
      <p:sp>
        <p:nvSpPr>
          <p:cNvPr id="72" name="Google Shape;72;p15"/>
          <p:cNvSpPr txBox="1">
            <a:spLocks noGrp="1"/>
          </p:cNvSpPr>
          <p:nvPr>
            <p:ph type="body" idx="1"/>
          </p:nvPr>
        </p:nvSpPr>
        <p:spPr>
          <a:xfrm>
            <a:off x="401741" y="956762"/>
            <a:ext cx="11397428" cy="1845501"/>
          </a:xfrm>
          <a:prstGeom prst="rect">
            <a:avLst/>
          </a:prstGeom>
        </p:spPr>
        <p:txBody>
          <a:bodyPr spcFirstLastPara="1" vert="horz" wrap="square" lIns="121900" tIns="121900" rIns="121900" bIns="121900" rtlCol="0" anchor="t" anchorCtr="0">
            <a:noAutofit/>
          </a:bodyPr>
          <a:lstStyle/>
          <a:p>
            <a:pPr marL="152392" indent="0"/>
            <a:r>
              <a:rPr lang="en-US" sz="1800" dirty="0">
                <a:latin typeface="Arial" panose="020B0604020202020204" pitchFamily="34" charset="0"/>
              </a:rPr>
              <a:t>Please check your configuration for “</a:t>
            </a:r>
            <a:r>
              <a:rPr lang="en-US" sz="1800" dirty="0" err="1">
                <a:latin typeface="Courier New" panose="02070309020205020404" pitchFamily="49" charset="0"/>
              </a:rPr>
              <a:t>trustanchorfile</a:t>
            </a:r>
            <a:r>
              <a:rPr lang="en-US" sz="1800" dirty="0">
                <a:latin typeface="Arial" panose="020B0604020202020204" pitchFamily="34" charset="0"/>
              </a:rPr>
              <a:t>“. It gives you the location of the file to check for the trust-anchors. Please make sure the file contains both keys, similar to</a:t>
            </a:r>
          </a:p>
          <a:p>
            <a:pPr marL="152392" indent="0"/>
            <a:endParaRPr lang="en-US" sz="1800" dirty="0">
              <a:latin typeface="Arial" panose="020B0604020202020204" pitchFamily="34" charset="0"/>
            </a:endParaRPr>
          </a:p>
        </p:txBody>
      </p:sp>
      <p:pic>
        <p:nvPicPr>
          <p:cNvPr id="3" name="Picture 2">
            <a:extLst>
              <a:ext uri="{FF2B5EF4-FFF2-40B4-BE49-F238E27FC236}">
                <a16:creationId xmlns:a16="http://schemas.microsoft.com/office/drawing/2014/main" id="{834E2756-CE5E-4B3B-6D99-BBE6FA12D7B3}"/>
              </a:ext>
            </a:extLst>
          </p:cNvPr>
          <p:cNvPicPr>
            <a:picLocks noChangeAspect="1"/>
          </p:cNvPicPr>
          <p:nvPr/>
        </p:nvPicPr>
        <p:blipFill>
          <a:blip r:embed="rId3"/>
          <a:stretch>
            <a:fillRect/>
          </a:stretch>
        </p:blipFill>
        <p:spPr>
          <a:xfrm>
            <a:off x="2209800" y="2534875"/>
            <a:ext cx="7772400" cy="3232557"/>
          </a:xfrm>
          <a:prstGeom prst="rect">
            <a:avLst/>
          </a:prstGeom>
        </p:spPr>
      </p:pic>
    </p:spTree>
    <p:extLst>
      <p:ext uri="{BB962C8B-B14F-4D97-AF65-F5344CB8AC3E}">
        <p14:creationId xmlns:p14="http://schemas.microsoft.com/office/powerpoint/2010/main" val="3842488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US" dirty="0"/>
              <a:t>Open Source Software: </a:t>
            </a:r>
            <a:r>
              <a:rPr lang="en-US" dirty="0" err="1"/>
              <a:t>PowerDNS</a:t>
            </a:r>
            <a:endParaRPr lang="es-ES_tradnl" dirty="0"/>
          </a:p>
        </p:txBody>
      </p:sp>
      <p:sp>
        <p:nvSpPr>
          <p:cNvPr id="72" name="Google Shape;72;p15"/>
          <p:cNvSpPr txBox="1">
            <a:spLocks noGrp="1"/>
          </p:cNvSpPr>
          <p:nvPr>
            <p:ph type="body" idx="1"/>
          </p:nvPr>
        </p:nvSpPr>
        <p:spPr>
          <a:xfrm>
            <a:off x="259180" y="790470"/>
            <a:ext cx="11673641" cy="5277060"/>
          </a:xfrm>
          <a:prstGeom prst="rect">
            <a:avLst/>
          </a:prstGeom>
        </p:spPr>
        <p:txBody>
          <a:bodyPr spcFirstLastPara="1" vert="horz" wrap="square" lIns="121900" tIns="121900" rIns="121900" bIns="121900" rtlCol="0" anchor="t" anchorCtr="0">
            <a:noAutofit/>
          </a:bodyPr>
          <a:lstStyle/>
          <a:p>
            <a:pPr marL="152392" indent="0"/>
            <a:r>
              <a:rPr lang="en-US" sz="1800" dirty="0">
                <a:latin typeface="Arial" panose="020B0604020202020204" pitchFamily="34" charset="0"/>
              </a:rPr>
              <a:t>Additionally you can run</a:t>
            </a:r>
            <a:endParaRPr lang="en-US" sz="1100" dirty="0"/>
          </a:p>
          <a:p>
            <a:pPr indent="0"/>
            <a:r>
              <a:rPr lang="en-US" sz="1800" dirty="0" err="1">
                <a:latin typeface="Courier New" panose="02070309020205020404" pitchFamily="49" charset="0"/>
              </a:rPr>
              <a:t>rec_control</a:t>
            </a:r>
            <a:r>
              <a:rPr lang="en-US" sz="1800" dirty="0">
                <a:latin typeface="Courier New" panose="02070309020205020404" pitchFamily="49" charset="0"/>
              </a:rPr>
              <a:t> get-</a:t>
            </a:r>
            <a:r>
              <a:rPr lang="en-US" sz="1800" dirty="0" err="1">
                <a:latin typeface="Courier New" panose="02070309020205020404" pitchFamily="49" charset="0"/>
              </a:rPr>
              <a:t>tas</a:t>
            </a:r>
            <a:endParaRPr lang="en-US" sz="1800" dirty="0">
              <a:latin typeface="Courier New" panose="02070309020205020404" pitchFamily="49" charset="0"/>
            </a:endParaRPr>
          </a:p>
          <a:p>
            <a:pPr indent="0"/>
            <a:endParaRPr lang="en-US" sz="1800" dirty="0">
              <a:latin typeface="Courier New" panose="02070309020205020404" pitchFamily="49" charset="0"/>
            </a:endParaRPr>
          </a:p>
          <a:p>
            <a:pPr indent="0"/>
            <a:endParaRPr lang="en-US" sz="1100" dirty="0"/>
          </a:p>
          <a:p>
            <a:pPr marL="152392" indent="0"/>
            <a:r>
              <a:rPr lang="en-US" sz="1800" dirty="0">
                <a:latin typeface="Arial" panose="020B0604020202020204" pitchFamily="34" charset="0"/>
              </a:rPr>
              <a:t>The output should look like this</a:t>
            </a:r>
          </a:p>
          <a:p>
            <a:pPr marL="152392" indent="0"/>
            <a:endParaRPr lang="en-US" sz="1100" dirty="0"/>
          </a:p>
          <a:p>
            <a:pPr marL="11" indent="0"/>
            <a:r>
              <a:rPr lang="en-US" sz="1800" dirty="0">
                <a:latin typeface="Courier New" panose="02070309020205020404" pitchFamily="49" charset="0"/>
              </a:rPr>
              <a:t>Configured Trust Anchors:</a:t>
            </a:r>
            <a:endParaRPr lang="en-US" sz="1100" dirty="0"/>
          </a:p>
          <a:p>
            <a:pPr marL="11" indent="0"/>
            <a:r>
              <a:rPr lang="en-US" sz="1800" dirty="0">
                <a:latin typeface="Courier New" panose="02070309020205020404" pitchFamily="49" charset="0"/>
              </a:rPr>
              <a:t>.</a:t>
            </a:r>
            <a:endParaRPr lang="en-US" sz="1100" dirty="0"/>
          </a:p>
          <a:p>
            <a:pPr marL="11" indent="0"/>
            <a:r>
              <a:rPr lang="en-US" sz="1800" dirty="0">
                <a:latin typeface="Courier New" panose="02070309020205020404" pitchFamily="49" charset="0"/>
              </a:rPr>
              <a:t>  20326 8 2</a:t>
            </a:r>
            <a:endParaRPr lang="en-US" sz="1100" dirty="0"/>
          </a:p>
          <a:p>
            <a:pPr marL="11" indent="0"/>
            <a:r>
              <a:rPr lang="en-US" sz="1800" dirty="0">
                <a:latin typeface="Courier New" panose="02070309020205020404" pitchFamily="49" charset="0"/>
              </a:rPr>
              <a:t>     e06d44b80b8f1d39a95c0b0d7c65d08458e880409bbc683457104237c7f8ec8d</a:t>
            </a:r>
            <a:endParaRPr lang="en-US" sz="1100" dirty="0"/>
          </a:p>
          <a:p>
            <a:pPr marL="11" indent="0"/>
            <a:r>
              <a:rPr lang="en-US" sz="1800" dirty="0">
                <a:latin typeface="Courier New" panose="02070309020205020404" pitchFamily="49" charset="0"/>
              </a:rPr>
              <a:t>  38696 8 2</a:t>
            </a:r>
            <a:endParaRPr lang="en-US" sz="1100" dirty="0"/>
          </a:p>
          <a:p>
            <a:pPr marL="11" indent="0"/>
            <a:r>
              <a:rPr lang="en-US" sz="1800" dirty="0">
                <a:latin typeface="Courier New" panose="02070309020205020404" pitchFamily="49" charset="0"/>
              </a:rPr>
              <a:t>     683d2d0acb8c9b712a1948b27f741219298d0a450d612c483af444a4c0fb2b16</a:t>
            </a:r>
          </a:p>
          <a:p>
            <a:pPr marL="11" indent="0"/>
            <a:endParaRPr lang="en-US" sz="1800" dirty="0">
              <a:latin typeface="Courier New" panose="02070309020205020404" pitchFamily="49" charset="0"/>
            </a:endParaRPr>
          </a:p>
          <a:p>
            <a:pPr marL="11" indent="0"/>
            <a:endParaRPr lang="en-US" sz="1100" dirty="0"/>
          </a:p>
          <a:p>
            <a:pPr marL="152392" indent="0"/>
            <a:r>
              <a:rPr lang="en-US" sz="1800" dirty="0">
                <a:latin typeface="Arial" panose="020B0604020202020204" pitchFamily="34" charset="0"/>
              </a:rPr>
              <a:t>When you restart your resolver, please check for a message saying something similar to</a:t>
            </a:r>
          </a:p>
          <a:p>
            <a:pPr marL="152392" indent="0"/>
            <a:endParaRPr lang="en-US" sz="1100" dirty="0"/>
          </a:p>
          <a:p>
            <a:pPr marL="0" marR="380990" indent="0" algn="ctr"/>
            <a:r>
              <a:rPr lang="en-US" sz="1800" dirty="0">
                <a:latin typeface="Courier New" panose="02070309020205020404" pitchFamily="49" charset="0"/>
              </a:rPr>
              <a:t>you need to update package with trust anchor</a:t>
            </a:r>
          </a:p>
          <a:p>
            <a:pPr marL="0" marR="380990" indent="0"/>
            <a:endParaRPr lang="en-US" sz="1100" dirty="0"/>
          </a:p>
          <a:p>
            <a:pPr marL="152392" marR="380990" indent="0"/>
            <a:r>
              <a:rPr lang="en-US" sz="1800" dirty="0">
                <a:latin typeface="Arial" panose="020B0604020202020204" pitchFamily="34" charset="0"/>
              </a:rPr>
              <a:t>In that case you should strongly consider changing to an updated version of Knot Resolver. The new key is shipped with Knot since summer 2024.</a:t>
            </a:r>
            <a:endParaRPr lang="en-US" sz="1100" dirty="0"/>
          </a:p>
          <a:p>
            <a:pPr marL="152392" indent="0"/>
            <a:br>
              <a:rPr lang="en-US" sz="1100" dirty="0"/>
            </a:br>
            <a:endParaRPr lang="en-US" sz="1800" dirty="0">
              <a:latin typeface="Arial" panose="020B0604020202020204" pitchFamily="34" charset="0"/>
            </a:endParaRPr>
          </a:p>
          <a:p>
            <a:pPr marL="152392" indent="0"/>
            <a:endParaRPr lang="en-US" sz="1200" dirty="0"/>
          </a:p>
          <a:p>
            <a:pPr marL="152392" indent="0"/>
            <a:br>
              <a:rPr lang="en-US" sz="1200" dirty="0"/>
            </a:br>
            <a:endParaRPr lang="en-US" sz="2000" dirty="0">
              <a:latin typeface="+mn-lt"/>
            </a:endParaRPr>
          </a:p>
        </p:txBody>
      </p:sp>
    </p:spTree>
    <p:extLst>
      <p:ext uri="{BB962C8B-B14F-4D97-AF65-F5344CB8AC3E}">
        <p14:creationId xmlns:p14="http://schemas.microsoft.com/office/powerpoint/2010/main" val="4262699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D8FF2-D5F7-0843-89FB-2E05F93DCBCD}"/>
              </a:ext>
            </a:extLst>
          </p:cNvPr>
          <p:cNvSpPr>
            <a:spLocks noGrp="1"/>
          </p:cNvSpPr>
          <p:nvPr>
            <p:ph type="title"/>
          </p:nvPr>
        </p:nvSpPr>
        <p:spPr>
          <a:xfrm>
            <a:off x="1912943" y="1480590"/>
            <a:ext cx="9549714" cy="450663"/>
          </a:xfrm>
        </p:spPr>
        <p:txBody>
          <a:bodyPr>
            <a:normAutofit fontScale="90000"/>
          </a:bodyPr>
          <a:lstStyle/>
          <a:p>
            <a:r>
              <a:rPr lang="en-US" dirty="0">
                <a:solidFill>
                  <a:schemeClr val="accent1"/>
                </a:solidFill>
                <a:latin typeface="Aharoni" panose="02010803020104030203" pitchFamily="2" charset="-79"/>
                <a:cs typeface="Aharoni" panose="02010803020104030203" pitchFamily="2" charset="-79"/>
              </a:rPr>
              <a:t>Stay Informed and Contribute</a:t>
            </a:r>
          </a:p>
        </p:txBody>
      </p:sp>
      <p:graphicFrame>
        <p:nvGraphicFramePr>
          <p:cNvPr id="6" name="Table 6">
            <a:extLst>
              <a:ext uri="{FF2B5EF4-FFF2-40B4-BE49-F238E27FC236}">
                <a16:creationId xmlns:a16="http://schemas.microsoft.com/office/drawing/2014/main" id="{470B0B56-E45C-AD42-BF23-D9922BF79927}"/>
              </a:ext>
            </a:extLst>
          </p:cNvPr>
          <p:cNvGraphicFramePr>
            <a:graphicFrameLocks noGrp="1"/>
          </p:cNvGraphicFramePr>
          <p:nvPr>
            <p:extLst>
              <p:ext uri="{D42A27DB-BD31-4B8C-83A1-F6EECF244321}">
                <p14:modId xmlns:p14="http://schemas.microsoft.com/office/powerpoint/2010/main" val="1723473915"/>
              </p:ext>
            </p:extLst>
          </p:nvPr>
        </p:nvGraphicFramePr>
        <p:xfrm>
          <a:off x="3580867" y="2549112"/>
          <a:ext cx="7881790" cy="2377636"/>
        </p:xfrm>
        <a:graphic>
          <a:graphicData uri="http://schemas.openxmlformats.org/drawingml/2006/table">
            <a:tbl>
              <a:tblPr firstRow="1" bandRow="1">
                <a:tableStyleId>{2D5ABB26-0587-4C30-8999-92F81FD0307C}</a:tableStyleId>
              </a:tblPr>
              <a:tblGrid>
                <a:gridCol w="2310004">
                  <a:extLst>
                    <a:ext uri="{9D8B030D-6E8A-4147-A177-3AD203B41FA5}">
                      <a16:colId xmlns:a16="http://schemas.microsoft.com/office/drawing/2014/main" val="1813037235"/>
                    </a:ext>
                  </a:extLst>
                </a:gridCol>
                <a:gridCol w="5571786">
                  <a:extLst>
                    <a:ext uri="{9D8B030D-6E8A-4147-A177-3AD203B41FA5}">
                      <a16:colId xmlns:a16="http://schemas.microsoft.com/office/drawing/2014/main" val="1556889071"/>
                    </a:ext>
                  </a:extLst>
                </a:gridCol>
              </a:tblGrid>
              <a:tr h="594409">
                <a:tc>
                  <a:txBody>
                    <a:bodyPr/>
                    <a:lstStyle/>
                    <a:p>
                      <a:pPr algn="r"/>
                      <a:r>
                        <a:rPr lang="en-US" b="1" dirty="0">
                          <a:solidFill>
                            <a:schemeClr val="accent2"/>
                          </a:solidFill>
                          <a:latin typeface="Aharoni" panose="02010803020104030203" pitchFamily="2" charset="-79"/>
                          <a:cs typeface="Aharoni" panose="02010803020104030203" pitchFamily="2" charset="-79"/>
                        </a:rPr>
                        <a:t>Website</a:t>
                      </a:r>
                    </a:p>
                  </a:txBody>
                  <a:tcPr anchor="ctr">
                    <a:lnR w="12700" cap="flat" cmpd="sng" algn="ctr">
                      <a:solidFill>
                        <a:schemeClr val="tx1"/>
                      </a:solidFill>
                      <a:prstDash val="solid"/>
                      <a:round/>
                      <a:headEnd type="none" w="med" len="med"/>
                      <a:tailEnd type="none" w="med" len="med"/>
                    </a:lnR>
                    <a:lnB w="76200" cap="flat" cmpd="sng" algn="ctr">
                      <a:solidFill>
                        <a:schemeClr val="bg1"/>
                      </a:solidFill>
                      <a:prstDash val="solid"/>
                      <a:round/>
                      <a:headEnd type="none" w="med" len="med"/>
                      <a:tailEnd type="none" w="med" len="med"/>
                    </a:lnB>
                  </a:tcPr>
                </a:tc>
                <a:tc>
                  <a:txBody>
                    <a:bodyPr/>
                    <a:lstStyle/>
                    <a:p>
                      <a:r>
                        <a:rPr lang="en-US" b="0" dirty="0">
                          <a:latin typeface="Century Gothic" panose="020B0502020202020204" pitchFamily="34" charset="0"/>
                          <a:hlinkClick r:id="rId2"/>
                        </a:rPr>
                        <a:t>www.kindns.org</a:t>
                      </a:r>
                      <a:endParaRPr lang="en-US" b="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60189905"/>
                  </a:ext>
                </a:extLst>
              </a:tr>
              <a:tr h="594409">
                <a:tc>
                  <a:txBody>
                    <a:bodyPr/>
                    <a:lstStyle/>
                    <a:p>
                      <a:pPr algn="r"/>
                      <a:r>
                        <a:rPr lang="en-US" b="1" dirty="0">
                          <a:solidFill>
                            <a:schemeClr val="accent2"/>
                          </a:solidFill>
                          <a:latin typeface="Aharoni" panose="02010803020104030203" pitchFamily="2" charset="-79"/>
                          <a:cs typeface="Aharoni" panose="02010803020104030203" pitchFamily="2" charset="-79"/>
                        </a:rPr>
                        <a:t>Twitter</a:t>
                      </a:r>
                    </a:p>
                  </a:txBody>
                  <a:tcPr anchor="ctr">
                    <a:lnR w="12700" cap="flat" cmpd="sng" algn="ctr">
                      <a:solidFill>
                        <a:schemeClr val="tx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Century Gothic" panose="020B0502020202020204" pitchFamily="34" charset="0"/>
                          <a:hlinkClick r:id="rId3"/>
                        </a:rPr>
                        <a:t>https://twitter.com/4KINDNS</a:t>
                      </a:r>
                      <a:r>
                        <a:rPr lang="en-US" dirty="0">
                          <a:latin typeface="Century Gothic" panose="020B0502020202020204" pitchFamily="34" charset="0"/>
                        </a:rPr>
                        <a:t> </a:t>
                      </a:r>
                    </a:p>
                  </a:txBody>
                  <a:tcPr anchor="ctr">
                    <a:lnL w="12700" cap="flat" cmpd="sng" algn="ctr">
                      <a:solidFill>
                        <a:schemeClr val="tx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95598738"/>
                  </a:ext>
                </a:extLst>
              </a:tr>
              <a:tr h="594409">
                <a:tc>
                  <a:txBody>
                    <a:bodyPr/>
                    <a:lstStyle/>
                    <a:p>
                      <a:pPr algn="r"/>
                      <a:r>
                        <a:rPr lang="en-US" b="1" dirty="0">
                          <a:solidFill>
                            <a:schemeClr val="accent2"/>
                          </a:solidFill>
                          <a:latin typeface="Aharoni" panose="02010803020104030203" pitchFamily="2" charset="-79"/>
                          <a:cs typeface="Aharoni" panose="02010803020104030203" pitchFamily="2" charset="-79"/>
                        </a:rPr>
                        <a:t>E-Mail</a:t>
                      </a:r>
                    </a:p>
                  </a:txBody>
                  <a:tcPr anchor="ctr">
                    <a:lnR w="12700" cap="flat" cmpd="sng" algn="ctr">
                      <a:solidFill>
                        <a:schemeClr val="tx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r>
                        <a:rPr lang="en-US" dirty="0">
                          <a:latin typeface="Century Gothic" panose="020B0502020202020204" pitchFamily="34" charset="0"/>
                          <a:hlinkClick r:id="rId4"/>
                        </a:rPr>
                        <a:t>info@kindns.org</a:t>
                      </a:r>
                      <a:r>
                        <a:rPr lang="en-US" dirty="0">
                          <a:latin typeface="Century Gothic" panose="020B0502020202020204" pitchFamily="34" charset="0"/>
                        </a:rPr>
                        <a:t> </a:t>
                      </a:r>
                    </a:p>
                  </a:txBody>
                  <a:tcPr anchor="ctr">
                    <a:lnL w="12700" cap="flat" cmpd="sng" algn="ctr">
                      <a:solidFill>
                        <a:schemeClr val="tx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35710214"/>
                  </a:ext>
                </a:extLst>
              </a:tr>
              <a:tr h="594409">
                <a:tc>
                  <a:txBody>
                    <a:bodyPr/>
                    <a:lstStyle/>
                    <a:p>
                      <a:pPr algn="r"/>
                      <a:r>
                        <a:rPr lang="en-US" b="1" dirty="0">
                          <a:solidFill>
                            <a:schemeClr val="accent2"/>
                          </a:solidFill>
                          <a:latin typeface="Aharoni" panose="02010803020104030203" pitchFamily="2" charset="-79"/>
                          <a:cs typeface="Aharoni" panose="02010803020104030203" pitchFamily="2" charset="-79"/>
                        </a:rPr>
                        <a:t>Mailing list</a:t>
                      </a:r>
                    </a:p>
                  </a:txBody>
                  <a:tcPr anchor="ctr">
                    <a:lnR w="12700" cap="flat" cmpd="sng" algn="ctr">
                      <a:solidFill>
                        <a:schemeClr val="tx1"/>
                      </a:solidFill>
                      <a:prstDash val="solid"/>
                      <a:round/>
                      <a:headEnd type="none" w="med" len="med"/>
                      <a:tailEnd type="none" w="med" len="med"/>
                    </a:lnR>
                    <a:lnT w="76200" cap="flat" cmpd="sng" algn="ctr">
                      <a:solidFill>
                        <a:schemeClr val="bg1"/>
                      </a:solidFill>
                      <a:prstDash val="solid"/>
                      <a:round/>
                      <a:headEnd type="none" w="med" len="med"/>
                      <a:tailEnd type="none" w="med" len="med"/>
                    </a:lnT>
                  </a:tcPr>
                </a:tc>
                <a:tc>
                  <a:txBody>
                    <a:bodyPr/>
                    <a:lstStyle/>
                    <a:p>
                      <a:r>
                        <a:rPr lang="en-US" dirty="0">
                          <a:latin typeface="Century Gothic" panose="020B0502020202020204" pitchFamily="34" charset="0"/>
                          <a:hlinkClick r:id="rId5"/>
                        </a:rPr>
                        <a:t>kindns-discuss@icann.org</a:t>
                      </a:r>
                      <a:endParaRPr lang="en-US"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T w="762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460008372"/>
                  </a:ext>
                </a:extLst>
              </a:tr>
            </a:tbl>
          </a:graphicData>
        </a:graphic>
      </p:graphicFrame>
      <p:pic>
        <p:nvPicPr>
          <p:cNvPr id="5" name="Picture 4" descr="Icon&#10;&#10;Description automatically generated">
            <a:extLst>
              <a:ext uri="{FF2B5EF4-FFF2-40B4-BE49-F238E27FC236}">
                <a16:creationId xmlns:a16="http://schemas.microsoft.com/office/drawing/2014/main" id="{6578743B-522C-A249-B757-806AFF8C1184}"/>
              </a:ext>
            </a:extLst>
          </p:cNvPr>
          <p:cNvPicPr>
            <a:picLocks noChangeAspect="1"/>
          </p:cNvPicPr>
          <p:nvPr/>
        </p:nvPicPr>
        <p:blipFill>
          <a:blip r:embed="rId6"/>
          <a:stretch>
            <a:fillRect/>
          </a:stretch>
        </p:blipFill>
        <p:spPr>
          <a:xfrm>
            <a:off x="2490420" y="2727833"/>
            <a:ext cx="1802721" cy="1802721"/>
          </a:xfrm>
          <a:prstGeom prst="rect">
            <a:avLst/>
          </a:prstGeom>
        </p:spPr>
      </p:pic>
      <p:pic>
        <p:nvPicPr>
          <p:cNvPr id="7" name="Picture 6" descr="A picture containing text, sign&#10;&#10;Description automatically generated">
            <a:extLst>
              <a:ext uri="{FF2B5EF4-FFF2-40B4-BE49-F238E27FC236}">
                <a16:creationId xmlns:a16="http://schemas.microsoft.com/office/drawing/2014/main" id="{487B0A0B-92A2-C94D-9FBB-958453FF6F6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041730" y="6281056"/>
            <a:ext cx="2123886" cy="511874"/>
          </a:xfrm>
          <a:prstGeom prst="rect">
            <a:avLst/>
          </a:prstGeom>
          <a:solidFill>
            <a:schemeClr val="bg1"/>
          </a:solidFill>
        </p:spPr>
      </p:pic>
    </p:spTree>
    <p:extLst>
      <p:ext uri="{BB962C8B-B14F-4D97-AF65-F5344CB8AC3E}">
        <p14:creationId xmlns:p14="http://schemas.microsoft.com/office/powerpoint/2010/main" val="196657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ED6E9-B131-7F45-83EF-AC38020D53C7}"/>
              </a:ext>
            </a:extLst>
          </p:cNvPr>
          <p:cNvSpPr>
            <a:spLocks noGrp="1"/>
          </p:cNvSpPr>
          <p:nvPr>
            <p:ph type="title"/>
          </p:nvPr>
        </p:nvSpPr>
        <p:spPr>
          <a:xfrm>
            <a:off x="469497" y="419710"/>
            <a:ext cx="11081372" cy="450663"/>
          </a:xfrm>
        </p:spPr>
        <p:txBody>
          <a:bodyPr vert="horz" lIns="0" tIns="45720" rIns="0" bIns="45720" rtlCol="0" anchor="ctr">
            <a:normAutofit fontScale="90000"/>
          </a:bodyPr>
          <a:lstStyle/>
          <a:p>
            <a:r>
              <a:rPr lang="en-US" dirty="0">
                <a:solidFill>
                  <a:srgbClr val="4363AC"/>
                </a:solidFill>
                <a:latin typeface="Aharoni" panose="02010803020104030203" pitchFamily="2" charset="-79"/>
                <a:cs typeface="Aharoni" panose="02010803020104030203" pitchFamily="2" charset="-79"/>
              </a:rPr>
              <a:t>Authoritative DNS Operators of Critical Zones</a:t>
            </a:r>
          </a:p>
        </p:txBody>
      </p:sp>
      <p:sp>
        <p:nvSpPr>
          <p:cNvPr id="7" name="Rounded Rectangle 6">
            <a:extLst>
              <a:ext uri="{FF2B5EF4-FFF2-40B4-BE49-F238E27FC236}">
                <a16:creationId xmlns:a16="http://schemas.microsoft.com/office/drawing/2014/main" id="{C8685394-62C0-CC4E-B4B2-A3A21402F859}"/>
              </a:ext>
            </a:extLst>
          </p:cNvPr>
          <p:cNvSpPr/>
          <p:nvPr/>
        </p:nvSpPr>
        <p:spPr>
          <a:xfrm>
            <a:off x="2687632" y="1428894"/>
            <a:ext cx="7182926" cy="478792"/>
          </a:xfrm>
          <a:prstGeom prst="roundRect">
            <a:avLst/>
          </a:prstGeom>
          <a:noFill/>
          <a:ln w="3175">
            <a:solidFill>
              <a:srgbClr val="4363AD"/>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accent1">
                    <a:lumMod val="75000"/>
                  </a:schemeClr>
                </a:solidFill>
              </a:rPr>
              <a:t>1. MUST</a:t>
            </a:r>
            <a:r>
              <a:rPr lang="en-US" sz="1400" dirty="0">
                <a:solidFill>
                  <a:schemeClr val="accent1">
                    <a:lumMod val="75000"/>
                  </a:schemeClr>
                </a:solidFill>
              </a:rPr>
              <a:t> be DNSSEC signed and follow key management best practices</a:t>
            </a:r>
          </a:p>
        </p:txBody>
      </p:sp>
      <p:sp>
        <p:nvSpPr>
          <p:cNvPr id="8" name="Rounded Rectangle 7">
            <a:extLst>
              <a:ext uri="{FF2B5EF4-FFF2-40B4-BE49-F238E27FC236}">
                <a16:creationId xmlns:a16="http://schemas.microsoft.com/office/drawing/2014/main" id="{E5070CFB-8422-5F49-9044-A04941E91809}"/>
              </a:ext>
            </a:extLst>
          </p:cNvPr>
          <p:cNvSpPr/>
          <p:nvPr/>
        </p:nvSpPr>
        <p:spPr>
          <a:xfrm>
            <a:off x="2687632" y="2005268"/>
            <a:ext cx="7182926" cy="478792"/>
          </a:xfrm>
          <a:prstGeom prst="roundRect">
            <a:avLst/>
          </a:prstGeom>
          <a:noFill/>
          <a:ln w="3175">
            <a:solidFill>
              <a:srgbClr val="4363AD"/>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accent1">
                    <a:lumMod val="75000"/>
                  </a:schemeClr>
                </a:solidFill>
              </a:rPr>
              <a:t>2. T</a:t>
            </a:r>
            <a:r>
              <a:rPr lang="en-US" sz="1400" dirty="0">
                <a:solidFill>
                  <a:schemeClr val="accent1">
                    <a:lumMod val="75000"/>
                  </a:schemeClr>
                </a:solidFill>
              </a:rPr>
              <a:t>ransfer between authoritative servers </a:t>
            </a:r>
            <a:r>
              <a:rPr lang="en-US" sz="1400" b="1" dirty="0">
                <a:solidFill>
                  <a:schemeClr val="accent1">
                    <a:lumMod val="75000"/>
                  </a:schemeClr>
                </a:solidFill>
              </a:rPr>
              <a:t>MUST</a:t>
            </a:r>
            <a:r>
              <a:rPr lang="en-US" sz="1400" dirty="0">
                <a:solidFill>
                  <a:schemeClr val="accent1">
                    <a:lumMod val="75000"/>
                  </a:schemeClr>
                </a:solidFill>
              </a:rPr>
              <a:t> be limited</a:t>
            </a:r>
          </a:p>
        </p:txBody>
      </p:sp>
      <p:sp>
        <p:nvSpPr>
          <p:cNvPr id="9" name="Rounded Rectangle 8">
            <a:extLst>
              <a:ext uri="{FF2B5EF4-FFF2-40B4-BE49-F238E27FC236}">
                <a16:creationId xmlns:a16="http://schemas.microsoft.com/office/drawing/2014/main" id="{198A604A-D826-104D-BEAF-F5CDCE58E6A5}"/>
              </a:ext>
            </a:extLst>
          </p:cNvPr>
          <p:cNvSpPr/>
          <p:nvPr/>
        </p:nvSpPr>
        <p:spPr>
          <a:xfrm>
            <a:off x="2687632" y="2566631"/>
            <a:ext cx="7182926" cy="478792"/>
          </a:xfrm>
          <a:prstGeom prst="roundRect">
            <a:avLst/>
          </a:prstGeom>
          <a:noFill/>
          <a:ln w="3175">
            <a:solidFill>
              <a:srgbClr val="4363AD"/>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accent1">
                    <a:lumMod val="75000"/>
                  </a:schemeClr>
                </a:solidFill>
              </a:rPr>
              <a:t>3. </a:t>
            </a:r>
            <a:r>
              <a:rPr lang="en-US" sz="1400" dirty="0">
                <a:solidFill>
                  <a:schemeClr val="accent1">
                    <a:lumMod val="75000"/>
                  </a:schemeClr>
                </a:solidFill>
              </a:rPr>
              <a:t>Zone file integrity </a:t>
            </a:r>
            <a:r>
              <a:rPr lang="en-US" sz="1400" b="1" dirty="0">
                <a:solidFill>
                  <a:schemeClr val="accent1">
                    <a:lumMod val="75000"/>
                  </a:schemeClr>
                </a:solidFill>
              </a:rPr>
              <a:t>MUST</a:t>
            </a:r>
            <a:r>
              <a:rPr lang="en-US" sz="1400" dirty="0">
                <a:solidFill>
                  <a:schemeClr val="accent1">
                    <a:lumMod val="75000"/>
                  </a:schemeClr>
                </a:solidFill>
              </a:rPr>
              <a:t> be controlled</a:t>
            </a:r>
          </a:p>
        </p:txBody>
      </p:sp>
      <p:sp>
        <p:nvSpPr>
          <p:cNvPr id="10" name="Rounded Rectangle 9">
            <a:extLst>
              <a:ext uri="{FF2B5EF4-FFF2-40B4-BE49-F238E27FC236}">
                <a16:creationId xmlns:a16="http://schemas.microsoft.com/office/drawing/2014/main" id="{C61B7824-74AE-C54E-A80A-0E05D105380E}"/>
              </a:ext>
            </a:extLst>
          </p:cNvPr>
          <p:cNvSpPr/>
          <p:nvPr/>
        </p:nvSpPr>
        <p:spPr>
          <a:xfrm>
            <a:off x="2687632" y="3140331"/>
            <a:ext cx="7182926" cy="478792"/>
          </a:xfrm>
          <a:prstGeom prst="roundRect">
            <a:avLst/>
          </a:prstGeom>
          <a:noFill/>
          <a:ln w="3175">
            <a:solidFill>
              <a:srgbClr val="4363AD"/>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accent1">
                    <a:lumMod val="75000"/>
                  </a:schemeClr>
                </a:solidFill>
              </a:rPr>
              <a:t>4. </a:t>
            </a:r>
            <a:r>
              <a:rPr lang="en-US" sz="1400" dirty="0">
                <a:solidFill>
                  <a:schemeClr val="accent1">
                    <a:lumMod val="75000"/>
                  </a:schemeClr>
                </a:solidFill>
              </a:rPr>
              <a:t>Authoritative and recursive nameservers </a:t>
            </a:r>
            <a:r>
              <a:rPr lang="en-US" sz="1400" b="1" dirty="0">
                <a:solidFill>
                  <a:schemeClr val="accent1">
                    <a:lumMod val="75000"/>
                  </a:schemeClr>
                </a:solidFill>
              </a:rPr>
              <a:t>MUST run on separate infrastructure</a:t>
            </a:r>
            <a:endParaRPr lang="en-US" sz="1400" dirty="0">
              <a:solidFill>
                <a:schemeClr val="accent1">
                  <a:lumMod val="75000"/>
                </a:schemeClr>
              </a:solidFill>
            </a:endParaRPr>
          </a:p>
        </p:txBody>
      </p:sp>
      <p:sp>
        <p:nvSpPr>
          <p:cNvPr id="11" name="Rounded Rectangle 10">
            <a:extLst>
              <a:ext uri="{FF2B5EF4-FFF2-40B4-BE49-F238E27FC236}">
                <a16:creationId xmlns:a16="http://schemas.microsoft.com/office/drawing/2014/main" id="{4D2C0F89-1C15-E547-85E3-CB9B93508813}"/>
              </a:ext>
            </a:extLst>
          </p:cNvPr>
          <p:cNvSpPr/>
          <p:nvPr/>
        </p:nvSpPr>
        <p:spPr>
          <a:xfrm>
            <a:off x="2687632" y="3714031"/>
            <a:ext cx="7182926" cy="478792"/>
          </a:xfrm>
          <a:prstGeom prst="roundRect">
            <a:avLst/>
          </a:prstGeom>
          <a:noFill/>
          <a:ln w="3175">
            <a:solidFill>
              <a:srgbClr val="4363AD"/>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accent1">
                    <a:lumMod val="75000"/>
                  </a:schemeClr>
                </a:solidFill>
              </a:rPr>
              <a:t>5. </a:t>
            </a:r>
            <a:r>
              <a:rPr lang="en-US" sz="1400" dirty="0">
                <a:solidFill>
                  <a:schemeClr val="accent1">
                    <a:lumMod val="75000"/>
                  </a:schemeClr>
                </a:solidFill>
              </a:rPr>
              <a:t>A minimum of two distinct nameservers </a:t>
            </a:r>
            <a:r>
              <a:rPr lang="en-US" sz="1400" b="1" dirty="0">
                <a:solidFill>
                  <a:schemeClr val="accent1">
                    <a:lumMod val="75000"/>
                  </a:schemeClr>
                </a:solidFill>
              </a:rPr>
              <a:t>MUST</a:t>
            </a:r>
            <a:r>
              <a:rPr lang="en-US" sz="1400" dirty="0">
                <a:solidFill>
                  <a:schemeClr val="accent1">
                    <a:lumMod val="75000"/>
                  </a:schemeClr>
                </a:solidFill>
              </a:rPr>
              <a:t> be used for any given zone</a:t>
            </a:r>
          </a:p>
        </p:txBody>
      </p:sp>
      <p:sp>
        <p:nvSpPr>
          <p:cNvPr id="12" name="Rounded Rectangle 11">
            <a:extLst>
              <a:ext uri="{FF2B5EF4-FFF2-40B4-BE49-F238E27FC236}">
                <a16:creationId xmlns:a16="http://schemas.microsoft.com/office/drawing/2014/main" id="{E9A0648E-F2AB-B54B-A9E8-FE4DB3D68F3B}"/>
              </a:ext>
            </a:extLst>
          </p:cNvPr>
          <p:cNvSpPr/>
          <p:nvPr/>
        </p:nvSpPr>
        <p:spPr>
          <a:xfrm>
            <a:off x="2687632" y="4287731"/>
            <a:ext cx="7182926" cy="631437"/>
          </a:xfrm>
          <a:prstGeom prst="roundRect">
            <a:avLst/>
          </a:prstGeom>
          <a:noFill/>
          <a:ln w="3175">
            <a:solidFill>
              <a:srgbClr val="4363AD"/>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accent1">
                    <a:lumMod val="75000"/>
                  </a:schemeClr>
                </a:solidFill>
              </a:rPr>
              <a:t>6. </a:t>
            </a:r>
            <a:r>
              <a:rPr lang="en-US" sz="1400" dirty="0">
                <a:solidFill>
                  <a:schemeClr val="accent1">
                    <a:lumMod val="75000"/>
                  </a:schemeClr>
                </a:solidFill>
              </a:rPr>
              <a:t>There </a:t>
            </a:r>
            <a:r>
              <a:rPr lang="en-US" sz="1400" b="1" dirty="0">
                <a:solidFill>
                  <a:schemeClr val="accent1">
                    <a:lumMod val="75000"/>
                  </a:schemeClr>
                </a:solidFill>
              </a:rPr>
              <a:t>MUST</a:t>
            </a:r>
            <a:r>
              <a:rPr lang="en-US" sz="1400" dirty="0">
                <a:solidFill>
                  <a:schemeClr val="accent1">
                    <a:lumMod val="75000"/>
                  </a:schemeClr>
                </a:solidFill>
              </a:rPr>
              <a:t> be diversity in the operational infrastructure: </a:t>
            </a:r>
            <a:r>
              <a:rPr lang="en-US" sz="1400" b="1" dirty="0">
                <a:solidFill>
                  <a:schemeClr val="accent1">
                    <a:lumMod val="75000"/>
                  </a:schemeClr>
                </a:solidFill>
              </a:rPr>
              <a:t>Network, Geographical, Software</a:t>
            </a:r>
          </a:p>
        </p:txBody>
      </p:sp>
      <p:sp>
        <p:nvSpPr>
          <p:cNvPr id="14" name="Rounded Rectangle 13">
            <a:extLst>
              <a:ext uri="{FF2B5EF4-FFF2-40B4-BE49-F238E27FC236}">
                <a16:creationId xmlns:a16="http://schemas.microsoft.com/office/drawing/2014/main" id="{85DB54B0-908A-C04C-A449-8A55B216245C}"/>
              </a:ext>
            </a:extLst>
          </p:cNvPr>
          <p:cNvSpPr/>
          <p:nvPr/>
        </p:nvSpPr>
        <p:spPr>
          <a:xfrm>
            <a:off x="2687632" y="5005109"/>
            <a:ext cx="7182926" cy="478792"/>
          </a:xfrm>
          <a:prstGeom prst="roundRect">
            <a:avLst/>
          </a:prstGeom>
          <a:noFill/>
          <a:ln w="3175">
            <a:solidFill>
              <a:srgbClr val="4363AD"/>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accent1">
                    <a:lumMod val="75000"/>
                  </a:schemeClr>
                </a:solidFill>
              </a:rPr>
              <a:t>7.</a:t>
            </a:r>
            <a:r>
              <a:rPr lang="en-US" sz="1400" dirty="0">
                <a:solidFill>
                  <a:schemeClr val="accent1">
                    <a:lumMod val="75000"/>
                  </a:schemeClr>
                </a:solidFill>
              </a:rPr>
              <a:t> The infrastructure that makes up your DNS infrastructure </a:t>
            </a:r>
            <a:r>
              <a:rPr lang="en-US" sz="1400" b="1" dirty="0">
                <a:solidFill>
                  <a:schemeClr val="accent1">
                    <a:lumMod val="75000"/>
                  </a:schemeClr>
                </a:solidFill>
              </a:rPr>
              <a:t>MUST</a:t>
            </a:r>
            <a:r>
              <a:rPr lang="en-US" sz="1400" dirty="0">
                <a:solidFill>
                  <a:schemeClr val="accent1">
                    <a:lumMod val="75000"/>
                  </a:schemeClr>
                </a:solidFill>
              </a:rPr>
              <a:t> be monitored</a:t>
            </a:r>
          </a:p>
        </p:txBody>
      </p:sp>
      <p:sp>
        <p:nvSpPr>
          <p:cNvPr id="15" name="Rounded Rectangle 14">
            <a:extLst>
              <a:ext uri="{FF2B5EF4-FFF2-40B4-BE49-F238E27FC236}">
                <a16:creationId xmlns:a16="http://schemas.microsoft.com/office/drawing/2014/main" id="{643A15B6-433E-FE47-9FBA-688EF5C20490}"/>
              </a:ext>
            </a:extLst>
          </p:cNvPr>
          <p:cNvSpPr/>
          <p:nvPr/>
        </p:nvSpPr>
        <p:spPr>
          <a:xfrm rot="16200000">
            <a:off x="271264" y="3217661"/>
            <a:ext cx="4055007" cy="477472"/>
          </a:xfrm>
          <a:prstGeom prst="roundRect">
            <a:avLst/>
          </a:prstGeom>
          <a:solidFill>
            <a:srgbClr val="4363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entury Gothic" panose="020B0502020202020204" pitchFamily="34" charset="0"/>
              </a:rPr>
              <a:t>TLDs &amp; Critical Zones</a:t>
            </a:r>
          </a:p>
        </p:txBody>
      </p:sp>
      <p:pic>
        <p:nvPicPr>
          <p:cNvPr id="13" name="Picture 12" descr="A picture containing text, sign&#10;&#10;Description automatically generated">
            <a:extLst>
              <a:ext uri="{FF2B5EF4-FFF2-40B4-BE49-F238E27FC236}">
                <a16:creationId xmlns:a16="http://schemas.microsoft.com/office/drawing/2014/main" id="{B3F24D01-01A2-4ACF-8405-173A38DF97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41730" y="6281056"/>
            <a:ext cx="2123886" cy="511874"/>
          </a:xfrm>
          <a:prstGeom prst="rect">
            <a:avLst/>
          </a:prstGeom>
          <a:solidFill>
            <a:schemeClr val="bg1"/>
          </a:solidFill>
        </p:spPr>
      </p:pic>
    </p:spTree>
    <p:extLst>
      <p:ext uri="{BB962C8B-B14F-4D97-AF65-F5344CB8AC3E}">
        <p14:creationId xmlns:p14="http://schemas.microsoft.com/office/powerpoint/2010/main" val="710303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3CF89-563C-A12C-DAFC-660D62CD09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74C280-9DB8-9D08-D39F-999900708C8A}"/>
              </a:ext>
            </a:extLst>
          </p:cNvPr>
          <p:cNvSpPr>
            <a:spLocks noGrp="1"/>
          </p:cNvSpPr>
          <p:nvPr>
            <p:ph type="title"/>
          </p:nvPr>
        </p:nvSpPr>
        <p:spPr>
          <a:xfrm>
            <a:off x="469497" y="419710"/>
            <a:ext cx="11081372" cy="450663"/>
          </a:xfrm>
        </p:spPr>
        <p:txBody>
          <a:bodyPr vert="horz" lIns="0" tIns="45720" rIns="0" bIns="45720" rtlCol="0" anchor="ctr">
            <a:normAutofit fontScale="90000"/>
          </a:bodyPr>
          <a:lstStyle/>
          <a:p>
            <a:r>
              <a:rPr lang="en-US" dirty="0">
                <a:solidFill>
                  <a:srgbClr val="4363AC"/>
                </a:solidFill>
                <a:latin typeface="Aharoni" panose="02010803020104030203" pitchFamily="2" charset="-79"/>
                <a:cs typeface="Aharoni" panose="02010803020104030203" pitchFamily="2" charset="-79"/>
              </a:rPr>
              <a:t>Authoritative DNS Operators of SLDs</a:t>
            </a:r>
          </a:p>
        </p:txBody>
      </p:sp>
      <p:sp>
        <p:nvSpPr>
          <p:cNvPr id="7" name="Rounded Rectangle 6">
            <a:extLst>
              <a:ext uri="{FF2B5EF4-FFF2-40B4-BE49-F238E27FC236}">
                <a16:creationId xmlns:a16="http://schemas.microsoft.com/office/drawing/2014/main" id="{5ECB789F-43EB-B1E3-9F3C-1FD19AFCF492}"/>
              </a:ext>
            </a:extLst>
          </p:cNvPr>
          <p:cNvSpPr/>
          <p:nvPr/>
        </p:nvSpPr>
        <p:spPr>
          <a:xfrm>
            <a:off x="2687632" y="1428894"/>
            <a:ext cx="7182926" cy="478792"/>
          </a:xfrm>
          <a:prstGeom prst="roundRect">
            <a:avLst/>
          </a:prstGeom>
          <a:noFill/>
          <a:ln w="3175">
            <a:solidFill>
              <a:srgbClr val="4363AD"/>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accent1">
                    <a:lumMod val="75000"/>
                  </a:schemeClr>
                </a:solidFill>
              </a:rPr>
              <a:t>1. MUST</a:t>
            </a:r>
            <a:r>
              <a:rPr lang="en-US" sz="1400" dirty="0">
                <a:solidFill>
                  <a:schemeClr val="accent1">
                    <a:lumMod val="75000"/>
                  </a:schemeClr>
                </a:solidFill>
              </a:rPr>
              <a:t> be DNSSEC signed and follow key management best practices</a:t>
            </a:r>
          </a:p>
        </p:txBody>
      </p:sp>
      <p:sp>
        <p:nvSpPr>
          <p:cNvPr id="8" name="Rounded Rectangle 7">
            <a:extLst>
              <a:ext uri="{FF2B5EF4-FFF2-40B4-BE49-F238E27FC236}">
                <a16:creationId xmlns:a16="http://schemas.microsoft.com/office/drawing/2014/main" id="{BD5204C8-5635-5DA1-10B8-77B5FD70A3F4}"/>
              </a:ext>
            </a:extLst>
          </p:cNvPr>
          <p:cNvSpPr/>
          <p:nvPr/>
        </p:nvSpPr>
        <p:spPr>
          <a:xfrm>
            <a:off x="2687632" y="2005268"/>
            <a:ext cx="7182926" cy="478792"/>
          </a:xfrm>
          <a:prstGeom prst="roundRect">
            <a:avLst/>
          </a:prstGeom>
          <a:noFill/>
          <a:ln w="3175">
            <a:solidFill>
              <a:srgbClr val="4363AD"/>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accent1">
                    <a:lumMod val="75000"/>
                  </a:schemeClr>
                </a:solidFill>
              </a:rPr>
              <a:t>2. T</a:t>
            </a:r>
            <a:r>
              <a:rPr lang="en-US" sz="1400" dirty="0">
                <a:solidFill>
                  <a:schemeClr val="accent1">
                    <a:lumMod val="75000"/>
                  </a:schemeClr>
                </a:solidFill>
              </a:rPr>
              <a:t>ransfer between authoritative servers </a:t>
            </a:r>
            <a:r>
              <a:rPr lang="en-US" sz="1400" b="1" dirty="0">
                <a:solidFill>
                  <a:schemeClr val="accent1">
                    <a:lumMod val="75000"/>
                  </a:schemeClr>
                </a:solidFill>
              </a:rPr>
              <a:t>MUST</a:t>
            </a:r>
            <a:r>
              <a:rPr lang="en-US" sz="1400" dirty="0">
                <a:solidFill>
                  <a:schemeClr val="accent1">
                    <a:lumMod val="75000"/>
                  </a:schemeClr>
                </a:solidFill>
              </a:rPr>
              <a:t> be limited</a:t>
            </a:r>
          </a:p>
        </p:txBody>
      </p:sp>
      <p:sp>
        <p:nvSpPr>
          <p:cNvPr id="9" name="Rounded Rectangle 8">
            <a:extLst>
              <a:ext uri="{FF2B5EF4-FFF2-40B4-BE49-F238E27FC236}">
                <a16:creationId xmlns:a16="http://schemas.microsoft.com/office/drawing/2014/main" id="{65B30A49-4F35-6CFE-1A16-21E10C8E4D42}"/>
              </a:ext>
            </a:extLst>
          </p:cNvPr>
          <p:cNvSpPr/>
          <p:nvPr/>
        </p:nvSpPr>
        <p:spPr>
          <a:xfrm>
            <a:off x="2687632" y="2566631"/>
            <a:ext cx="7182926" cy="478792"/>
          </a:xfrm>
          <a:prstGeom prst="roundRect">
            <a:avLst/>
          </a:prstGeom>
          <a:noFill/>
          <a:ln w="3175">
            <a:solidFill>
              <a:srgbClr val="4363AD"/>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accent1">
                    <a:lumMod val="75000"/>
                  </a:schemeClr>
                </a:solidFill>
              </a:rPr>
              <a:t>3. </a:t>
            </a:r>
            <a:r>
              <a:rPr lang="en-US" sz="1400" dirty="0">
                <a:solidFill>
                  <a:schemeClr val="accent1">
                    <a:lumMod val="75000"/>
                  </a:schemeClr>
                </a:solidFill>
              </a:rPr>
              <a:t>Zone file integrity </a:t>
            </a:r>
            <a:r>
              <a:rPr lang="en-US" sz="1400" b="1" dirty="0">
                <a:solidFill>
                  <a:schemeClr val="accent1">
                    <a:lumMod val="75000"/>
                  </a:schemeClr>
                </a:solidFill>
              </a:rPr>
              <a:t>MUST</a:t>
            </a:r>
            <a:r>
              <a:rPr lang="en-US" sz="1400" dirty="0">
                <a:solidFill>
                  <a:schemeClr val="accent1">
                    <a:lumMod val="75000"/>
                  </a:schemeClr>
                </a:solidFill>
              </a:rPr>
              <a:t> be controlled</a:t>
            </a:r>
          </a:p>
        </p:txBody>
      </p:sp>
      <p:sp>
        <p:nvSpPr>
          <p:cNvPr id="10" name="Rounded Rectangle 9">
            <a:extLst>
              <a:ext uri="{FF2B5EF4-FFF2-40B4-BE49-F238E27FC236}">
                <a16:creationId xmlns:a16="http://schemas.microsoft.com/office/drawing/2014/main" id="{DF18CD64-4DDA-E5A2-6F26-B5FB178E95A2}"/>
              </a:ext>
            </a:extLst>
          </p:cNvPr>
          <p:cNvSpPr/>
          <p:nvPr/>
        </p:nvSpPr>
        <p:spPr>
          <a:xfrm>
            <a:off x="2687632" y="3140331"/>
            <a:ext cx="7182926" cy="478792"/>
          </a:xfrm>
          <a:prstGeom prst="roundRect">
            <a:avLst/>
          </a:prstGeom>
          <a:noFill/>
          <a:ln w="3175">
            <a:solidFill>
              <a:srgbClr val="4363AD"/>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accent1">
                    <a:lumMod val="75000"/>
                  </a:schemeClr>
                </a:solidFill>
              </a:rPr>
              <a:t>4. </a:t>
            </a:r>
            <a:r>
              <a:rPr lang="en-US" sz="1400" dirty="0">
                <a:solidFill>
                  <a:schemeClr val="accent1">
                    <a:lumMod val="75000"/>
                  </a:schemeClr>
                </a:solidFill>
              </a:rPr>
              <a:t>Authoritative and recursive nameservers </a:t>
            </a:r>
            <a:r>
              <a:rPr lang="en-US" sz="1400" b="1" dirty="0">
                <a:solidFill>
                  <a:schemeClr val="accent1">
                    <a:lumMod val="75000"/>
                  </a:schemeClr>
                </a:solidFill>
              </a:rPr>
              <a:t>MUST run on separate infrastructure</a:t>
            </a:r>
            <a:endParaRPr lang="en-US" sz="1400" dirty="0">
              <a:solidFill>
                <a:schemeClr val="accent1">
                  <a:lumMod val="75000"/>
                </a:schemeClr>
              </a:solidFill>
            </a:endParaRPr>
          </a:p>
        </p:txBody>
      </p:sp>
      <p:sp>
        <p:nvSpPr>
          <p:cNvPr id="11" name="Rounded Rectangle 10">
            <a:extLst>
              <a:ext uri="{FF2B5EF4-FFF2-40B4-BE49-F238E27FC236}">
                <a16:creationId xmlns:a16="http://schemas.microsoft.com/office/drawing/2014/main" id="{94C0374B-CE29-155F-ABBC-04FB58867EB5}"/>
              </a:ext>
            </a:extLst>
          </p:cNvPr>
          <p:cNvSpPr/>
          <p:nvPr/>
        </p:nvSpPr>
        <p:spPr>
          <a:xfrm>
            <a:off x="2687632" y="3714031"/>
            <a:ext cx="7182926" cy="478792"/>
          </a:xfrm>
          <a:prstGeom prst="roundRect">
            <a:avLst/>
          </a:prstGeom>
          <a:noFill/>
          <a:ln w="3175">
            <a:solidFill>
              <a:srgbClr val="4363AD"/>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accent1">
                    <a:lumMod val="75000"/>
                  </a:schemeClr>
                </a:solidFill>
              </a:rPr>
              <a:t>5. </a:t>
            </a:r>
            <a:r>
              <a:rPr lang="en-US" sz="1400" dirty="0">
                <a:solidFill>
                  <a:schemeClr val="accent1">
                    <a:lumMod val="75000"/>
                  </a:schemeClr>
                </a:solidFill>
              </a:rPr>
              <a:t>A minimum of two distinct nameservers </a:t>
            </a:r>
            <a:r>
              <a:rPr lang="en-US" sz="1400" b="1" dirty="0">
                <a:solidFill>
                  <a:schemeClr val="accent1">
                    <a:lumMod val="75000"/>
                  </a:schemeClr>
                </a:solidFill>
              </a:rPr>
              <a:t>MUST</a:t>
            </a:r>
            <a:r>
              <a:rPr lang="en-US" sz="1400" dirty="0">
                <a:solidFill>
                  <a:schemeClr val="accent1">
                    <a:lumMod val="75000"/>
                  </a:schemeClr>
                </a:solidFill>
              </a:rPr>
              <a:t> be used for any given zone</a:t>
            </a:r>
          </a:p>
        </p:txBody>
      </p:sp>
      <p:sp>
        <p:nvSpPr>
          <p:cNvPr id="12" name="Rounded Rectangle 11">
            <a:extLst>
              <a:ext uri="{FF2B5EF4-FFF2-40B4-BE49-F238E27FC236}">
                <a16:creationId xmlns:a16="http://schemas.microsoft.com/office/drawing/2014/main" id="{16BDD440-DD90-5413-F80D-BC43E401BC19}"/>
              </a:ext>
            </a:extLst>
          </p:cNvPr>
          <p:cNvSpPr/>
          <p:nvPr/>
        </p:nvSpPr>
        <p:spPr>
          <a:xfrm>
            <a:off x="2687632" y="4287731"/>
            <a:ext cx="7182926" cy="631437"/>
          </a:xfrm>
          <a:prstGeom prst="roundRect">
            <a:avLst/>
          </a:prstGeom>
          <a:noFill/>
          <a:ln w="3175">
            <a:solidFill>
              <a:srgbClr val="4363AD"/>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accent1">
                    <a:lumMod val="75000"/>
                  </a:schemeClr>
                </a:solidFill>
              </a:rPr>
              <a:t>6. </a:t>
            </a:r>
            <a:r>
              <a:rPr lang="en-US" sz="1400" dirty="0">
                <a:solidFill>
                  <a:schemeClr val="accent1">
                    <a:lumMod val="75000"/>
                  </a:schemeClr>
                </a:solidFill>
              </a:rPr>
              <a:t>Authoritative servers for a given zone </a:t>
            </a:r>
            <a:r>
              <a:rPr lang="en-US" sz="1400" b="1" dirty="0">
                <a:solidFill>
                  <a:schemeClr val="accent1">
                    <a:lumMod val="75000"/>
                  </a:schemeClr>
                </a:solidFill>
              </a:rPr>
              <a:t>MUST </a:t>
            </a:r>
            <a:r>
              <a:rPr lang="en-US" sz="1400" dirty="0">
                <a:solidFill>
                  <a:schemeClr val="accent1">
                    <a:lumMod val="75000"/>
                  </a:schemeClr>
                </a:solidFill>
              </a:rPr>
              <a:t>run from diversified infrastructure</a:t>
            </a:r>
            <a:endParaRPr lang="en-US" sz="1400" b="1" dirty="0">
              <a:solidFill>
                <a:schemeClr val="accent1">
                  <a:lumMod val="75000"/>
                </a:schemeClr>
              </a:solidFill>
            </a:endParaRPr>
          </a:p>
        </p:txBody>
      </p:sp>
      <p:sp>
        <p:nvSpPr>
          <p:cNvPr id="14" name="Rounded Rectangle 13">
            <a:extLst>
              <a:ext uri="{FF2B5EF4-FFF2-40B4-BE49-F238E27FC236}">
                <a16:creationId xmlns:a16="http://schemas.microsoft.com/office/drawing/2014/main" id="{E9A70B11-4131-4E47-49EA-26A81E8CE060}"/>
              </a:ext>
            </a:extLst>
          </p:cNvPr>
          <p:cNvSpPr/>
          <p:nvPr/>
        </p:nvSpPr>
        <p:spPr>
          <a:xfrm>
            <a:off x="2687632" y="5005109"/>
            <a:ext cx="7182926" cy="478792"/>
          </a:xfrm>
          <a:prstGeom prst="roundRect">
            <a:avLst/>
          </a:prstGeom>
          <a:noFill/>
          <a:ln w="3175">
            <a:solidFill>
              <a:srgbClr val="4363AD"/>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accent1">
                    <a:lumMod val="75000"/>
                  </a:schemeClr>
                </a:solidFill>
              </a:rPr>
              <a:t>7.</a:t>
            </a:r>
            <a:r>
              <a:rPr lang="en-US" sz="1400" dirty="0">
                <a:solidFill>
                  <a:schemeClr val="accent1">
                    <a:lumMod val="75000"/>
                  </a:schemeClr>
                </a:solidFill>
              </a:rPr>
              <a:t> The infrastructure that makes up your DNS infrastructure </a:t>
            </a:r>
            <a:r>
              <a:rPr lang="en-US" sz="1400" b="1" dirty="0">
                <a:solidFill>
                  <a:schemeClr val="accent1">
                    <a:lumMod val="75000"/>
                  </a:schemeClr>
                </a:solidFill>
              </a:rPr>
              <a:t>MUST</a:t>
            </a:r>
            <a:r>
              <a:rPr lang="en-US" sz="1400" dirty="0">
                <a:solidFill>
                  <a:schemeClr val="accent1">
                    <a:lumMod val="75000"/>
                  </a:schemeClr>
                </a:solidFill>
              </a:rPr>
              <a:t> be monitored</a:t>
            </a:r>
          </a:p>
        </p:txBody>
      </p:sp>
      <p:sp>
        <p:nvSpPr>
          <p:cNvPr id="15" name="Rounded Rectangle 14">
            <a:extLst>
              <a:ext uri="{FF2B5EF4-FFF2-40B4-BE49-F238E27FC236}">
                <a16:creationId xmlns:a16="http://schemas.microsoft.com/office/drawing/2014/main" id="{7A43D7EC-2EDB-8E3A-C31B-D8854FDF7791}"/>
              </a:ext>
            </a:extLst>
          </p:cNvPr>
          <p:cNvSpPr/>
          <p:nvPr/>
        </p:nvSpPr>
        <p:spPr>
          <a:xfrm rot="16200000">
            <a:off x="271264" y="3217661"/>
            <a:ext cx="4055007" cy="477472"/>
          </a:xfrm>
          <a:prstGeom prst="roundRect">
            <a:avLst/>
          </a:prstGeom>
          <a:solidFill>
            <a:srgbClr val="4363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entury Gothic" panose="020B0502020202020204" pitchFamily="34" charset="0"/>
              </a:rPr>
              <a:t>SLDs</a:t>
            </a:r>
          </a:p>
        </p:txBody>
      </p:sp>
      <p:pic>
        <p:nvPicPr>
          <p:cNvPr id="13" name="Picture 12" descr="A picture containing text, sign&#10;&#10;Description automatically generated">
            <a:extLst>
              <a:ext uri="{FF2B5EF4-FFF2-40B4-BE49-F238E27FC236}">
                <a16:creationId xmlns:a16="http://schemas.microsoft.com/office/drawing/2014/main" id="{BC51D694-AB7C-1B75-ACD6-F4EF86212F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41730" y="6281056"/>
            <a:ext cx="2123886" cy="511874"/>
          </a:xfrm>
          <a:prstGeom prst="rect">
            <a:avLst/>
          </a:prstGeom>
          <a:solidFill>
            <a:schemeClr val="bg1"/>
          </a:solidFill>
        </p:spPr>
      </p:pic>
    </p:spTree>
    <p:extLst>
      <p:ext uri="{BB962C8B-B14F-4D97-AF65-F5344CB8AC3E}">
        <p14:creationId xmlns:p14="http://schemas.microsoft.com/office/powerpoint/2010/main" val="2454273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ED6E9-B131-7F45-83EF-AC38020D53C7}"/>
              </a:ext>
            </a:extLst>
          </p:cNvPr>
          <p:cNvSpPr>
            <a:spLocks noGrp="1"/>
          </p:cNvSpPr>
          <p:nvPr>
            <p:ph type="title"/>
          </p:nvPr>
        </p:nvSpPr>
        <p:spPr>
          <a:xfrm>
            <a:off x="490518" y="356746"/>
            <a:ext cx="9473288" cy="450663"/>
          </a:xfrm>
        </p:spPr>
        <p:txBody>
          <a:bodyPr vert="horz" lIns="0" tIns="45720" rIns="0" bIns="45720" rtlCol="0" anchor="ctr">
            <a:normAutofit fontScale="90000"/>
          </a:bodyPr>
          <a:lstStyle/>
          <a:p>
            <a:r>
              <a:rPr lang="en-US" dirty="0">
                <a:solidFill>
                  <a:srgbClr val="4363AC"/>
                </a:solidFill>
                <a:latin typeface="Aharoni" panose="02010803020104030203" pitchFamily="2" charset="-79"/>
                <a:cs typeface="Aharoni" panose="02010803020104030203" pitchFamily="2" charset="-79"/>
              </a:rPr>
              <a:t>Closed &amp; Private Resolver Operators</a:t>
            </a:r>
          </a:p>
        </p:txBody>
      </p:sp>
      <p:pic>
        <p:nvPicPr>
          <p:cNvPr id="12" name="Picture 11" descr="A picture containing text, sign&#10;&#10;Description automatically generated">
            <a:extLst>
              <a:ext uri="{FF2B5EF4-FFF2-40B4-BE49-F238E27FC236}">
                <a16:creationId xmlns:a16="http://schemas.microsoft.com/office/drawing/2014/main" id="{2755F103-589C-3834-A739-593ED36C3A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41730" y="6281056"/>
            <a:ext cx="2123886" cy="511874"/>
          </a:xfrm>
          <a:prstGeom prst="rect">
            <a:avLst/>
          </a:prstGeom>
          <a:solidFill>
            <a:schemeClr val="bg1"/>
          </a:solidFill>
        </p:spPr>
      </p:pic>
      <p:sp>
        <p:nvSpPr>
          <p:cNvPr id="3" name="TextBox 2">
            <a:extLst>
              <a:ext uri="{FF2B5EF4-FFF2-40B4-BE49-F238E27FC236}">
                <a16:creationId xmlns:a16="http://schemas.microsoft.com/office/drawing/2014/main" id="{3D0FCC49-D815-8E88-0BB1-E522C91F47A2}"/>
              </a:ext>
            </a:extLst>
          </p:cNvPr>
          <p:cNvSpPr txBox="1"/>
          <p:nvPr/>
        </p:nvSpPr>
        <p:spPr>
          <a:xfrm>
            <a:off x="754913" y="1055992"/>
            <a:ext cx="10522687" cy="492443"/>
          </a:xfrm>
          <a:prstGeom prst="rect">
            <a:avLst/>
          </a:prstGeom>
          <a:noFill/>
        </p:spPr>
        <p:txBody>
          <a:bodyPr wrap="square" lIns="0" tIns="0" rIns="0" bIns="0" rtlCol="0">
            <a:spAutoFit/>
          </a:bodyPr>
          <a:lstStyle/>
          <a:p>
            <a:r>
              <a:rPr lang="en-US" sz="1600" i="1" dirty="0">
                <a:latin typeface="Century Gothic" panose="020B0502020202020204" pitchFamily="34" charset="0"/>
              </a:rPr>
              <a:t>Private resolvers are not publicly accessible and cannot be reached over the open internet. They are typically found in corporate networks or other restricted-access networks</a:t>
            </a:r>
            <a:endParaRPr lang="en-US" sz="1600" i="1" dirty="0">
              <a:latin typeface="Century Gothic" panose="020B0502020202020204" pitchFamily="34" charset="0"/>
              <a:cs typeface="Source Sans Pro"/>
            </a:endParaRPr>
          </a:p>
        </p:txBody>
      </p:sp>
      <p:sp>
        <p:nvSpPr>
          <p:cNvPr id="4" name="Rounded Rectangle 3">
            <a:extLst>
              <a:ext uri="{FF2B5EF4-FFF2-40B4-BE49-F238E27FC236}">
                <a16:creationId xmlns:a16="http://schemas.microsoft.com/office/drawing/2014/main" id="{0C349974-CDF6-BB7E-DA7C-F8233ABA611A}"/>
              </a:ext>
            </a:extLst>
          </p:cNvPr>
          <p:cNvSpPr/>
          <p:nvPr/>
        </p:nvSpPr>
        <p:spPr>
          <a:xfrm>
            <a:off x="2446459" y="1957762"/>
            <a:ext cx="6874004" cy="450663"/>
          </a:xfrm>
          <a:prstGeom prst="roundRect">
            <a:avLst/>
          </a:prstGeom>
          <a:noFill/>
          <a:ln w="31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accent1">
                    <a:lumMod val="75000"/>
                  </a:schemeClr>
                </a:solidFill>
              </a:rPr>
              <a:t>1. </a:t>
            </a:r>
            <a:r>
              <a:rPr lang="en-US" sz="1400" dirty="0">
                <a:solidFill>
                  <a:schemeClr val="accent1">
                    <a:lumMod val="75000"/>
                  </a:schemeClr>
                </a:solidFill>
              </a:rPr>
              <a:t>DNSSEC validation </a:t>
            </a:r>
            <a:r>
              <a:rPr lang="en-US" sz="1400" b="1" dirty="0">
                <a:solidFill>
                  <a:schemeClr val="accent1">
                    <a:lumMod val="75000"/>
                  </a:schemeClr>
                </a:solidFill>
              </a:rPr>
              <a:t>MUST</a:t>
            </a:r>
            <a:r>
              <a:rPr lang="en-US" sz="1400" dirty="0">
                <a:solidFill>
                  <a:schemeClr val="accent1">
                    <a:lumMod val="75000"/>
                  </a:schemeClr>
                </a:solidFill>
              </a:rPr>
              <a:t> be enabled</a:t>
            </a:r>
          </a:p>
        </p:txBody>
      </p:sp>
      <p:sp>
        <p:nvSpPr>
          <p:cNvPr id="5" name="Rounded Rectangle 4">
            <a:extLst>
              <a:ext uri="{FF2B5EF4-FFF2-40B4-BE49-F238E27FC236}">
                <a16:creationId xmlns:a16="http://schemas.microsoft.com/office/drawing/2014/main" id="{F0B4DAD5-F45A-594D-7368-9820DDCAD5F1}"/>
              </a:ext>
            </a:extLst>
          </p:cNvPr>
          <p:cNvSpPr/>
          <p:nvPr/>
        </p:nvSpPr>
        <p:spPr>
          <a:xfrm>
            <a:off x="2446459" y="2534136"/>
            <a:ext cx="6874004" cy="450663"/>
          </a:xfrm>
          <a:prstGeom prst="roundRect">
            <a:avLst/>
          </a:prstGeom>
          <a:noFill/>
          <a:ln w="31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accent1">
                    <a:lumMod val="75000"/>
                  </a:schemeClr>
                </a:solidFill>
              </a:rPr>
              <a:t>2. </a:t>
            </a:r>
            <a:r>
              <a:rPr lang="en-US" sz="1400" dirty="0">
                <a:solidFill>
                  <a:schemeClr val="accent1">
                    <a:lumMod val="75000"/>
                  </a:schemeClr>
                </a:solidFill>
              </a:rPr>
              <a:t>Access control list</a:t>
            </a:r>
            <a:r>
              <a:rPr lang="en-US" sz="1400" b="1" dirty="0">
                <a:solidFill>
                  <a:schemeClr val="accent1">
                    <a:lumMod val="75000"/>
                  </a:schemeClr>
                </a:solidFill>
              </a:rPr>
              <a:t> (</a:t>
            </a:r>
            <a:r>
              <a:rPr lang="en-US" sz="1400" dirty="0">
                <a:solidFill>
                  <a:schemeClr val="accent1">
                    <a:lumMod val="75000"/>
                  </a:schemeClr>
                </a:solidFill>
              </a:rPr>
              <a:t>ACL) statements </a:t>
            </a:r>
            <a:r>
              <a:rPr lang="en-US" sz="1400" b="1" dirty="0">
                <a:solidFill>
                  <a:schemeClr val="accent1">
                    <a:lumMod val="75000"/>
                  </a:schemeClr>
                </a:solidFill>
              </a:rPr>
              <a:t>MUST</a:t>
            </a:r>
            <a:r>
              <a:rPr lang="en-US" sz="1400" dirty="0">
                <a:solidFill>
                  <a:schemeClr val="accent1">
                    <a:lumMod val="75000"/>
                  </a:schemeClr>
                </a:solidFill>
              </a:rPr>
              <a:t> be used to restrict who may send recursive queries </a:t>
            </a:r>
          </a:p>
        </p:txBody>
      </p:sp>
      <p:sp>
        <p:nvSpPr>
          <p:cNvPr id="6" name="Rounded Rectangle 5">
            <a:extLst>
              <a:ext uri="{FF2B5EF4-FFF2-40B4-BE49-F238E27FC236}">
                <a16:creationId xmlns:a16="http://schemas.microsoft.com/office/drawing/2014/main" id="{B5920E72-642C-D7BE-D158-AE6DB634F217}"/>
              </a:ext>
            </a:extLst>
          </p:cNvPr>
          <p:cNvSpPr/>
          <p:nvPr/>
        </p:nvSpPr>
        <p:spPr>
          <a:xfrm>
            <a:off x="2446459" y="3095499"/>
            <a:ext cx="6874004" cy="450663"/>
          </a:xfrm>
          <a:prstGeom prst="roundRect">
            <a:avLst/>
          </a:prstGeom>
          <a:noFill/>
          <a:ln w="31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accent1">
                    <a:lumMod val="75000"/>
                  </a:schemeClr>
                </a:solidFill>
              </a:rPr>
              <a:t>3. </a:t>
            </a:r>
            <a:r>
              <a:rPr lang="en-US" sz="1400" dirty="0">
                <a:solidFill>
                  <a:schemeClr val="accent1">
                    <a:lumMod val="75000"/>
                  </a:schemeClr>
                </a:solidFill>
              </a:rPr>
              <a:t>QNAME minimization </a:t>
            </a:r>
            <a:r>
              <a:rPr lang="en-US" sz="1400" b="1" dirty="0">
                <a:solidFill>
                  <a:schemeClr val="accent1">
                    <a:lumMod val="75000"/>
                  </a:schemeClr>
                </a:solidFill>
              </a:rPr>
              <a:t>MUST</a:t>
            </a:r>
            <a:r>
              <a:rPr lang="en-US" sz="1400" dirty="0">
                <a:solidFill>
                  <a:schemeClr val="accent1">
                    <a:lumMod val="75000"/>
                  </a:schemeClr>
                </a:solidFill>
              </a:rPr>
              <a:t> be</a:t>
            </a:r>
            <a:r>
              <a:rPr lang="en-US" sz="1400" b="1" dirty="0">
                <a:solidFill>
                  <a:schemeClr val="accent1">
                    <a:lumMod val="75000"/>
                  </a:schemeClr>
                </a:solidFill>
              </a:rPr>
              <a:t> </a:t>
            </a:r>
            <a:r>
              <a:rPr lang="en-US" sz="1400" dirty="0">
                <a:solidFill>
                  <a:schemeClr val="accent1">
                    <a:lumMod val="75000"/>
                  </a:schemeClr>
                </a:solidFill>
              </a:rPr>
              <a:t>enabled</a:t>
            </a:r>
          </a:p>
        </p:txBody>
      </p:sp>
      <p:sp>
        <p:nvSpPr>
          <p:cNvPr id="16" name="Rounded Rectangle 15">
            <a:extLst>
              <a:ext uri="{FF2B5EF4-FFF2-40B4-BE49-F238E27FC236}">
                <a16:creationId xmlns:a16="http://schemas.microsoft.com/office/drawing/2014/main" id="{DCFBC8AC-B7CE-DD25-D7AB-A77CBE9D4FF1}"/>
              </a:ext>
            </a:extLst>
          </p:cNvPr>
          <p:cNvSpPr/>
          <p:nvPr/>
        </p:nvSpPr>
        <p:spPr>
          <a:xfrm>
            <a:off x="2446459" y="3669199"/>
            <a:ext cx="6874004" cy="450663"/>
          </a:xfrm>
          <a:prstGeom prst="roundRect">
            <a:avLst/>
          </a:prstGeom>
          <a:noFill/>
          <a:ln w="31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accent1">
                    <a:lumMod val="75000"/>
                  </a:schemeClr>
                </a:solidFill>
              </a:rPr>
              <a:t>4. </a:t>
            </a:r>
            <a:r>
              <a:rPr lang="en-US" sz="1400" dirty="0">
                <a:solidFill>
                  <a:schemeClr val="accent1">
                    <a:lumMod val="75000"/>
                  </a:schemeClr>
                </a:solidFill>
              </a:rPr>
              <a:t>Authoritative and recursive nameservers </a:t>
            </a:r>
            <a:r>
              <a:rPr lang="en-US" sz="1400" b="1" dirty="0">
                <a:solidFill>
                  <a:schemeClr val="accent1">
                    <a:lumMod val="75000"/>
                  </a:schemeClr>
                </a:solidFill>
              </a:rPr>
              <a:t>MUST </a:t>
            </a:r>
            <a:r>
              <a:rPr lang="en-US" sz="1400" dirty="0">
                <a:solidFill>
                  <a:schemeClr val="accent1">
                    <a:lumMod val="75000"/>
                  </a:schemeClr>
                </a:solidFill>
              </a:rPr>
              <a:t>run on separate infrastructure</a:t>
            </a:r>
          </a:p>
        </p:txBody>
      </p:sp>
      <p:sp>
        <p:nvSpPr>
          <p:cNvPr id="17" name="Rounded Rectangle 16">
            <a:extLst>
              <a:ext uri="{FF2B5EF4-FFF2-40B4-BE49-F238E27FC236}">
                <a16:creationId xmlns:a16="http://schemas.microsoft.com/office/drawing/2014/main" id="{7B1AB398-53E3-09D5-AF9F-4F9EF65735C8}"/>
              </a:ext>
            </a:extLst>
          </p:cNvPr>
          <p:cNvSpPr/>
          <p:nvPr/>
        </p:nvSpPr>
        <p:spPr>
          <a:xfrm>
            <a:off x="2446459" y="4242899"/>
            <a:ext cx="6874004" cy="450663"/>
          </a:xfrm>
          <a:prstGeom prst="roundRect">
            <a:avLst/>
          </a:prstGeom>
          <a:noFill/>
          <a:ln w="31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accent1">
                    <a:lumMod val="75000"/>
                  </a:schemeClr>
                </a:solidFill>
              </a:rPr>
              <a:t>5. </a:t>
            </a:r>
            <a:r>
              <a:rPr lang="en-US" sz="1400" dirty="0">
                <a:solidFill>
                  <a:schemeClr val="accent1">
                    <a:lumMod val="75000"/>
                  </a:schemeClr>
                </a:solidFill>
              </a:rPr>
              <a:t>At least two distinct servers </a:t>
            </a:r>
            <a:r>
              <a:rPr lang="en-US" sz="1400" b="1" dirty="0">
                <a:solidFill>
                  <a:schemeClr val="accent1">
                    <a:lumMod val="75000"/>
                  </a:schemeClr>
                </a:solidFill>
              </a:rPr>
              <a:t>MUST </a:t>
            </a:r>
            <a:r>
              <a:rPr lang="en-US" sz="1400" dirty="0">
                <a:solidFill>
                  <a:schemeClr val="accent1">
                    <a:lumMod val="75000"/>
                  </a:schemeClr>
                </a:solidFill>
              </a:rPr>
              <a:t>be used for providing recursion services</a:t>
            </a:r>
          </a:p>
        </p:txBody>
      </p:sp>
      <p:sp>
        <p:nvSpPr>
          <p:cNvPr id="18" name="Rounded Rectangle 17">
            <a:extLst>
              <a:ext uri="{FF2B5EF4-FFF2-40B4-BE49-F238E27FC236}">
                <a16:creationId xmlns:a16="http://schemas.microsoft.com/office/drawing/2014/main" id="{BF54554F-48F7-1F45-31AB-B087898D748C}"/>
              </a:ext>
            </a:extLst>
          </p:cNvPr>
          <p:cNvSpPr/>
          <p:nvPr/>
        </p:nvSpPr>
        <p:spPr>
          <a:xfrm>
            <a:off x="2446459" y="4841184"/>
            <a:ext cx="6874004" cy="450663"/>
          </a:xfrm>
          <a:prstGeom prst="roundRect">
            <a:avLst/>
          </a:prstGeom>
          <a:noFill/>
          <a:ln w="31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accent1">
                    <a:lumMod val="75000"/>
                  </a:schemeClr>
                </a:solidFill>
              </a:rPr>
              <a:t>6. </a:t>
            </a:r>
            <a:r>
              <a:rPr lang="en-US" sz="1400" dirty="0">
                <a:solidFill>
                  <a:schemeClr val="accent1">
                    <a:lumMod val="75000"/>
                  </a:schemeClr>
                </a:solidFill>
              </a:rPr>
              <a:t>The infrastructure that makes up your DNS infrastructure </a:t>
            </a:r>
            <a:r>
              <a:rPr lang="en-US" sz="1400" b="1" dirty="0">
                <a:solidFill>
                  <a:schemeClr val="accent1">
                    <a:lumMod val="75000"/>
                  </a:schemeClr>
                </a:solidFill>
              </a:rPr>
              <a:t>MUST</a:t>
            </a:r>
            <a:r>
              <a:rPr lang="en-US" sz="1400" dirty="0">
                <a:solidFill>
                  <a:schemeClr val="accent1">
                    <a:lumMod val="75000"/>
                  </a:schemeClr>
                </a:solidFill>
              </a:rPr>
              <a:t> be monitored</a:t>
            </a:r>
          </a:p>
        </p:txBody>
      </p:sp>
      <p:sp>
        <p:nvSpPr>
          <p:cNvPr id="19" name="Rounded Rectangle 18">
            <a:extLst>
              <a:ext uri="{FF2B5EF4-FFF2-40B4-BE49-F238E27FC236}">
                <a16:creationId xmlns:a16="http://schemas.microsoft.com/office/drawing/2014/main" id="{9A1D6A74-8E69-F4DA-FD59-E42350843915}"/>
              </a:ext>
            </a:extLst>
          </p:cNvPr>
          <p:cNvSpPr/>
          <p:nvPr/>
        </p:nvSpPr>
        <p:spPr>
          <a:xfrm>
            <a:off x="2446459" y="5421066"/>
            <a:ext cx="6874004" cy="450663"/>
          </a:xfrm>
          <a:prstGeom prst="roundRect">
            <a:avLst/>
          </a:prstGeom>
          <a:noFill/>
          <a:ln w="31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accent1">
                    <a:lumMod val="75000"/>
                  </a:schemeClr>
                </a:solidFill>
              </a:rPr>
              <a:t>7.</a:t>
            </a:r>
            <a:r>
              <a:rPr lang="en-GB" sz="1400" b="0" i="0" dirty="0">
                <a:solidFill>
                  <a:schemeClr val="accent1">
                    <a:lumMod val="75000"/>
                  </a:schemeClr>
                </a:solidFill>
                <a:effectLst/>
              </a:rPr>
              <a:t> DoT (DNS-over-TLS) or </a:t>
            </a:r>
            <a:r>
              <a:rPr lang="en-GB" sz="1400" b="0" i="0" dirty="0" err="1">
                <a:solidFill>
                  <a:schemeClr val="accent1">
                    <a:lumMod val="75000"/>
                  </a:schemeClr>
                </a:solidFill>
                <a:effectLst/>
              </a:rPr>
              <a:t>DoH</a:t>
            </a:r>
            <a:r>
              <a:rPr lang="en-GB" sz="1400" b="0" i="0" dirty="0">
                <a:solidFill>
                  <a:schemeClr val="accent1">
                    <a:lumMod val="75000"/>
                  </a:schemeClr>
                </a:solidFill>
                <a:effectLst/>
              </a:rPr>
              <a:t> (DNS-over-HTTPS) </a:t>
            </a:r>
            <a:r>
              <a:rPr lang="en-GB" sz="1400" b="1" i="0" dirty="0">
                <a:solidFill>
                  <a:schemeClr val="accent1">
                    <a:lumMod val="75000"/>
                  </a:schemeClr>
                </a:solidFill>
                <a:effectLst/>
              </a:rPr>
              <a:t>SHOULD </a:t>
            </a:r>
            <a:r>
              <a:rPr lang="en-GB" sz="1400" b="0" i="0" dirty="0">
                <a:solidFill>
                  <a:schemeClr val="accent1">
                    <a:lumMod val="75000"/>
                  </a:schemeClr>
                </a:solidFill>
                <a:effectLst/>
              </a:rPr>
              <a:t>be enabled</a:t>
            </a:r>
            <a:r>
              <a:rPr lang="en-US" sz="1400" dirty="0">
                <a:solidFill>
                  <a:schemeClr val="accent1">
                    <a:lumMod val="75000"/>
                  </a:schemeClr>
                </a:solidFill>
              </a:rPr>
              <a:t> </a:t>
            </a:r>
          </a:p>
        </p:txBody>
      </p:sp>
      <p:sp>
        <p:nvSpPr>
          <p:cNvPr id="20" name="Rounded Rectangle 19">
            <a:extLst>
              <a:ext uri="{FF2B5EF4-FFF2-40B4-BE49-F238E27FC236}">
                <a16:creationId xmlns:a16="http://schemas.microsoft.com/office/drawing/2014/main" id="{BAB13FCF-3707-3087-D2CF-D34B6271ECD1}"/>
              </a:ext>
            </a:extLst>
          </p:cNvPr>
          <p:cNvSpPr/>
          <p:nvPr/>
        </p:nvSpPr>
        <p:spPr>
          <a:xfrm rot="16200000">
            <a:off x="117262" y="3686276"/>
            <a:ext cx="3913967" cy="456937"/>
          </a:xfrm>
          <a:prstGeom prst="roundRect">
            <a:avLst/>
          </a:prstGeom>
          <a:solidFill>
            <a:srgbClr val="58C4C3"/>
          </a:solidFill>
          <a:ln w="1270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Closed &amp; Private resolvers</a:t>
            </a:r>
          </a:p>
        </p:txBody>
      </p:sp>
    </p:spTree>
    <p:extLst>
      <p:ext uri="{BB962C8B-B14F-4D97-AF65-F5344CB8AC3E}">
        <p14:creationId xmlns:p14="http://schemas.microsoft.com/office/powerpoint/2010/main" val="360312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6FD75-BF26-9654-83C4-1B54F2E23C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3BB2C2-5F4F-7E26-20A2-7EED38CCFC93}"/>
              </a:ext>
            </a:extLst>
          </p:cNvPr>
          <p:cNvSpPr>
            <a:spLocks noGrp="1"/>
          </p:cNvSpPr>
          <p:nvPr>
            <p:ph type="title"/>
          </p:nvPr>
        </p:nvSpPr>
        <p:spPr>
          <a:xfrm>
            <a:off x="490518" y="356746"/>
            <a:ext cx="9473288" cy="450663"/>
          </a:xfrm>
        </p:spPr>
        <p:txBody>
          <a:bodyPr vert="horz" lIns="0" tIns="45720" rIns="0" bIns="45720" rtlCol="0" anchor="ctr">
            <a:normAutofit fontScale="90000"/>
          </a:bodyPr>
          <a:lstStyle/>
          <a:p>
            <a:r>
              <a:rPr lang="en-US" dirty="0">
                <a:solidFill>
                  <a:srgbClr val="4363AC"/>
                </a:solidFill>
                <a:latin typeface="Aharoni" panose="02010803020104030203" pitchFamily="2" charset="-79"/>
                <a:cs typeface="Aharoni" panose="02010803020104030203" pitchFamily="2" charset="-79"/>
              </a:rPr>
              <a:t>Public Resolver Operators</a:t>
            </a:r>
          </a:p>
        </p:txBody>
      </p:sp>
      <p:pic>
        <p:nvPicPr>
          <p:cNvPr id="12" name="Picture 11" descr="A picture containing text, sign&#10;&#10;Description automatically generated">
            <a:extLst>
              <a:ext uri="{FF2B5EF4-FFF2-40B4-BE49-F238E27FC236}">
                <a16:creationId xmlns:a16="http://schemas.microsoft.com/office/drawing/2014/main" id="{6611FC8B-4861-3585-5844-62173C9F06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41730" y="6281056"/>
            <a:ext cx="2123886" cy="511874"/>
          </a:xfrm>
          <a:prstGeom prst="rect">
            <a:avLst/>
          </a:prstGeom>
          <a:solidFill>
            <a:schemeClr val="bg1"/>
          </a:solidFill>
        </p:spPr>
      </p:pic>
      <p:sp>
        <p:nvSpPr>
          <p:cNvPr id="3" name="TextBox 2">
            <a:extLst>
              <a:ext uri="{FF2B5EF4-FFF2-40B4-BE49-F238E27FC236}">
                <a16:creationId xmlns:a16="http://schemas.microsoft.com/office/drawing/2014/main" id="{4F982649-E319-7AA4-22B2-4E0392F840FD}"/>
              </a:ext>
            </a:extLst>
          </p:cNvPr>
          <p:cNvSpPr txBox="1"/>
          <p:nvPr/>
        </p:nvSpPr>
        <p:spPr>
          <a:xfrm>
            <a:off x="754913" y="1055992"/>
            <a:ext cx="10522687" cy="492443"/>
          </a:xfrm>
          <a:prstGeom prst="rect">
            <a:avLst/>
          </a:prstGeom>
          <a:noFill/>
        </p:spPr>
        <p:txBody>
          <a:bodyPr wrap="square" lIns="0" tIns="0" rIns="0" bIns="0" rtlCol="0">
            <a:spAutoFit/>
          </a:bodyPr>
          <a:lstStyle/>
          <a:p>
            <a:r>
              <a:rPr lang="en-GB" sz="1600" b="0" i="0" dirty="0">
                <a:solidFill>
                  <a:srgbClr val="404248"/>
                </a:solidFill>
                <a:effectLst/>
                <a:latin typeface="Open Sans" panose="020B0606030504020204" pitchFamily="34" charset="0"/>
              </a:rPr>
              <a:t>“Fully open” public DNS resolvers are available to any users on the Internet freely to use, whether they are stub resolvers (clients) or recursive servers using the open resolver as a forwarding service.</a:t>
            </a:r>
            <a:endParaRPr lang="en-US" sz="1600" i="1" dirty="0">
              <a:latin typeface="Century Gothic" panose="020B0502020202020204" pitchFamily="34" charset="0"/>
              <a:cs typeface="Source Sans Pro"/>
            </a:endParaRPr>
          </a:p>
        </p:txBody>
      </p:sp>
      <p:sp>
        <p:nvSpPr>
          <p:cNvPr id="4" name="Rounded Rectangle 3">
            <a:extLst>
              <a:ext uri="{FF2B5EF4-FFF2-40B4-BE49-F238E27FC236}">
                <a16:creationId xmlns:a16="http://schemas.microsoft.com/office/drawing/2014/main" id="{BB77982D-9F77-6634-78FD-610DF5F0B998}"/>
              </a:ext>
            </a:extLst>
          </p:cNvPr>
          <p:cNvSpPr/>
          <p:nvPr/>
        </p:nvSpPr>
        <p:spPr>
          <a:xfrm>
            <a:off x="2446459" y="1957762"/>
            <a:ext cx="6874004" cy="450663"/>
          </a:xfrm>
          <a:prstGeom prst="roundRect">
            <a:avLst/>
          </a:prstGeom>
          <a:noFill/>
          <a:ln w="31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accent1">
                    <a:lumMod val="75000"/>
                  </a:schemeClr>
                </a:solidFill>
              </a:rPr>
              <a:t>1. </a:t>
            </a:r>
            <a:r>
              <a:rPr lang="en-US" sz="1400" dirty="0">
                <a:solidFill>
                  <a:schemeClr val="accent1">
                    <a:lumMod val="75000"/>
                  </a:schemeClr>
                </a:solidFill>
              </a:rPr>
              <a:t>DNSSEC validation </a:t>
            </a:r>
            <a:r>
              <a:rPr lang="en-US" sz="1400" b="1" dirty="0">
                <a:solidFill>
                  <a:schemeClr val="accent1">
                    <a:lumMod val="75000"/>
                  </a:schemeClr>
                </a:solidFill>
              </a:rPr>
              <a:t>MUST</a:t>
            </a:r>
            <a:r>
              <a:rPr lang="en-US" sz="1400" dirty="0">
                <a:solidFill>
                  <a:schemeClr val="accent1">
                    <a:lumMod val="75000"/>
                  </a:schemeClr>
                </a:solidFill>
              </a:rPr>
              <a:t> be enabled</a:t>
            </a:r>
          </a:p>
        </p:txBody>
      </p:sp>
      <p:sp>
        <p:nvSpPr>
          <p:cNvPr id="5" name="Rounded Rectangle 4">
            <a:extLst>
              <a:ext uri="{FF2B5EF4-FFF2-40B4-BE49-F238E27FC236}">
                <a16:creationId xmlns:a16="http://schemas.microsoft.com/office/drawing/2014/main" id="{3BB16E35-0D2F-8E88-CC39-65197A55A823}"/>
              </a:ext>
            </a:extLst>
          </p:cNvPr>
          <p:cNvSpPr/>
          <p:nvPr/>
        </p:nvSpPr>
        <p:spPr>
          <a:xfrm>
            <a:off x="2446459" y="2534136"/>
            <a:ext cx="6874004" cy="450663"/>
          </a:xfrm>
          <a:prstGeom prst="roundRect">
            <a:avLst/>
          </a:prstGeom>
          <a:noFill/>
          <a:ln w="31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accent1">
                    <a:lumMod val="75000"/>
                  </a:schemeClr>
                </a:solidFill>
              </a:rPr>
              <a:t>2. </a:t>
            </a:r>
            <a:r>
              <a:rPr lang="en-GB" sz="1400" b="0" i="0" dirty="0">
                <a:solidFill>
                  <a:schemeClr val="accent1">
                    <a:lumMod val="75000"/>
                  </a:schemeClr>
                </a:solidFill>
                <a:effectLst/>
              </a:rPr>
              <a:t>DoT (DNS-over-TLS) or </a:t>
            </a:r>
            <a:r>
              <a:rPr lang="en-GB" sz="1400" b="0" i="0" dirty="0" err="1">
                <a:solidFill>
                  <a:schemeClr val="accent1">
                    <a:lumMod val="75000"/>
                  </a:schemeClr>
                </a:solidFill>
                <a:effectLst/>
              </a:rPr>
              <a:t>DoH</a:t>
            </a:r>
            <a:r>
              <a:rPr lang="en-GB" sz="1400" b="0" i="0" dirty="0">
                <a:solidFill>
                  <a:schemeClr val="accent1">
                    <a:lumMod val="75000"/>
                  </a:schemeClr>
                </a:solidFill>
                <a:effectLst/>
              </a:rPr>
              <a:t> (DNS-over-HTTPS) </a:t>
            </a:r>
            <a:r>
              <a:rPr lang="en-GB" sz="1400" b="1" i="0" dirty="0">
                <a:solidFill>
                  <a:schemeClr val="accent1">
                    <a:lumMod val="75000"/>
                  </a:schemeClr>
                </a:solidFill>
                <a:effectLst/>
              </a:rPr>
              <a:t>MUST </a:t>
            </a:r>
            <a:r>
              <a:rPr lang="en-GB" sz="1400" b="0" i="0" dirty="0">
                <a:solidFill>
                  <a:schemeClr val="accent1">
                    <a:lumMod val="75000"/>
                  </a:schemeClr>
                </a:solidFill>
                <a:effectLst/>
              </a:rPr>
              <a:t>be enabled</a:t>
            </a:r>
            <a:r>
              <a:rPr lang="en-US" sz="1400" dirty="0">
                <a:solidFill>
                  <a:schemeClr val="accent1">
                    <a:lumMod val="75000"/>
                  </a:schemeClr>
                </a:solidFill>
              </a:rPr>
              <a:t> </a:t>
            </a:r>
          </a:p>
        </p:txBody>
      </p:sp>
      <p:sp>
        <p:nvSpPr>
          <p:cNvPr id="6" name="Rounded Rectangle 5">
            <a:extLst>
              <a:ext uri="{FF2B5EF4-FFF2-40B4-BE49-F238E27FC236}">
                <a16:creationId xmlns:a16="http://schemas.microsoft.com/office/drawing/2014/main" id="{FAD332E3-4DC1-3442-3A31-C4444E47C46E}"/>
              </a:ext>
            </a:extLst>
          </p:cNvPr>
          <p:cNvSpPr/>
          <p:nvPr/>
        </p:nvSpPr>
        <p:spPr>
          <a:xfrm>
            <a:off x="2446459" y="3095499"/>
            <a:ext cx="6874004" cy="450663"/>
          </a:xfrm>
          <a:prstGeom prst="roundRect">
            <a:avLst/>
          </a:prstGeom>
          <a:noFill/>
          <a:ln w="31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accent1">
                    <a:lumMod val="75000"/>
                  </a:schemeClr>
                </a:solidFill>
              </a:rPr>
              <a:t>3. </a:t>
            </a:r>
            <a:r>
              <a:rPr lang="en-US" sz="1400" dirty="0">
                <a:solidFill>
                  <a:schemeClr val="accent1">
                    <a:lumMod val="75000"/>
                  </a:schemeClr>
                </a:solidFill>
              </a:rPr>
              <a:t>QNAME minimization </a:t>
            </a:r>
            <a:r>
              <a:rPr lang="en-US" sz="1400" b="1" dirty="0">
                <a:solidFill>
                  <a:schemeClr val="accent1">
                    <a:lumMod val="75000"/>
                  </a:schemeClr>
                </a:solidFill>
              </a:rPr>
              <a:t>MUST</a:t>
            </a:r>
            <a:r>
              <a:rPr lang="en-US" sz="1400" dirty="0">
                <a:solidFill>
                  <a:schemeClr val="accent1">
                    <a:lumMod val="75000"/>
                  </a:schemeClr>
                </a:solidFill>
              </a:rPr>
              <a:t> be</a:t>
            </a:r>
            <a:r>
              <a:rPr lang="en-US" sz="1400" b="1" dirty="0">
                <a:solidFill>
                  <a:schemeClr val="accent1">
                    <a:lumMod val="75000"/>
                  </a:schemeClr>
                </a:solidFill>
              </a:rPr>
              <a:t> </a:t>
            </a:r>
            <a:r>
              <a:rPr lang="en-US" sz="1400" dirty="0">
                <a:solidFill>
                  <a:schemeClr val="accent1">
                    <a:lumMod val="75000"/>
                  </a:schemeClr>
                </a:solidFill>
              </a:rPr>
              <a:t>enabled</a:t>
            </a:r>
          </a:p>
        </p:txBody>
      </p:sp>
      <p:sp>
        <p:nvSpPr>
          <p:cNvPr id="16" name="Rounded Rectangle 15">
            <a:extLst>
              <a:ext uri="{FF2B5EF4-FFF2-40B4-BE49-F238E27FC236}">
                <a16:creationId xmlns:a16="http://schemas.microsoft.com/office/drawing/2014/main" id="{4ADF7300-BF44-9C08-3FD1-82D23E20D5AD}"/>
              </a:ext>
            </a:extLst>
          </p:cNvPr>
          <p:cNvSpPr/>
          <p:nvPr/>
        </p:nvSpPr>
        <p:spPr>
          <a:xfrm>
            <a:off x="2446459" y="3669199"/>
            <a:ext cx="6874004" cy="450663"/>
          </a:xfrm>
          <a:prstGeom prst="roundRect">
            <a:avLst/>
          </a:prstGeom>
          <a:noFill/>
          <a:ln w="31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accent1">
                    <a:lumMod val="75000"/>
                  </a:schemeClr>
                </a:solidFill>
              </a:rPr>
              <a:t>4. </a:t>
            </a:r>
            <a:r>
              <a:rPr lang="en-US" sz="1400" dirty="0">
                <a:solidFill>
                  <a:schemeClr val="accent1">
                    <a:lumMod val="75000"/>
                  </a:schemeClr>
                </a:solidFill>
              </a:rPr>
              <a:t>Authoritative and recursive nameservers </a:t>
            </a:r>
            <a:r>
              <a:rPr lang="en-US" sz="1400" b="1" dirty="0">
                <a:solidFill>
                  <a:schemeClr val="accent1">
                    <a:lumMod val="75000"/>
                  </a:schemeClr>
                </a:solidFill>
              </a:rPr>
              <a:t>MUST </a:t>
            </a:r>
            <a:r>
              <a:rPr lang="en-US" sz="1400" dirty="0">
                <a:solidFill>
                  <a:schemeClr val="accent1">
                    <a:lumMod val="75000"/>
                  </a:schemeClr>
                </a:solidFill>
              </a:rPr>
              <a:t>run on separate infrastructure</a:t>
            </a:r>
          </a:p>
        </p:txBody>
      </p:sp>
      <p:sp>
        <p:nvSpPr>
          <p:cNvPr id="17" name="Rounded Rectangle 16">
            <a:extLst>
              <a:ext uri="{FF2B5EF4-FFF2-40B4-BE49-F238E27FC236}">
                <a16:creationId xmlns:a16="http://schemas.microsoft.com/office/drawing/2014/main" id="{C17B905C-CDDF-D802-3BF9-D892332536E4}"/>
              </a:ext>
            </a:extLst>
          </p:cNvPr>
          <p:cNvSpPr/>
          <p:nvPr/>
        </p:nvSpPr>
        <p:spPr>
          <a:xfrm>
            <a:off x="2446459" y="4242899"/>
            <a:ext cx="6874004" cy="450663"/>
          </a:xfrm>
          <a:prstGeom prst="roundRect">
            <a:avLst/>
          </a:prstGeom>
          <a:noFill/>
          <a:ln w="31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accent1">
                    <a:lumMod val="75000"/>
                  </a:schemeClr>
                </a:solidFill>
              </a:rPr>
              <a:t>5. </a:t>
            </a:r>
            <a:r>
              <a:rPr lang="en-US" sz="1400" dirty="0">
                <a:solidFill>
                  <a:schemeClr val="accent1">
                    <a:lumMod val="75000"/>
                  </a:schemeClr>
                </a:solidFill>
              </a:rPr>
              <a:t>At least two distinct servers </a:t>
            </a:r>
            <a:r>
              <a:rPr lang="en-US" sz="1400" b="1" dirty="0">
                <a:solidFill>
                  <a:schemeClr val="accent1">
                    <a:lumMod val="75000"/>
                  </a:schemeClr>
                </a:solidFill>
              </a:rPr>
              <a:t>MUST </a:t>
            </a:r>
            <a:r>
              <a:rPr lang="en-US" sz="1400" dirty="0">
                <a:solidFill>
                  <a:schemeClr val="accent1">
                    <a:lumMod val="75000"/>
                  </a:schemeClr>
                </a:solidFill>
              </a:rPr>
              <a:t>be used for providing recursion services</a:t>
            </a:r>
          </a:p>
        </p:txBody>
      </p:sp>
      <p:sp>
        <p:nvSpPr>
          <p:cNvPr id="18" name="Rounded Rectangle 17">
            <a:extLst>
              <a:ext uri="{FF2B5EF4-FFF2-40B4-BE49-F238E27FC236}">
                <a16:creationId xmlns:a16="http://schemas.microsoft.com/office/drawing/2014/main" id="{CFFA1413-09D6-AAF0-BF64-689197308828}"/>
              </a:ext>
            </a:extLst>
          </p:cNvPr>
          <p:cNvSpPr/>
          <p:nvPr/>
        </p:nvSpPr>
        <p:spPr>
          <a:xfrm>
            <a:off x="2446459" y="4841184"/>
            <a:ext cx="6874004" cy="450663"/>
          </a:xfrm>
          <a:prstGeom prst="roundRect">
            <a:avLst/>
          </a:prstGeom>
          <a:noFill/>
          <a:ln w="31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accent1">
                    <a:lumMod val="75000"/>
                  </a:schemeClr>
                </a:solidFill>
              </a:rPr>
              <a:t>6. </a:t>
            </a:r>
            <a:r>
              <a:rPr lang="en-US" sz="1400" dirty="0">
                <a:solidFill>
                  <a:schemeClr val="accent1">
                    <a:lumMod val="75000"/>
                  </a:schemeClr>
                </a:solidFill>
              </a:rPr>
              <a:t>The infrastructure that makes up your DNS infrastructure </a:t>
            </a:r>
            <a:r>
              <a:rPr lang="en-US" sz="1400" b="1" dirty="0">
                <a:solidFill>
                  <a:schemeClr val="accent1">
                    <a:lumMod val="75000"/>
                  </a:schemeClr>
                </a:solidFill>
              </a:rPr>
              <a:t>MUST</a:t>
            </a:r>
            <a:r>
              <a:rPr lang="en-US" sz="1400" dirty="0">
                <a:solidFill>
                  <a:schemeClr val="accent1">
                    <a:lumMod val="75000"/>
                  </a:schemeClr>
                </a:solidFill>
              </a:rPr>
              <a:t> be monitored</a:t>
            </a:r>
          </a:p>
        </p:txBody>
      </p:sp>
      <p:sp>
        <p:nvSpPr>
          <p:cNvPr id="19" name="Rounded Rectangle 18">
            <a:extLst>
              <a:ext uri="{FF2B5EF4-FFF2-40B4-BE49-F238E27FC236}">
                <a16:creationId xmlns:a16="http://schemas.microsoft.com/office/drawing/2014/main" id="{1AFF6D5F-ED58-8BEE-F9C0-E9DD3A2C6CE1}"/>
              </a:ext>
            </a:extLst>
          </p:cNvPr>
          <p:cNvSpPr/>
          <p:nvPr/>
        </p:nvSpPr>
        <p:spPr>
          <a:xfrm>
            <a:off x="2446459" y="5421066"/>
            <a:ext cx="6874004" cy="450663"/>
          </a:xfrm>
          <a:prstGeom prst="roundRect">
            <a:avLst/>
          </a:prstGeom>
          <a:noFill/>
          <a:ln w="31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accent1">
                    <a:lumMod val="75000"/>
                  </a:schemeClr>
                </a:solidFill>
              </a:rPr>
              <a:t>7.</a:t>
            </a:r>
            <a:r>
              <a:rPr lang="en-US" sz="1400" dirty="0">
                <a:solidFill>
                  <a:schemeClr val="accent1">
                    <a:lumMod val="75000"/>
                  </a:schemeClr>
                </a:solidFill>
              </a:rPr>
              <a:t> DNS Query data </a:t>
            </a:r>
            <a:r>
              <a:rPr lang="en-US" sz="1400" b="1" dirty="0">
                <a:solidFill>
                  <a:schemeClr val="accent1">
                    <a:lumMod val="75000"/>
                  </a:schemeClr>
                </a:solidFill>
              </a:rPr>
              <a:t>MUST</a:t>
            </a:r>
            <a:r>
              <a:rPr lang="en-US" sz="1400" dirty="0">
                <a:solidFill>
                  <a:schemeClr val="accent1">
                    <a:lumMod val="75000"/>
                  </a:schemeClr>
                </a:solidFill>
              </a:rPr>
              <a:t> only be retained </a:t>
            </a:r>
            <a:r>
              <a:rPr lang="en-GB" sz="1400" i="0" dirty="0">
                <a:solidFill>
                  <a:schemeClr val="accent1">
                    <a:lumMod val="75000"/>
                  </a:schemeClr>
                </a:solidFill>
                <a:effectLst/>
              </a:rPr>
              <a:t> for as long as is necessary for the sound operation of the service offered</a:t>
            </a:r>
            <a:r>
              <a:rPr lang="en-US" sz="1400" dirty="0">
                <a:solidFill>
                  <a:schemeClr val="accent1">
                    <a:lumMod val="75000"/>
                  </a:schemeClr>
                </a:solidFill>
              </a:rPr>
              <a:t> </a:t>
            </a:r>
          </a:p>
        </p:txBody>
      </p:sp>
      <p:sp>
        <p:nvSpPr>
          <p:cNvPr id="20" name="Rounded Rectangle 19">
            <a:extLst>
              <a:ext uri="{FF2B5EF4-FFF2-40B4-BE49-F238E27FC236}">
                <a16:creationId xmlns:a16="http://schemas.microsoft.com/office/drawing/2014/main" id="{30569945-DD13-C282-5140-DD5CE7C5D6C5}"/>
              </a:ext>
            </a:extLst>
          </p:cNvPr>
          <p:cNvSpPr/>
          <p:nvPr/>
        </p:nvSpPr>
        <p:spPr>
          <a:xfrm rot="16200000">
            <a:off x="117262" y="3686276"/>
            <a:ext cx="3913967" cy="456937"/>
          </a:xfrm>
          <a:prstGeom prst="roundRect">
            <a:avLst/>
          </a:prstGeom>
          <a:solidFill>
            <a:srgbClr val="58C4C3"/>
          </a:solidFill>
          <a:ln w="1270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Closed &amp; Private resolvers</a:t>
            </a:r>
          </a:p>
        </p:txBody>
      </p:sp>
    </p:spTree>
    <p:extLst>
      <p:ext uri="{BB962C8B-B14F-4D97-AF65-F5344CB8AC3E}">
        <p14:creationId xmlns:p14="http://schemas.microsoft.com/office/powerpoint/2010/main" val="2847355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2C6BD5-606C-FEFD-E728-53F0D588AB3E}"/>
              </a:ext>
            </a:extLst>
          </p:cNvPr>
          <p:cNvSpPr/>
          <p:nvPr/>
        </p:nvSpPr>
        <p:spPr>
          <a:xfrm>
            <a:off x="2250831" y="785446"/>
            <a:ext cx="7772400" cy="546295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5" name="Picture 4">
            <a:extLst>
              <a:ext uri="{FF2B5EF4-FFF2-40B4-BE49-F238E27FC236}">
                <a16:creationId xmlns:a16="http://schemas.microsoft.com/office/drawing/2014/main" id="{696ED047-6EB7-D366-3C6C-19359FE4EBF6}"/>
              </a:ext>
            </a:extLst>
          </p:cNvPr>
          <p:cNvPicPr>
            <a:picLocks noChangeAspect="1"/>
          </p:cNvPicPr>
          <p:nvPr/>
        </p:nvPicPr>
        <p:blipFill>
          <a:blip r:embed="rId2"/>
          <a:stretch>
            <a:fillRect/>
          </a:stretch>
        </p:blipFill>
        <p:spPr>
          <a:xfrm>
            <a:off x="3003853" y="1322060"/>
            <a:ext cx="6198761" cy="4387078"/>
          </a:xfrm>
          <a:prstGeom prst="rect">
            <a:avLst/>
          </a:prstGeom>
        </p:spPr>
      </p:pic>
    </p:spTree>
    <p:extLst>
      <p:ext uri="{BB962C8B-B14F-4D97-AF65-F5344CB8AC3E}">
        <p14:creationId xmlns:p14="http://schemas.microsoft.com/office/powerpoint/2010/main" val="3873793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256AB3-BD1A-2907-3156-E65CE0D1C47B}"/>
              </a:ext>
            </a:extLst>
          </p:cNvPr>
          <p:cNvSpPr/>
          <p:nvPr/>
        </p:nvSpPr>
        <p:spPr>
          <a:xfrm>
            <a:off x="2250831" y="785446"/>
            <a:ext cx="7772400" cy="546295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4" name="Picture 3">
            <a:extLst>
              <a:ext uri="{FF2B5EF4-FFF2-40B4-BE49-F238E27FC236}">
                <a16:creationId xmlns:a16="http://schemas.microsoft.com/office/drawing/2014/main" id="{37300751-141C-4A10-BB8E-4E139190FF5A}"/>
              </a:ext>
            </a:extLst>
          </p:cNvPr>
          <p:cNvPicPr>
            <a:picLocks noChangeAspect="1"/>
          </p:cNvPicPr>
          <p:nvPr/>
        </p:nvPicPr>
        <p:blipFill>
          <a:blip r:embed="rId2"/>
          <a:stretch>
            <a:fillRect/>
          </a:stretch>
        </p:blipFill>
        <p:spPr>
          <a:xfrm>
            <a:off x="3004201" y="1338499"/>
            <a:ext cx="6183598" cy="4349480"/>
          </a:xfrm>
          <a:prstGeom prst="rect">
            <a:avLst/>
          </a:prstGeom>
        </p:spPr>
      </p:pic>
      <p:sp>
        <p:nvSpPr>
          <p:cNvPr id="22" name="Rectangle 21">
            <a:extLst>
              <a:ext uri="{FF2B5EF4-FFF2-40B4-BE49-F238E27FC236}">
                <a16:creationId xmlns:a16="http://schemas.microsoft.com/office/drawing/2014/main" id="{D20526F0-3D22-F34D-A48C-09757D490089}"/>
              </a:ext>
            </a:extLst>
          </p:cNvPr>
          <p:cNvSpPr/>
          <p:nvPr/>
        </p:nvSpPr>
        <p:spPr>
          <a:xfrm>
            <a:off x="3004201" y="3727300"/>
            <a:ext cx="5263872" cy="636918"/>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39635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45890</TotalTime>
  <Words>2374</Words>
  <Application>Microsoft Macintosh PowerPoint</Application>
  <PresentationFormat>Widescreen</PresentationFormat>
  <Paragraphs>213</Paragraphs>
  <Slides>33</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Aharoni</vt:lpstr>
      <vt:lpstr>Arial</vt:lpstr>
      <vt:lpstr>Calibri</vt:lpstr>
      <vt:lpstr>Calibri Light</vt:lpstr>
      <vt:lpstr>Century Gothic</vt:lpstr>
      <vt:lpstr>Courier New</vt:lpstr>
      <vt:lpstr>Franklin Gothic Medium</vt:lpstr>
      <vt:lpstr>Open Sans</vt:lpstr>
      <vt:lpstr>Wingdings</vt:lpstr>
      <vt:lpstr>Office Theme</vt:lpstr>
      <vt:lpstr>KINDNS An Initiative to Promote DNS Operational Best Practices</vt:lpstr>
      <vt:lpstr>What Is It?</vt:lpstr>
      <vt:lpstr>Targeted Operators</vt:lpstr>
      <vt:lpstr>Authoritative DNS Operators of Critical Zones</vt:lpstr>
      <vt:lpstr>Authoritative DNS Operators of SLDs</vt:lpstr>
      <vt:lpstr>Closed &amp; Private Resolver Operators</vt:lpstr>
      <vt:lpstr>Public Resolver Operators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KSK Rollover</vt:lpstr>
      <vt:lpstr>Trust Anchor Management</vt:lpstr>
      <vt:lpstr>Operator Preparation Checklist</vt:lpstr>
      <vt:lpstr>PowerPoint Presentation</vt:lpstr>
      <vt:lpstr>Let’s check if your resolver does do DNSSEC validation</vt:lpstr>
      <vt:lpstr>DNS as a Service</vt:lpstr>
      <vt:lpstr>Commercial Software</vt:lpstr>
      <vt:lpstr>New Trust Anchors, where to find them</vt:lpstr>
      <vt:lpstr>New Trust Anchors, where to find them</vt:lpstr>
      <vt:lpstr>Open Source Software: BIND</vt:lpstr>
      <vt:lpstr>Open Source Software: BIND</vt:lpstr>
      <vt:lpstr>Open Source Software: BIND</vt:lpstr>
      <vt:lpstr>Open Source Software: UNBOUND</vt:lpstr>
      <vt:lpstr>Open Source Software: UNBOUND</vt:lpstr>
      <vt:lpstr>Open Source Software: UNBOUND</vt:lpstr>
      <vt:lpstr>Open Source Software: KNOT</vt:lpstr>
      <vt:lpstr>Open Source Software: PowerDNS</vt:lpstr>
      <vt:lpstr>Open Source Software: PowerDNS</vt:lpstr>
      <vt:lpstr>Stay Informed and Contribute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KINDNS 4 Months Down the Road </dc:title>
  <dc:creator>Adiel Akplogan</dc:creator>
  <cp:lastModifiedBy>Ulrich Wisser</cp:lastModifiedBy>
  <cp:revision>24</cp:revision>
  <dcterms:created xsi:type="dcterms:W3CDTF">2023-01-23T21:20:26Z</dcterms:created>
  <dcterms:modified xsi:type="dcterms:W3CDTF">2026-06-29T22:00:21Z</dcterms:modified>
</cp:coreProperties>
</file>