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74" r:id="rId5"/>
    <p:sldId id="275" r:id="rId6"/>
    <p:sldId id="273" r:id="rId7"/>
    <p:sldId id="262" r:id="rId8"/>
    <p:sldId id="276" r:id="rId9"/>
    <p:sldId id="265" r:id="rId10"/>
    <p:sldId id="264" r:id="rId11"/>
    <p:sldId id="266" r:id="rId12"/>
    <p:sldId id="258" r:id="rId13"/>
    <p:sldId id="269" r:id="rId14"/>
    <p:sldId id="271" r:id="rId15"/>
    <p:sldId id="272" r:id="rId16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/>
    <p:restoredTop sz="94648"/>
  </p:normalViewPr>
  <p:slideViewPr>
    <p:cSldViewPr snapToGrid="0">
      <p:cViewPr varScale="1">
        <p:scale>
          <a:sx n="107" d="100"/>
          <a:sy n="107" d="100"/>
        </p:scale>
        <p:origin x="192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A6CCA-3418-5A48-92B8-DB45A2F5ABCA}" type="datetimeFigureOut">
              <a:rPr lang="en-GR" smtClean="0"/>
              <a:t>18/4/24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2BC8F-568E-204F-A080-4BA49E3A7A3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628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376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773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67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C8F-568E-204F-A080-4BA49E3A7A3B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6823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EE7D7BE-0806-4165-AFC6-44A381BDE752}" type="slidenum"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A803E70-12DC-4E43-AB78-FFDDE7731F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4F72B91-A567-4DFB-A1BF-1D3322FD7FA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D2646C9-43BD-499A-BCD8-4D4A257E821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74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600" b="0" i="0" u="none" strike="noStrike" cap="none">
                <a:solidFill>
                  <a:srgbClr val="775F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1898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50;p6">
            <a:extLst>
              <a:ext uri="{FF2B5EF4-FFF2-40B4-BE49-F238E27FC236}">
                <a16:creationId xmlns:a16="http://schemas.microsoft.com/office/drawing/2014/main" id="{8FBAD08B-D487-450C-AB35-BE33CAF6646A}"/>
              </a:ext>
            </a:extLst>
          </p:cNvPr>
          <p:cNvSpPr txBox="1">
            <a:spLocks/>
          </p:cNvSpPr>
          <p:nvPr userDrawn="1"/>
        </p:nvSpPr>
        <p:spPr>
          <a:xfrm>
            <a:off x="0" y="60166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66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12F5030-F81B-4DA0-946A-54EE204EE63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88DA70E-5D70-4240-BC1E-C07096BE630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EDB5ACB-9319-48B7-8118-F67A0B7C628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B24CF06-EB47-426C-86BF-3B55DEB68FC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D0B1B9C-F9A5-4F28-A449-08C9B9BC085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0F9B865-6738-4DE7-AF55-BFC870CBC1D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7E8EA78-612C-49AB-96BD-C0A28D42342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17CAB5D-A985-45DA-A7BF-E4FFA0EC1F4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11DDCAB-0EFE-4128-B1B0-518E111C48D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02C41F1-757C-4443-8ED6-A92A35C344B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6F7876D-3753-47C3-B316-35B7B2A23D9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F7D9299-69F5-4BB5-AFE9-4D50E7DDF2C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2F9E6D2-ABF4-40B7-82EA-FBBE65C55F1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6EF90B0-DB35-473A-BE8F-3701AADE981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5AB77ED-370A-4B8D-A938-12BDC668B2B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8EA30FD-4333-4A48-B35A-3BE3949E18C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B99FBE0-88CB-4F0D-8DA7-57B139020AE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0705ED3-0938-4D27-8653-30B4046E495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7C8B9D3-A862-4FAD-AC32-9D7D04C23F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60461E-8063-42E4-9C0E-567E8068EC1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;p14"/>
          <p:cNvSpPr/>
          <p:nvPr/>
        </p:nvSpPr>
        <p:spPr>
          <a:xfrm>
            <a:off x="0" y="563760"/>
            <a:ext cx="9143640" cy="31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Google Shape;11;p14"/>
          <p:cNvSpPr/>
          <p:nvPr/>
        </p:nvSpPr>
        <p:spPr>
          <a:xfrm>
            <a:off x="0" y="609480"/>
            <a:ext cx="533160" cy="228240"/>
          </a:xfrm>
          <a:prstGeom prst="rect">
            <a:avLst/>
          </a:prstGeom>
          <a:solidFill>
            <a:srgbClr val="11898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Google Shape;12;p14"/>
          <p:cNvSpPr/>
          <p:nvPr/>
        </p:nvSpPr>
        <p:spPr>
          <a:xfrm>
            <a:off x="590400" y="609480"/>
            <a:ext cx="8553240" cy="228240"/>
          </a:xfrm>
          <a:prstGeom prst="rect">
            <a:avLst/>
          </a:prstGeom>
          <a:solidFill>
            <a:srgbClr val="19414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Google Shape;14;p14" descr="page1image3050814272"/>
          <p:cNvPicPr/>
          <p:nvPr/>
        </p:nvPicPr>
        <p:blipFill>
          <a:blip r:embed="rId15"/>
          <a:stretch/>
        </p:blipFill>
        <p:spPr>
          <a:xfrm>
            <a:off x="7965000" y="36720"/>
            <a:ext cx="1138320" cy="5396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sldNum" idx="1"/>
          </p:nvPr>
        </p:nvSpPr>
        <p:spPr>
          <a:xfrm>
            <a:off x="0" y="601560"/>
            <a:ext cx="533160" cy="244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1" strike="noStrike" spc="-1">
                <a:solidFill>
                  <a:srgbClr val="FFFFFF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A3617C4E-E487-4726-9BE5-2E0B3BD27F25}" type="slidenum">
              <a:rPr lang="en-US" sz="1400" b="1" strike="noStrike" spc="-1">
                <a:solidFill>
                  <a:srgbClr val="FFFFFF"/>
                </a:solidFill>
                <a:latin typeface="Calibri"/>
                <a:ea typeface="Calibri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FD73E-9902-3137-9DE9-9BA72414161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3874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Internal Use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10;p14"/>
          <p:cNvSpPr/>
          <p:nvPr/>
        </p:nvSpPr>
        <p:spPr>
          <a:xfrm>
            <a:off x="0" y="563760"/>
            <a:ext cx="9143640" cy="31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Google Shape;11;p14"/>
          <p:cNvSpPr/>
          <p:nvPr/>
        </p:nvSpPr>
        <p:spPr>
          <a:xfrm>
            <a:off x="0" y="609480"/>
            <a:ext cx="533160" cy="228240"/>
          </a:xfrm>
          <a:prstGeom prst="rect">
            <a:avLst/>
          </a:prstGeom>
          <a:solidFill>
            <a:srgbClr val="11898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Google Shape;12;p14"/>
          <p:cNvSpPr/>
          <p:nvPr/>
        </p:nvSpPr>
        <p:spPr>
          <a:xfrm>
            <a:off x="590400" y="609480"/>
            <a:ext cx="8553240" cy="228240"/>
          </a:xfrm>
          <a:prstGeom prst="rect">
            <a:avLst/>
          </a:prstGeom>
          <a:solidFill>
            <a:srgbClr val="19414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" name="Google Shape;14;p14" descr="page1image3050814272"/>
          <p:cNvPicPr/>
          <p:nvPr/>
        </p:nvPicPr>
        <p:blipFill>
          <a:blip r:embed="rId14"/>
          <a:stretch/>
        </p:blipFill>
        <p:spPr>
          <a:xfrm>
            <a:off x="7965000" y="36720"/>
            <a:ext cx="1138320" cy="53964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8152920" cy="761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r>
              <a:rPr lang="en-US" sz="36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sldNum" idx="2"/>
          </p:nvPr>
        </p:nvSpPr>
        <p:spPr>
          <a:xfrm>
            <a:off x="0" y="601560"/>
            <a:ext cx="533160" cy="244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1" strike="noStrike" spc="-1">
                <a:solidFill>
                  <a:srgbClr val="FFFFFF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ED3D4640-6A7C-444D-8458-39F52F5620B3}" type="slidenum">
              <a:rPr lang="en-US" sz="1400" b="1" strike="noStrike" spc="-1">
                <a:solidFill>
                  <a:srgbClr val="FFFFFF"/>
                </a:solidFill>
                <a:latin typeface="Calibri"/>
                <a:ea typeface="Calibri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3"/>
          </p:nvPr>
        </p:nvSpPr>
        <p:spPr>
          <a:xfrm>
            <a:off x="5257800" y="632448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lang="en-US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ftr" idx="4"/>
          </p:nvPr>
        </p:nvSpPr>
        <p:spPr>
          <a:xfrm>
            <a:off x="1544400" y="6324480"/>
            <a:ext cx="3713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DC2F2-2CDA-F304-CF9E-9877C12062F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3874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Internal Use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hyperlink" Target="https://grnog.gr/privacy-policy/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60;p1"/>
          <p:cNvSpPr/>
          <p:nvPr/>
        </p:nvSpPr>
        <p:spPr>
          <a:xfrm>
            <a:off x="3803760" y="1013040"/>
            <a:ext cx="5266440" cy="80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US" sz="4400" b="1" strike="noStrike" spc="-1" dirty="0">
                <a:solidFill>
                  <a:srgbClr val="756964"/>
                </a:solidFill>
                <a:latin typeface="Calibri"/>
                <a:ea typeface="Calibri"/>
              </a:rPr>
              <a:t>Opening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137" name="Google Shape;61;p1"/>
          <p:cNvSpPr/>
          <p:nvPr/>
        </p:nvSpPr>
        <p:spPr>
          <a:xfrm>
            <a:off x="152219" y="2569320"/>
            <a:ext cx="2641320" cy="228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200" b="1" u="sng" strike="noStrike" spc="-1" dirty="0">
                <a:solidFill>
                  <a:srgbClr val="118987"/>
                </a:solidFill>
                <a:uFillTx/>
                <a:latin typeface="Calibri"/>
                <a:ea typeface="Calibri"/>
              </a:rPr>
              <a:t>GRNOG Board</a:t>
            </a:r>
            <a:endParaRPr lang="en-US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endParaRPr lang="en-US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en-US" sz="1600" b="1" strike="noStrike" spc="-1" dirty="0" err="1">
                <a:solidFill>
                  <a:srgbClr val="118987"/>
                </a:solidFill>
                <a:latin typeface="Calibri"/>
                <a:ea typeface="Calibri"/>
              </a:rPr>
              <a:t>Κώστ</a:t>
            </a:r>
            <a:r>
              <a:rPr lang="en-US" sz="1600" b="1" strike="noStrike" spc="-1" dirty="0">
                <a:solidFill>
                  <a:srgbClr val="118987"/>
                </a:solidFill>
                <a:latin typeface="Calibri"/>
                <a:ea typeface="Calibri"/>
              </a:rPr>
              <a:t>ας Ζορμπαδέλος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el-GR" sz="1600" b="1" spc="-1" dirty="0">
                <a:solidFill>
                  <a:srgbClr val="118987"/>
                </a:solidFill>
                <a:latin typeface="Calibri"/>
                <a:ea typeface="Calibri"/>
              </a:rPr>
              <a:t>Τάσος</a:t>
            </a:r>
            <a:r>
              <a:rPr lang="en-US" sz="1600" b="1" strike="noStrike" spc="-1" dirty="0">
                <a:solidFill>
                  <a:srgbClr val="118987"/>
                </a:solidFill>
                <a:latin typeface="Calibri"/>
                <a:ea typeface="Calibri"/>
              </a:rPr>
              <a:t> </a:t>
            </a:r>
            <a:r>
              <a:rPr lang="el-GR" sz="1600" b="1" spc="-1" dirty="0">
                <a:solidFill>
                  <a:srgbClr val="118987"/>
                </a:solidFill>
                <a:latin typeface="Calibri"/>
                <a:ea typeface="Calibri"/>
              </a:rPr>
              <a:t>Καραλιώτας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en-US" sz="1600" b="1" strike="noStrike" spc="-1" dirty="0" err="1">
                <a:solidFill>
                  <a:srgbClr val="118987"/>
                </a:solidFill>
                <a:latin typeface="Calibri"/>
                <a:ea typeface="Calibri"/>
              </a:rPr>
              <a:t>Μιχάλης</a:t>
            </a:r>
            <a:r>
              <a:rPr lang="en-US" sz="1600" b="1" strike="noStrike" spc="-1" dirty="0">
                <a:solidFill>
                  <a:srgbClr val="118987"/>
                </a:solidFill>
                <a:latin typeface="Calibri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118987"/>
                </a:solidFill>
                <a:latin typeface="Calibri"/>
                <a:ea typeface="Calibri"/>
              </a:rPr>
              <a:t>Οικονομάκος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en-US" sz="1600" b="1" strike="noStrike" spc="-1" dirty="0" err="1">
                <a:solidFill>
                  <a:srgbClr val="118987"/>
                </a:solidFill>
                <a:latin typeface="Calibri"/>
                <a:ea typeface="Calibri"/>
              </a:rPr>
              <a:t>Ανδρέ</a:t>
            </a:r>
            <a:r>
              <a:rPr lang="en-US" sz="1600" b="1" strike="noStrike" spc="-1" dirty="0">
                <a:solidFill>
                  <a:srgbClr val="118987"/>
                </a:solidFill>
                <a:latin typeface="Calibri"/>
                <a:ea typeface="Calibri"/>
              </a:rPr>
              <a:t>ας Πολυράκης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2" name="Google Shape;61;p1">
            <a:extLst>
              <a:ext uri="{FF2B5EF4-FFF2-40B4-BE49-F238E27FC236}">
                <a16:creationId xmlns:a16="http://schemas.microsoft.com/office/drawing/2014/main" id="{0ECE215D-B73A-6DA4-7A51-A42184ECF006}"/>
              </a:ext>
            </a:extLst>
          </p:cNvPr>
          <p:cNvSpPr/>
          <p:nvPr/>
        </p:nvSpPr>
        <p:spPr>
          <a:xfrm>
            <a:off x="168840" y="5051114"/>
            <a:ext cx="2641320" cy="116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200" b="1" u="sng" strike="noStrike" spc="-1" dirty="0">
                <a:solidFill>
                  <a:srgbClr val="118987"/>
                </a:solidFill>
                <a:uFillTx/>
                <a:latin typeface="Calibri"/>
                <a:ea typeface="Calibri"/>
              </a:rPr>
              <a:t>Ev</a:t>
            </a:r>
            <a:r>
              <a:rPr lang="en-US" sz="2200" b="1" u="sng" spc="-1" dirty="0">
                <a:solidFill>
                  <a:srgbClr val="118987"/>
                </a:solidFill>
                <a:latin typeface="Calibri"/>
                <a:ea typeface="Calibri"/>
              </a:rPr>
              <a:t>ent coordinator</a:t>
            </a:r>
            <a:endParaRPr lang="en-US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endParaRPr lang="en-US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el-GR" sz="1600" b="1" strike="noStrike" spc="-1" dirty="0">
                <a:solidFill>
                  <a:srgbClr val="118987"/>
                </a:solidFill>
                <a:latin typeface="Calibri"/>
                <a:ea typeface="Calibri"/>
              </a:rPr>
              <a:t>Κατερίνα Τσοπάνογλου</a:t>
            </a:r>
            <a:endParaRPr lang="en-US" sz="1600" b="0" strike="noStrike" spc="-1" dirty="0">
              <a:latin typeface="Arial"/>
            </a:endParaRPr>
          </a:p>
        </p:txBody>
      </p:sp>
      <p:pic>
        <p:nvPicPr>
          <p:cNvPr id="5" name="Picture 4" descr="A close-up of a person wearing a virtual reality headset&#10;&#10;Description automatically generated">
            <a:extLst>
              <a:ext uri="{FF2B5EF4-FFF2-40B4-BE49-F238E27FC236}">
                <a16:creationId xmlns:a16="http://schemas.microsoft.com/office/drawing/2014/main" id="{F9788750-BA30-4DA9-D06B-3B62D4436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34" y="2049251"/>
            <a:ext cx="6380572" cy="3589072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4052D8E9-0389-FA0F-7360-209B17F52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4" y="0"/>
            <a:ext cx="4228935" cy="1798733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85360" y="0"/>
            <a:ext cx="8558280" cy="759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spc="-1" dirty="0">
                <a:solidFill>
                  <a:schemeClr val="dk2"/>
                </a:solidFill>
                <a:latin typeface="Calibri"/>
                <a:ea typeface="Calibri"/>
              </a:rPr>
              <a:t>Thank you, GRNOG16 sponsors!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Google Shape;149;p11"/>
          <p:cNvPicPr/>
          <p:nvPr/>
        </p:nvPicPr>
        <p:blipFill>
          <a:blip r:embed="rId2"/>
          <a:stretch/>
        </p:blipFill>
        <p:spPr>
          <a:xfrm>
            <a:off x="3641962" y="4989653"/>
            <a:ext cx="2055240" cy="1100520"/>
          </a:xfrm>
          <a:prstGeom prst="rect">
            <a:avLst/>
          </a:prstGeom>
          <a:ln w="0">
            <a:noFill/>
          </a:ln>
        </p:spPr>
      </p:pic>
      <p:sp>
        <p:nvSpPr>
          <p:cNvPr id="20" name="Google Shape;79;p1">
            <a:extLst>
              <a:ext uri="{FF2B5EF4-FFF2-40B4-BE49-F238E27FC236}">
                <a16:creationId xmlns:a16="http://schemas.microsoft.com/office/drawing/2014/main" id="{CF62DC1A-EF4A-1CE6-33A2-3E29D76F6CBC}"/>
              </a:ext>
            </a:extLst>
          </p:cNvPr>
          <p:cNvSpPr/>
          <p:nvPr/>
        </p:nvSpPr>
        <p:spPr>
          <a:xfrm>
            <a:off x="137569" y="2157185"/>
            <a:ext cx="6043641" cy="2166240"/>
          </a:xfrm>
          <a:prstGeom prst="rect">
            <a:avLst/>
          </a:prstGeom>
          <a:solidFill>
            <a:schemeClr val="lt1"/>
          </a:solidFill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80;p1">
            <a:extLst>
              <a:ext uri="{FF2B5EF4-FFF2-40B4-BE49-F238E27FC236}">
                <a16:creationId xmlns:a16="http://schemas.microsoft.com/office/drawing/2014/main" id="{23896B6C-7AFE-C6CB-1D6A-7ACB4BFBDFF8}"/>
              </a:ext>
            </a:extLst>
          </p:cNvPr>
          <p:cNvSpPr/>
          <p:nvPr/>
        </p:nvSpPr>
        <p:spPr>
          <a:xfrm>
            <a:off x="6273627" y="2157185"/>
            <a:ext cx="2786069" cy="2166239"/>
          </a:xfrm>
          <a:prstGeom prst="rect">
            <a:avLst/>
          </a:prstGeom>
          <a:solidFill>
            <a:schemeClr val="lt1"/>
          </a:solidFill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81;p1">
            <a:extLst>
              <a:ext uri="{FF2B5EF4-FFF2-40B4-BE49-F238E27FC236}">
                <a16:creationId xmlns:a16="http://schemas.microsoft.com/office/drawing/2014/main" id="{52BD6E7D-D890-CD8D-477F-A3E8A9643551}"/>
              </a:ext>
            </a:extLst>
          </p:cNvPr>
          <p:cNvSpPr/>
          <p:nvPr/>
        </p:nvSpPr>
        <p:spPr>
          <a:xfrm>
            <a:off x="81274" y="3438278"/>
            <a:ext cx="3539989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algn="ctr"/>
            <a:r>
              <a:rPr lang="en-US" sz="1200" b="1" i="0" u="none" strike="noStrike" cap="none" dirty="0">
                <a:solidFill>
                  <a:srgbClr val="004854"/>
                </a:solidFill>
                <a:latin typeface="Calibri"/>
                <a:ea typeface="Calibri"/>
                <a:cs typeface="Calibri"/>
                <a:sym typeface="Calibri"/>
              </a:rPr>
              <a:t>GRNOG Sponsors</a:t>
            </a:r>
            <a:endParaRPr lang="en-US" sz="1200" b="1" i="0" u="none" strike="noStrike" cap="none" dirty="0">
              <a:solidFill>
                <a:srgbClr val="0048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4DACC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82;p1">
            <a:extLst>
              <a:ext uri="{FF2B5EF4-FFF2-40B4-BE49-F238E27FC236}">
                <a16:creationId xmlns:a16="http://schemas.microsoft.com/office/drawing/2014/main" id="{DA680FE9-62A2-5271-C466-0CF4E0DC56F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374" y="3784717"/>
            <a:ext cx="1523788" cy="39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83;p1">
            <a:extLst>
              <a:ext uri="{FF2B5EF4-FFF2-40B4-BE49-F238E27FC236}">
                <a16:creationId xmlns:a16="http://schemas.microsoft.com/office/drawing/2014/main" id="{E43895C8-43C1-5BC2-98B9-59F80DB47044}"/>
              </a:ext>
            </a:extLst>
          </p:cNvPr>
          <p:cNvSpPr/>
          <p:nvPr/>
        </p:nvSpPr>
        <p:spPr>
          <a:xfrm>
            <a:off x="6273626" y="3252652"/>
            <a:ext cx="2757342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4854"/>
                </a:solidFill>
                <a:latin typeface="Calibri"/>
                <a:ea typeface="Calibri"/>
                <a:cs typeface="Calibri"/>
                <a:sym typeface="Calibri"/>
              </a:rPr>
              <a:t>Event Bronze Sponsor</a:t>
            </a:r>
            <a:endParaRPr sz="1200" b="1" i="0" u="none" strike="noStrike" cap="none" dirty="0">
              <a:solidFill>
                <a:srgbClr val="0048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84;p1">
            <a:extLst>
              <a:ext uri="{FF2B5EF4-FFF2-40B4-BE49-F238E27FC236}">
                <a16:creationId xmlns:a16="http://schemas.microsoft.com/office/drawing/2014/main" id="{7659B8D2-3B9E-499B-FE53-C82D2258111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2188" y="2511346"/>
            <a:ext cx="1470197" cy="655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92;p1" descr="Text&#10;&#10;Description automatically generated">
            <a:extLst>
              <a:ext uri="{FF2B5EF4-FFF2-40B4-BE49-F238E27FC236}">
                <a16:creationId xmlns:a16="http://schemas.microsoft.com/office/drawing/2014/main" id="{C9E67263-AA94-823C-6B6C-45295D9B116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7540" y="3652252"/>
            <a:ext cx="2386182" cy="560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97;p1">
            <a:extLst>
              <a:ext uri="{FF2B5EF4-FFF2-40B4-BE49-F238E27FC236}">
                <a16:creationId xmlns:a16="http://schemas.microsoft.com/office/drawing/2014/main" id="{8A3E1A37-D8D9-4280-0CB7-D5F2946148D5}"/>
              </a:ext>
            </a:extLst>
          </p:cNvPr>
          <p:cNvSpPr/>
          <p:nvPr/>
        </p:nvSpPr>
        <p:spPr>
          <a:xfrm>
            <a:off x="6287990" y="2177727"/>
            <a:ext cx="2757342" cy="24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4854"/>
                </a:solidFill>
                <a:latin typeface="Calibri"/>
                <a:ea typeface="Calibri"/>
                <a:cs typeface="Calibri"/>
                <a:sym typeface="Calibri"/>
              </a:rPr>
              <a:t>Event Gold Sponsor</a:t>
            </a:r>
            <a:endParaRPr sz="1200" b="1" i="0" u="none" strike="noStrike" cap="none" dirty="0">
              <a:solidFill>
                <a:srgbClr val="0048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161BD2F1-7179-7EF5-1C3A-20A02AC6F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7" y="2241656"/>
            <a:ext cx="1752600" cy="11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Google Shape;81;p1">
            <a:extLst>
              <a:ext uri="{FF2B5EF4-FFF2-40B4-BE49-F238E27FC236}">
                <a16:creationId xmlns:a16="http://schemas.microsoft.com/office/drawing/2014/main" id="{DC46F669-3759-9C74-D3B8-91F1B70E101E}"/>
              </a:ext>
            </a:extLst>
          </p:cNvPr>
          <p:cNvSpPr/>
          <p:nvPr/>
        </p:nvSpPr>
        <p:spPr>
          <a:xfrm>
            <a:off x="108843" y="2162400"/>
            <a:ext cx="6072368" cy="25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4854"/>
                </a:solidFill>
                <a:latin typeface="Calibri"/>
                <a:ea typeface="Calibri"/>
                <a:cs typeface="Calibri"/>
                <a:sym typeface="Calibri"/>
              </a:rPr>
              <a:t>GRNOG</a:t>
            </a:r>
            <a:r>
              <a:rPr lang="en-US" sz="1200" b="1" i="0" u="none" strike="noStrike" cap="none" dirty="0">
                <a:solidFill>
                  <a:srgbClr val="00DFF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dirty="0">
                <a:solidFill>
                  <a:srgbClr val="004854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200" b="1" i="0" u="none" strike="noStrike" cap="none" dirty="0">
                <a:solidFill>
                  <a:srgbClr val="004854"/>
                </a:solidFill>
                <a:latin typeface="Calibri"/>
                <a:ea typeface="Calibri"/>
                <a:cs typeface="Calibri"/>
                <a:sym typeface="Calibri"/>
              </a:rPr>
              <a:t>atrons</a:t>
            </a:r>
            <a:endParaRPr sz="1200" b="1" i="0" u="none" strike="noStrike" cap="none" dirty="0">
              <a:solidFill>
                <a:srgbClr val="0048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Picture 6" descr="Datacenters | Synapsecom">
            <a:extLst>
              <a:ext uri="{FF2B5EF4-FFF2-40B4-BE49-F238E27FC236}">
                <a16:creationId xmlns:a16="http://schemas.microsoft.com/office/drawing/2014/main" id="{87E59027-B62D-7C5A-1A02-0D66D48EE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51" y="3571457"/>
            <a:ext cx="1459549" cy="29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022FlexoptixLinearLogo_rgb_white.pdf">
            <a:extLst>
              <a:ext uri="{FF2B5EF4-FFF2-40B4-BE49-F238E27FC236}">
                <a16:creationId xmlns:a16="http://schemas.microsoft.com/office/drawing/2014/main" id="{FC5A3076-CD74-D302-4CB7-BCC1C3BB2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97" y="2658108"/>
            <a:ext cx="2487606" cy="3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81;p1">
            <a:extLst>
              <a:ext uri="{FF2B5EF4-FFF2-40B4-BE49-F238E27FC236}">
                <a16:creationId xmlns:a16="http://schemas.microsoft.com/office/drawing/2014/main" id="{10F1C486-6D58-2AE5-1DBD-72A8516440F5}"/>
              </a:ext>
            </a:extLst>
          </p:cNvPr>
          <p:cNvSpPr/>
          <p:nvPr/>
        </p:nvSpPr>
        <p:spPr>
          <a:xfrm>
            <a:off x="2854893" y="3456211"/>
            <a:ext cx="3539989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algn="ctr"/>
            <a:r>
              <a:rPr lang="en-US" sz="1200" b="1" i="0" u="none" strike="noStrike" cap="none" dirty="0">
                <a:solidFill>
                  <a:srgbClr val="004854"/>
                </a:solidFill>
                <a:latin typeface="Calibri"/>
                <a:ea typeface="Calibri"/>
                <a:cs typeface="Calibri"/>
                <a:sym typeface="Calibri"/>
              </a:rPr>
              <a:t>GRNOG Co-host</a:t>
            </a:r>
            <a:endParaRPr lang="en-US" sz="1200" b="1" i="0" u="none" strike="noStrike" cap="none" dirty="0">
              <a:solidFill>
                <a:srgbClr val="0048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4DACC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81;p1">
            <a:extLst>
              <a:ext uri="{FF2B5EF4-FFF2-40B4-BE49-F238E27FC236}">
                <a16:creationId xmlns:a16="http://schemas.microsoft.com/office/drawing/2014/main" id="{57FCA4B9-7002-B9C8-5D7F-51576666968B}"/>
              </a:ext>
            </a:extLst>
          </p:cNvPr>
          <p:cNvSpPr/>
          <p:nvPr/>
        </p:nvSpPr>
        <p:spPr>
          <a:xfrm>
            <a:off x="2806734" y="4692749"/>
            <a:ext cx="3539989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algn="ctr"/>
            <a:r>
              <a:rPr lang="en-US" sz="1200" b="1" i="0" u="none" strike="noStrike" cap="none" dirty="0">
                <a:solidFill>
                  <a:srgbClr val="004854"/>
                </a:solidFill>
                <a:latin typeface="Calibri"/>
                <a:ea typeface="Calibri"/>
                <a:cs typeface="Calibri"/>
                <a:sym typeface="Calibri"/>
              </a:rPr>
              <a:t>Hosted by</a:t>
            </a:r>
            <a:endParaRPr lang="en-US" sz="1200" b="1" i="0" u="none" strike="noStrike" cap="none" dirty="0">
              <a:solidFill>
                <a:srgbClr val="0048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4DACC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13;p1">
            <a:extLst>
              <a:ext uri="{FF2B5EF4-FFF2-40B4-BE49-F238E27FC236}">
                <a16:creationId xmlns:a16="http://schemas.microsoft.com/office/drawing/2014/main" id="{A8634279-4A9C-C89F-4AC1-CBAC4B232EA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 t="27473" b="24276"/>
          <a:stretch/>
        </p:blipFill>
        <p:spPr>
          <a:xfrm>
            <a:off x="6389521" y="2573147"/>
            <a:ext cx="2616909" cy="41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8152920" cy="761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spc="-1" dirty="0">
                <a:solidFill>
                  <a:schemeClr val="dk2"/>
                </a:solidFill>
                <a:latin typeface="Calibri"/>
                <a:ea typeface="Calibri"/>
              </a:rPr>
              <a:t>GRNOG16 Agenda! – 1</a:t>
            </a:r>
            <a:r>
              <a:rPr lang="en-US" sz="3600" b="0" strike="noStrike" spc="-1" baseline="30000" dirty="0">
                <a:solidFill>
                  <a:schemeClr val="dk2"/>
                </a:solidFill>
                <a:latin typeface="Calibri"/>
                <a:ea typeface="Calibri"/>
              </a:rPr>
              <a:t>st</a:t>
            </a:r>
            <a:r>
              <a:rPr lang="en-US" sz="3600" b="0" strike="noStrike" spc="-1" dirty="0">
                <a:solidFill>
                  <a:schemeClr val="dk2"/>
                </a:solidFill>
                <a:latin typeface="Calibri"/>
                <a:ea typeface="Calibri"/>
              </a:rPr>
              <a:t> Session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04C1C6A8-21FB-0957-0DFD-9C9F4699C542}"/>
              </a:ext>
            </a:extLst>
          </p:cNvPr>
          <p:cNvSpPr/>
          <p:nvPr/>
        </p:nvSpPr>
        <p:spPr>
          <a:xfrm>
            <a:off x="0" y="601560"/>
            <a:ext cx="529560" cy="2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71D59135-A962-4DC3-8827-A0AC1C7985D6}" type="slidenum">
              <a:rPr lang="en-US" sz="1400" b="1" strike="noStrike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11</a:t>
            </a:fld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5438232-41E3-5E0B-64A3-B68FE4746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" y="1143784"/>
            <a:ext cx="7772400" cy="3319601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8152920" cy="761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spc="-1" dirty="0">
                <a:solidFill>
                  <a:schemeClr val="dk2"/>
                </a:solidFill>
                <a:latin typeface="Calibri"/>
                <a:ea typeface="Calibri"/>
              </a:rPr>
              <a:t>GRNOG16 Agenda! – </a:t>
            </a:r>
            <a:r>
              <a:rPr lang="en-US" sz="3600" spc="-1" dirty="0">
                <a:solidFill>
                  <a:schemeClr val="dk2"/>
                </a:solidFill>
                <a:latin typeface="Calibri"/>
                <a:ea typeface="Calibri"/>
              </a:rPr>
              <a:t>2</a:t>
            </a:r>
            <a:r>
              <a:rPr lang="en-US" sz="3600" spc="-1" baseline="30000" dirty="0">
                <a:solidFill>
                  <a:schemeClr val="dk2"/>
                </a:solidFill>
                <a:latin typeface="Calibri"/>
                <a:ea typeface="Calibri"/>
              </a:rPr>
              <a:t>nd</a:t>
            </a:r>
            <a:r>
              <a:rPr lang="en-US" sz="3600" spc="-1" dirty="0">
                <a:solidFill>
                  <a:schemeClr val="dk2"/>
                </a:solidFill>
                <a:latin typeface="Calibri"/>
                <a:ea typeface="Calibri"/>
              </a:rPr>
              <a:t> </a:t>
            </a:r>
            <a:r>
              <a:rPr lang="en-US" sz="3600" b="0" strike="noStrike" spc="-1" dirty="0">
                <a:solidFill>
                  <a:schemeClr val="dk2"/>
                </a:solidFill>
                <a:latin typeface="Calibri"/>
                <a:ea typeface="Calibri"/>
              </a:rPr>
              <a:t> Session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B17A767C-F3FC-08B4-ED53-0B88DA991A09}"/>
              </a:ext>
            </a:extLst>
          </p:cNvPr>
          <p:cNvSpPr/>
          <p:nvPr/>
        </p:nvSpPr>
        <p:spPr>
          <a:xfrm>
            <a:off x="0" y="601560"/>
            <a:ext cx="529560" cy="2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71D59135-A962-4DC3-8827-A0AC1C7985D6}" type="slidenum">
              <a:rPr lang="en-US" sz="1400" b="1" strike="noStrike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12</a:t>
            </a:fld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4AC29246-93A6-6BBE-63B9-62A5B9A15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" y="1555955"/>
            <a:ext cx="7772400" cy="17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96011"/>
      </p:ext>
    </p:extLst>
  </p:cSld>
  <p:clrMapOvr>
    <a:masterClrMapping/>
  </p:clrMapOvr>
  <p:transition spd="med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8152920" cy="761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spc="-1" dirty="0">
                <a:solidFill>
                  <a:schemeClr val="dk2"/>
                </a:solidFill>
                <a:latin typeface="Calibri"/>
                <a:ea typeface="Calibri"/>
              </a:rPr>
              <a:t>GRNOG16 Agenda! – </a:t>
            </a:r>
            <a:r>
              <a:rPr lang="en-US" sz="3600" spc="-1" dirty="0">
                <a:solidFill>
                  <a:schemeClr val="dk2"/>
                </a:solidFill>
                <a:latin typeface="Calibri"/>
                <a:ea typeface="Calibri"/>
              </a:rPr>
              <a:t>3</a:t>
            </a:r>
            <a:r>
              <a:rPr lang="en-US" sz="3600" spc="-1" baseline="30000" dirty="0">
                <a:solidFill>
                  <a:schemeClr val="dk2"/>
                </a:solidFill>
                <a:latin typeface="Calibri"/>
                <a:ea typeface="Calibri"/>
              </a:rPr>
              <a:t>rd</a:t>
            </a:r>
            <a:r>
              <a:rPr lang="en-US" sz="3600" spc="-1" dirty="0">
                <a:solidFill>
                  <a:schemeClr val="dk2"/>
                </a:solidFill>
                <a:latin typeface="Calibri"/>
                <a:ea typeface="Calibri"/>
              </a:rPr>
              <a:t>  </a:t>
            </a:r>
            <a:r>
              <a:rPr lang="en-US" sz="3600" b="0" strike="noStrike" spc="-1" dirty="0">
                <a:solidFill>
                  <a:schemeClr val="dk2"/>
                </a:solidFill>
                <a:latin typeface="Calibri"/>
                <a:ea typeface="Calibri"/>
              </a:rPr>
              <a:t> Session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7B23F843-5B5B-8E74-B50E-BC909AD668F5}"/>
              </a:ext>
            </a:extLst>
          </p:cNvPr>
          <p:cNvSpPr/>
          <p:nvPr/>
        </p:nvSpPr>
        <p:spPr>
          <a:xfrm>
            <a:off x="0" y="601560"/>
            <a:ext cx="529560" cy="2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71D59135-A962-4DC3-8827-A0AC1C7985D6}" type="slidenum">
              <a:rPr lang="en-US" sz="1400" b="1" strike="noStrike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13</a:t>
            </a:fld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F674D71-76F7-E9F2-EC98-7DF2F3DBF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" y="1590339"/>
            <a:ext cx="7772400" cy="19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86703"/>
      </p:ext>
    </p:extLst>
  </p:cSld>
  <p:clrMapOvr>
    <a:masterClrMapping/>
  </p:clrMapOvr>
  <p:transition spd="med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0"/>
            <a:ext cx="8152920" cy="761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spc="-1" dirty="0">
                <a:solidFill>
                  <a:schemeClr val="dk2"/>
                </a:solidFill>
                <a:latin typeface="Calibri"/>
                <a:ea typeface="Calibri"/>
              </a:rPr>
              <a:t>GRNOG16 Agenda! – 4</a:t>
            </a:r>
            <a:r>
              <a:rPr lang="en-US" sz="3600" b="0" strike="noStrike" spc="-1" baseline="30000" dirty="0">
                <a:solidFill>
                  <a:schemeClr val="dk2"/>
                </a:solidFill>
                <a:latin typeface="Calibri"/>
                <a:ea typeface="Calibri"/>
              </a:rPr>
              <a:t>t</a:t>
            </a:r>
            <a:r>
              <a:rPr lang="en-US" sz="3600" spc="-1" baseline="30000" dirty="0">
                <a:solidFill>
                  <a:schemeClr val="dk2"/>
                </a:solidFill>
                <a:latin typeface="Calibri"/>
                <a:ea typeface="Calibri"/>
              </a:rPr>
              <a:t>h</a:t>
            </a:r>
            <a:r>
              <a:rPr lang="en-US" sz="3600" spc="-1" dirty="0">
                <a:solidFill>
                  <a:schemeClr val="dk2"/>
                </a:solidFill>
                <a:latin typeface="Calibri"/>
                <a:ea typeface="Calibri"/>
              </a:rPr>
              <a:t>  </a:t>
            </a:r>
            <a:r>
              <a:rPr lang="en-US" sz="3600" b="0" strike="noStrike" spc="-1" dirty="0">
                <a:solidFill>
                  <a:schemeClr val="dk2"/>
                </a:solidFill>
                <a:latin typeface="Calibri"/>
                <a:ea typeface="Calibri"/>
              </a:rPr>
              <a:t> Session</a:t>
            </a:r>
            <a:endParaRPr lang="en-US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45F40C90-1F10-E841-2151-AAFD21F0D012}"/>
              </a:ext>
            </a:extLst>
          </p:cNvPr>
          <p:cNvSpPr/>
          <p:nvPr/>
        </p:nvSpPr>
        <p:spPr>
          <a:xfrm>
            <a:off x="0" y="601560"/>
            <a:ext cx="529560" cy="2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71D59135-A962-4DC3-8827-A0AC1C7985D6}" type="slidenum">
              <a:rPr lang="en-US" sz="1400" b="1" strike="noStrike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14</a:t>
            </a:fld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58534CA-AD47-6FFE-9FED-E740280BB4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87971"/>
            <a:ext cx="7772400" cy="28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36149"/>
      </p:ext>
    </p:extLst>
  </p:cSld>
  <p:clrMapOvr>
    <a:masterClrMapping/>
  </p:clrMapOvr>
  <p:transition spd="med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67;p2"/>
          <p:cNvSpPr/>
          <p:nvPr/>
        </p:nvSpPr>
        <p:spPr>
          <a:xfrm>
            <a:off x="609480" y="0"/>
            <a:ext cx="8148960" cy="75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3200" b="0" strike="noStrike" spc="-1">
                <a:solidFill>
                  <a:srgbClr val="756964"/>
                </a:solidFill>
                <a:latin typeface="Calibri"/>
                <a:ea typeface="Calibri"/>
              </a:rPr>
              <a:t>GRNOG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40" name="Google Shape;68;p2"/>
          <p:cNvSpPr/>
          <p:nvPr/>
        </p:nvSpPr>
        <p:spPr>
          <a:xfrm>
            <a:off x="612720" y="1143000"/>
            <a:ext cx="8148960" cy="611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lang="en-US" sz="2400" b="0" strike="noStrike" spc="-1">
                <a:solidFill>
                  <a:srgbClr val="205460"/>
                </a:solidFill>
                <a:latin typeface="Calibri"/>
                <a:ea typeface="Calibri"/>
              </a:rPr>
              <a:t>To </a:t>
            </a:r>
            <a:r>
              <a:rPr lang="en-US" sz="2400" b="1" strike="noStrike" spc="-1">
                <a:solidFill>
                  <a:srgbClr val="205460"/>
                </a:solidFill>
                <a:latin typeface="Calibri"/>
                <a:ea typeface="Calibri"/>
              </a:rPr>
              <a:t>GRNOG</a:t>
            </a:r>
            <a:r>
              <a:rPr lang="en-US" sz="2400" b="0" strike="noStrike" spc="-1">
                <a:solidFill>
                  <a:srgbClr val="205460"/>
                </a:solidFill>
                <a:latin typeface="Calibri"/>
                <a:ea typeface="Calibri"/>
              </a:rPr>
              <a:t> είναι μια κοινότητα επαγγελματιών που ασχολούνται με τον σχεδιασμό, την υλοποίηση, την παροχή και την λειτουργία των υποδομών, των δικτύων και των υπηρεσιών του ελληνικού Internet.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10000"/>
              </a:lnSpc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lang="en-US" sz="2400" b="0" strike="noStrike" spc="-1">
                <a:solidFill>
                  <a:srgbClr val="205460"/>
                </a:solidFill>
                <a:latin typeface="Calibri"/>
                <a:ea typeface="Calibri"/>
              </a:rPr>
              <a:t>Σκοπός είναι:</a:t>
            </a:r>
            <a:endParaRPr lang="en-US" sz="2400" b="0" strike="noStrike" spc="-1">
              <a:latin typeface="Arial"/>
            </a:endParaRPr>
          </a:p>
          <a:p>
            <a:pPr marL="343080" indent="-343080">
              <a:lnSpc>
                <a:spcPct val="110000"/>
              </a:lnSpc>
              <a:buClr>
                <a:srgbClr val="205460"/>
              </a:buClr>
              <a:buFont typeface="Courier New"/>
              <a:buChar char="o"/>
              <a:tabLst>
                <a:tab pos="0" algn="l"/>
              </a:tabLst>
            </a:pPr>
            <a:r>
              <a:rPr lang="en-US" sz="2400" b="0" strike="noStrike" spc="-1">
                <a:solidFill>
                  <a:srgbClr val="205460"/>
                </a:solidFill>
                <a:latin typeface="Calibri"/>
                <a:ea typeface="Calibri"/>
              </a:rPr>
              <a:t>η δημιουργία ενός ανθρώπινου δικτύου με κοινές τεχνικές ανησυχίες</a:t>
            </a:r>
            <a:endParaRPr lang="en-US" sz="2400" b="0" strike="noStrike" spc="-1">
              <a:latin typeface="Arial"/>
            </a:endParaRPr>
          </a:p>
          <a:p>
            <a:pPr marL="343080" indent="-343080">
              <a:lnSpc>
                <a:spcPct val="110000"/>
              </a:lnSpc>
              <a:buClr>
                <a:srgbClr val="205460"/>
              </a:buClr>
              <a:buFont typeface="Courier New"/>
              <a:buChar char="o"/>
              <a:tabLst>
                <a:tab pos="0" algn="l"/>
              </a:tabLst>
            </a:pPr>
            <a:r>
              <a:rPr lang="en-US" sz="2400" b="0" strike="noStrike" spc="-1">
                <a:solidFill>
                  <a:srgbClr val="205460"/>
                </a:solidFill>
                <a:latin typeface="Calibri"/>
                <a:ea typeface="Calibri"/>
              </a:rPr>
              <a:t>η ανταλλαγή τεχνογνωσίας μεταξύ των μελών της ομάδας</a:t>
            </a:r>
            <a:endParaRPr lang="en-US" sz="2400" b="0" strike="noStrike" spc="-1">
              <a:latin typeface="Arial"/>
            </a:endParaRPr>
          </a:p>
          <a:p>
            <a:pPr marL="343080" indent="-343080">
              <a:lnSpc>
                <a:spcPct val="110000"/>
              </a:lnSpc>
              <a:buClr>
                <a:srgbClr val="205460"/>
              </a:buClr>
              <a:buFont typeface="Courier New"/>
              <a:buChar char="o"/>
              <a:tabLst>
                <a:tab pos="0" algn="l"/>
              </a:tabLst>
            </a:pPr>
            <a:r>
              <a:rPr lang="en-US" sz="2400" b="0" strike="noStrike" spc="-1">
                <a:solidFill>
                  <a:srgbClr val="205460"/>
                </a:solidFill>
                <a:latin typeface="Calibri"/>
                <a:ea typeface="Calibri"/>
              </a:rPr>
              <a:t>η προώθηση συνεργασίας μεταξύ των εταιριών, οργανισμών και λοιπών φορέων που σχετίζονται με το ελληνικό Internet</a:t>
            </a:r>
            <a:endParaRPr lang="en-US" sz="2400" b="0" strike="noStrike" spc="-1">
              <a:latin typeface="Arial"/>
            </a:endParaRPr>
          </a:p>
          <a:p>
            <a:pPr marL="343080" indent="-343080">
              <a:lnSpc>
                <a:spcPct val="110000"/>
              </a:lnSpc>
              <a:buClr>
                <a:srgbClr val="205460"/>
              </a:buClr>
              <a:buFont typeface="Courier New"/>
              <a:buChar char="o"/>
              <a:tabLst>
                <a:tab pos="0" algn="l"/>
              </a:tabLst>
            </a:pPr>
            <a:r>
              <a:rPr lang="en-US" sz="2400" b="0" strike="noStrike" spc="-1">
                <a:solidFill>
                  <a:srgbClr val="205460"/>
                </a:solidFill>
                <a:latin typeface="Calibri"/>
                <a:ea typeface="Calibri"/>
              </a:rPr>
              <a:t>η ενημέρωση για ελληνικά και διεθνή δρώμενα, νέες τεχνολογίες, καλές πρακτικές και πρότυπα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10000"/>
              </a:lnSpc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</p:txBody>
      </p:sp>
      <p:sp>
        <p:nvSpPr>
          <p:cNvPr id="141" name="Google Shape;69;p2"/>
          <p:cNvSpPr/>
          <p:nvPr/>
        </p:nvSpPr>
        <p:spPr>
          <a:xfrm>
            <a:off x="476280" y="1074600"/>
            <a:ext cx="8415720" cy="5325840"/>
          </a:xfrm>
          <a:prstGeom prst="rect">
            <a:avLst/>
          </a:prstGeom>
          <a:solidFill>
            <a:srgbClr val="FFFFFF">
              <a:alpha val="57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sp>
        <p:nvSpPr>
          <p:cNvPr id="142" name="Google Shape;70;p2"/>
          <p:cNvSpPr/>
          <p:nvPr/>
        </p:nvSpPr>
        <p:spPr>
          <a:xfrm>
            <a:off x="1586880" y="1702800"/>
            <a:ext cx="5634360" cy="3452040"/>
          </a:xfrm>
          <a:prstGeom prst="wedgeRectCallout">
            <a:avLst>
              <a:gd name="adj1" fmla="val 42843"/>
              <a:gd name="adj2" fmla="val 73011"/>
            </a:avLst>
          </a:prstGeom>
          <a:solidFill>
            <a:schemeClr val="lt1"/>
          </a:solidFill>
          <a:ln w="76300">
            <a:solidFill>
              <a:srgbClr val="6C84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600" b="1" strike="noStrike" spc="-1">
                <a:solidFill>
                  <a:srgbClr val="009999"/>
                </a:solidFill>
                <a:latin typeface="Calibri"/>
                <a:ea typeface="Calibri"/>
              </a:rPr>
              <a:t>GR</a:t>
            </a:r>
            <a:r>
              <a:rPr lang="en-US" sz="3600" b="0" strike="noStrike" spc="-1">
                <a:solidFill>
                  <a:srgbClr val="000000"/>
                </a:solidFill>
                <a:latin typeface="Calibri"/>
                <a:ea typeface="Calibri"/>
              </a:rPr>
              <a:t>NOG</a:t>
            </a:r>
            <a:r>
              <a:rPr lang="en-US" sz="3600" b="1" strike="noStrike" spc="-1">
                <a:solidFill>
                  <a:srgbClr val="0070C0"/>
                </a:solidFill>
                <a:latin typeface="Calibri"/>
                <a:ea typeface="Calibri"/>
              </a:rPr>
              <a:t>:</a:t>
            </a:r>
            <a:br>
              <a:rPr sz="1800"/>
            </a:br>
            <a:r>
              <a:rPr lang="en-US" sz="3600" b="0" strike="noStrike" spc="-1">
                <a:solidFill>
                  <a:srgbClr val="3A5750"/>
                </a:solidFill>
                <a:latin typeface="Calibri"/>
                <a:ea typeface="Calibri"/>
              </a:rPr>
              <a:t>το σημείο συνάντησης των επαγγελματιών στον χώρο των δικτύων και του Internet στην Ελλάδα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43" name="Google Shape;71;p2"/>
          <p:cNvSpPr/>
          <p:nvPr/>
        </p:nvSpPr>
        <p:spPr>
          <a:xfrm>
            <a:off x="0" y="601560"/>
            <a:ext cx="529200" cy="24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961BE202-507E-4E71-AAA4-3730AA9E54E1}" type="slidenum">
              <a:rPr lang="en-US" sz="1400" b="1" strike="noStrike" spc="-1">
                <a:solidFill>
                  <a:srgbClr val="FFFFFF"/>
                </a:solidFill>
                <a:latin typeface="Calibri"/>
                <a:ea typeface="Calibri"/>
              </a:rPr>
              <a:t>2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3649829" y="4009618"/>
            <a:ext cx="1766610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136351"/>
            <a:ext cx="1833470" cy="1771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stomShape 1">
            <a:extLst>
              <a:ext uri="{FF2B5EF4-FFF2-40B4-BE49-F238E27FC236}">
                <a16:creationId xmlns:a16="http://schemas.microsoft.com/office/drawing/2014/main" id="{A3287F21-429D-411F-B633-E4D8EF4A5A49}"/>
              </a:ext>
            </a:extLst>
          </p:cNvPr>
          <p:cNvSpPr/>
          <p:nvPr/>
        </p:nvSpPr>
        <p:spPr>
          <a:xfrm>
            <a:off x="609480" y="0"/>
            <a:ext cx="814932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Αποτέλεσμα εικόνας για photographed">
            <a:extLst>
              <a:ext uri="{FF2B5EF4-FFF2-40B4-BE49-F238E27FC236}">
                <a16:creationId xmlns:a16="http://schemas.microsoft.com/office/drawing/2014/main" id="{91411BA3-2006-4463-879C-0959EDCE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12943"/>
            <a:ext cx="1925515" cy="128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111">
            <a:extLst>
              <a:ext uri="{FF2B5EF4-FFF2-40B4-BE49-F238E27FC236}">
                <a16:creationId xmlns:a16="http://schemas.microsoft.com/office/drawing/2014/main" id="{91E7EE21-F6BD-4947-9550-C6BDDF49ADA5}"/>
              </a:ext>
            </a:extLst>
          </p:cNvPr>
          <p:cNvSpPr txBox="1">
            <a:spLocks/>
          </p:cNvSpPr>
          <p:nvPr/>
        </p:nvSpPr>
        <p:spPr>
          <a:xfrm>
            <a:off x="6497515" y="4907567"/>
            <a:ext cx="2310540" cy="1389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buSzPts val="2400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Photos are taken for our website and socials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5CE5D9-C468-4179-A1CF-DAA223B27071}"/>
              </a:ext>
            </a:extLst>
          </p:cNvPr>
          <p:cNvSpPr/>
          <p:nvPr/>
        </p:nvSpPr>
        <p:spPr>
          <a:xfrm>
            <a:off x="116681" y="1345370"/>
            <a:ext cx="4367396" cy="540147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36B0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en-US" sz="1500" dirty="0">
                <a:solidFill>
                  <a:srgbClr val="36B0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you register as a member: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6B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name and email may appear on the private area of </a:t>
            </a:r>
            <a:r>
              <a:rPr lang="en-US" sz="1500" b="1" dirty="0">
                <a:solidFill>
                  <a:srgbClr val="2E7A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</a:t>
            </a:r>
            <a:r>
              <a:rPr lang="en-US" sz="1500" b="1" dirty="0">
                <a:solidFill>
                  <a:srgbClr val="6B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NOG</a:t>
            </a:r>
            <a:r>
              <a:rPr lang="en-US" sz="1500" dirty="0">
                <a:solidFill>
                  <a:srgbClr val="6B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website so that it will be accessible by other members or the board who want to contact you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6B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email is added to the members discussion mailing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6B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 </a:t>
            </a:r>
            <a:r>
              <a:rPr lang="en-US" sz="1500" b="1" dirty="0">
                <a:solidFill>
                  <a:srgbClr val="2E7A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</a:t>
            </a:r>
            <a:r>
              <a:rPr lang="en-US" sz="1500" b="1" dirty="0">
                <a:solidFill>
                  <a:srgbClr val="6B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NOG</a:t>
            </a:r>
            <a:r>
              <a:rPr lang="en-US" sz="1500" dirty="0">
                <a:solidFill>
                  <a:srgbClr val="6B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board may contact you for any business relating </a:t>
            </a:r>
            <a:r>
              <a:rPr lang="en-US" sz="1500" b="1" dirty="0">
                <a:solidFill>
                  <a:srgbClr val="2E7A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</a:t>
            </a:r>
            <a:r>
              <a:rPr lang="en-US" sz="1500" b="1" dirty="0">
                <a:solidFill>
                  <a:srgbClr val="6B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NOG</a:t>
            </a:r>
          </a:p>
          <a:p>
            <a:endParaRPr lang="en-US" sz="1500" dirty="0">
              <a:solidFill>
                <a:srgbClr val="6B6B6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solidFill>
                  <a:srgbClr val="36B0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you attend meetings (as a member or guest):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6B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name, company and professional affiliation appears on the web page of the meeting (</a:t>
            </a:r>
            <a:r>
              <a:rPr lang="en-US" sz="1500" dirty="0" err="1">
                <a:solidFill>
                  <a:srgbClr val="6B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1500" dirty="0">
                <a:solidFill>
                  <a:srgbClr val="6B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participants, presenters, minutes, archives </a:t>
            </a:r>
            <a:r>
              <a:rPr lang="en-US" sz="1500" dirty="0" err="1">
                <a:solidFill>
                  <a:srgbClr val="6B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1500" dirty="0">
                <a:solidFill>
                  <a:srgbClr val="6B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6B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name, company and professional affiliation appears on name tags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6B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events are live streamed and recorded. Recording and pictures of the audience during meetings and social may appear on </a:t>
            </a:r>
            <a:r>
              <a:rPr lang="en-US" sz="1500" b="1" dirty="0">
                <a:solidFill>
                  <a:srgbClr val="2E7A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</a:t>
            </a:r>
            <a:r>
              <a:rPr lang="en-US" sz="1500" b="1" dirty="0">
                <a:solidFill>
                  <a:srgbClr val="6B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NOG</a:t>
            </a:r>
            <a:r>
              <a:rPr lang="en-US" sz="1500" dirty="0">
                <a:solidFill>
                  <a:srgbClr val="6B6B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web site or social media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6B6B6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dirty="0">
                <a:solidFill>
                  <a:srgbClr val="36B0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7967DB-8F41-45D8-B0A4-DC0B3DCED160}"/>
              </a:ext>
            </a:extLst>
          </p:cNvPr>
          <p:cNvSpPr/>
          <p:nvPr/>
        </p:nvSpPr>
        <p:spPr>
          <a:xfrm>
            <a:off x="116681" y="994587"/>
            <a:ext cx="2512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https://grnog.gr/privacy-policy/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27F1A-9B45-4ACC-9763-F27A87C5D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600346"/>
            <a:ext cx="1827506" cy="1370630"/>
          </a:xfrm>
          <a:prstGeom prst="rect">
            <a:avLst/>
          </a:prstGeom>
        </p:spPr>
      </p:pic>
      <p:sp>
        <p:nvSpPr>
          <p:cNvPr id="19" name="Shape 111">
            <a:extLst>
              <a:ext uri="{FF2B5EF4-FFF2-40B4-BE49-F238E27FC236}">
                <a16:creationId xmlns:a16="http://schemas.microsoft.com/office/drawing/2014/main" id="{D7803575-4DC0-43DF-890B-92762E334401}"/>
              </a:ext>
            </a:extLst>
          </p:cNvPr>
          <p:cNvSpPr txBox="1">
            <a:spLocks/>
          </p:cNvSpPr>
          <p:nvPr/>
        </p:nvSpPr>
        <p:spPr>
          <a:xfrm>
            <a:off x="6487429" y="1363919"/>
            <a:ext cx="2310540" cy="177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buSzPts val="2400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Your name appears on badges and attendees list</a:t>
            </a:r>
          </a:p>
        </p:txBody>
      </p:sp>
      <p:sp>
        <p:nvSpPr>
          <p:cNvPr id="20" name="Shape 111">
            <a:extLst>
              <a:ext uri="{FF2B5EF4-FFF2-40B4-BE49-F238E27FC236}">
                <a16:creationId xmlns:a16="http://schemas.microsoft.com/office/drawing/2014/main" id="{6A009AA6-278E-46E1-BA69-590FB5FD45AE}"/>
              </a:ext>
            </a:extLst>
          </p:cNvPr>
          <p:cNvSpPr txBox="1">
            <a:spLocks/>
          </p:cNvSpPr>
          <p:nvPr/>
        </p:nvSpPr>
        <p:spPr>
          <a:xfrm>
            <a:off x="6569388" y="2970976"/>
            <a:ext cx="2310540" cy="1771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buSzPts val="2400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sessions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are recorded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live streamed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DDCF6D-99BF-4353-BD41-180DDBC5B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1" y="7937"/>
            <a:ext cx="8534520" cy="750223"/>
          </a:xfrm>
        </p:spPr>
        <p:txBody>
          <a:bodyPr/>
          <a:lstStyle/>
          <a:p>
            <a:r>
              <a:rPr lang="en-US" dirty="0">
                <a:solidFill>
                  <a:srgbClr val="118987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Privacy Notice</a:t>
            </a:r>
            <a:endParaRPr lang="el-GR" dirty="0">
              <a:solidFill>
                <a:srgbClr val="1189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stomShape 2">
            <a:extLst>
              <a:ext uri="{FF2B5EF4-FFF2-40B4-BE49-F238E27FC236}">
                <a16:creationId xmlns:a16="http://schemas.microsoft.com/office/drawing/2014/main" id="{7E783858-DFD8-443D-9096-3F9E222417C9}"/>
              </a:ext>
            </a:extLst>
          </p:cNvPr>
          <p:cNvSpPr/>
          <p:nvPr/>
        </p:nvSpPr>
        <p:spPr>
          <a:xfrm>
            <a:off x="0" y="601560"/>
            <a:ext cx="529560" cy="2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71D59135-A962-4DC3-8827-A0AC1C7985D6}" type="slidenum">
              <a:rPr lang="en-US" sz="1400" b="1" strike="noStrike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3</a:t>
            </a:fld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0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3814368" y="4217651"/>
            <a:ext cx="1766610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1716" y="1664202"/>
            <a:ext cx="3100567" cy="69672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1738642" y="2436978"/>
            <a:ext cx="5890995" cy="30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diavlos.grnet.gr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/event/e4432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(open streaming)</a:t>
            </a:r>
          </a:p>
        </p:txBody>
      </p:sp>
      <p:sp>
        <p:nvSpPr>
          <p:cNvPr id="13" name="CustomShape 1">
            <a:extLst>
              <a:ext uri="{FF2B5EF4-FFF2-40B4-BE49-F238E27FC236}">
                <a16:creationId xmlns:a16="http://schemas.microsoft.com/office/drawing/2014/main" id="{A3287F21-429D-411F-B633-E4D8EF4A5A49}"/>
              </a:ext>
            </a:extLst>
          </p:cNvPr>
          <p:cNvSpPr/>
          <p:nvPr/>
        </p:nvSpPr>
        <p:spPr>
          <a:xfrm>
            <a:off x="609480" y="0"/>
            <a:ext cx="814932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strike="noStrike" dirty="0">
                <a:solidFill>
                  <a:srgbClr val="118987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Remote participation &amp; </a:t>
            </a:r>
            <a:r>
              <a:rPr lang="en-US" sz="3600" strike="noStrike">
                <a:solidFill>
                  <a:srgbClr val="118987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live streaming</a:t>
            </a:r>
            <a:endParaRPr sz="1600" dirty="0">
              <a:solidFill>
                <a:srgbClr val="1189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hape 114">
            <a:extLst>
              <a:ext uri="{FF2B5EF4-FFF2-40B4-BE49-F238E27FC236}">
                <a16:creationId xmlns:a16="http://schemas.microsoft.com/office/drawing/2014/main" id="{C699569C-28E1-4046-B399-EE2327E1366E}"/>
              </a:ext>
            </a:extLst>
          </p:cNvPr>
          <p:cNvSpPr txBox="1"/>
          <p:nvPr/>
        </p:nvSpPr>
        <p:spPr>
          <a:xfrm>
            <a:off x="683332" y="4596491"/>
            <a:ext cx="8028682" cy="119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/>
            <a:endParaRPr lang="en-US" sz="20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dirty="0"/>
              <a:t>https://us06web.zoom.us/j/84947006629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(for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registered viewers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only)</a:t>
            </a:r>
          </a:p>
        </p:txBody>
      </p:sp>
      <p:pic>
        <p:nvPicPr>
          <p:cNvPr id="1026" name="Picture 2" descr="Zoom Logo">
            <a:extLst>
              <a:ext uri="{FF2B5EF4-FFF2-40B4-BE49-F238E27FC236}">
                <a16:creationId xmlns:a16="http://schemas.microsoft.com/office/drawing/2014/main" id="{4A9F7BDB-1FF0-40FA-B59F-46906F37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89" y="4217651"/>
            <a:ext cx="2095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stomShape 2">
            <a:extLst>
              <a:ext uri="{FF2B5EF4-FFF2-40B4-BE49-F238E27FC236}">
                <a16:creationId xmlns:a16="http://schemas.microsoft.com/office/drawing/2014/main" id="{BCA82DEB-0180-479D-B4CA-9FAB9FFCEBE4}"/>
              </a:ext>
            </a:extLst>
          </p:cNvPr>
          <p:cNvSpPr/>
          <p:nvPr/>
        </p:nvSpPr>
        <p:spPr>
          <a:xfrm>
            <a:off x="0" y="601560"/>
            <a:ext cx="529560" cy="2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71D59135-A962-4DC3-8827-A0AC1C7985D6}" type="slidenum">
              <a:rPr lang="en-US" sz="1400" b="1" strike="noStrike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4</a:t>
            </a:fld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628650" y="160337"/>
            <a:ext cx="7886700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400"/>
            </a:pPr>
            <a:r>
              <a:rPr lang="en-US" sz="3600" i="0" u="none" strike="noStrike" cap="none" dirty="0">
                <a:solidFill>
                  <a:srgbClr val="11898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Presentations</a:t>
            </a:r>
            <a:endParaRPr sz="3600" i="0" u="none" strike="noStrike" cap="none" dirty="0">
              <a:solidFill>
                <a:srgbClr val="118987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D18722-C443-4902-A5EB-ACEF1A7ED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181" y="1313209"/>
            <a:ext cx="7886700" cy="2441667"/>
          </a:xfrm>
        </p:spPr>
        <p:txBody>
          <a:bodyPr/>
          <a:lstStyle/>
          <a:p>
            <a:pPr marL="5080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 the presentations in real time</a:t>
            </a:r>
          </a:p>
          <a:p>
            <a:pPr marL="50800" indent="0">
              <a:buNone/>
            </a:pPr>
            <a:r>
              <a:rPr lang="en-US" sz="24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www.grnog.gr -&gt; meetings -&gt; grnog1</a:t>
            </a:r>
            <a:r>
              <a:rPr lang="en-US" sz="2400" i="1" dirty="0">
                <a:solidFill>
                  <a:srgbClr val="00B0F0"/>
                </a:solidFill>
              </a:rPr>
              <a:t>6</a:t>
            </a:r>
            <a:r>
              <a:rPr lang="en-US" sz="24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-&gt; agenda</a:t>
            </a:r>
          </a:p>
          <a:p>
            <a:pPr marL="50800" indent="0">
              <a:buNone/>
            </a:pPr>
            <a:r>
              <a:rPr lang="en-US" sz="2400" u="sng" dirty="0">
                <a:solidFill>
                  <a:srgbClr val="00B0F0"/>
                </a:solidFill>
              </a:rPr>
              <a:t>https://</a:t>
            </a:r>
            <a:r>
              <a:rPr lang="en-US" sz="2400" u="sng" dirty="0" err="1">
                <a:solidFill>
                  <a:srgbClr val="00B0F0"/>
                </a:solidFill>
              </a:rPr>
              <a:t>grnog.indico.nogalliance.org</a:t>
            </a:r>
            <a:r>
              <a:rPr lang="en-US" sz="2400" u="sng" dirty="0">
                <a:solidFill>
                  <a:srgbClr val="00B0F0"/>
                </a:solidFill>
              </a:rPr>
              <a:t>/event/9/timetable/</a:t>
            </a:r>
          </a:p>
          <a:p>
            <a:pPr marL="5080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07F964B-9716-4DA2-8069-708CABFAC2EF}"/>
              </a:ext>
            </a:extLst>
          </p:cNvPr>
          <p:cNvSpPr txBox="1">
            <a:spLocks/>
          </p:cNvSpPr>
          <p:nvPr/>
        </p:nvSpPr>
        <p:spPr>
          <a:xfrm>
            <a:off x="802481" y="4351757"/>
            <a:ext cx="7427119" cy="234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Font typeface="Arial"/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 the presentations in real time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buNone/>
            </a:pPr>
            <a:r>
              <a:rPr lang="en-US" sz="24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www.grnog.gr -&gt; meetings -&gt; grnog16 -&gt; survey</a:t>
            </a:r>
          </a:p>
          <a:p>
            <a:pPr marL="0" indent="0">
              <a:buNone/>
            </a:pPr>
            <a:r>
              <a:rPr lang="en-US" sz="2400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u="sng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grnog.indico.nogalliance.org</a:t>
            </a:r>
            <a:r>
              <a:rPr lang="en-US" sz="2400" u="sng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/event/9/surveys/10</a:t>
            </a:r>
          </a:p>
          <a:p>
            <a:pPr marL="50800" indent="0">
              <a:buFont typeface="Arial"/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AE5B7ED6-6234-4D42-8EAC-59E4CE5DE928}"/>
              </a:ext>
            </a:extLst>
          </p:cNvPr>
          <p:cNvSpPr/>
          <p:nvPr/>
        </p:nvSpPr>
        <p:spPr>
          <a:xfrm>
            <a:off x="0" y="601560"/>
            <a:ext cx="529560" cy="2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71D59135-A962-4DC3-8827-A0AC1C7985D6}" type="slidenum">
              <a:rPr lang="en-US" sz="1400" b="1" strike="noStrike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5</a:t>
            </a:fld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609480" y="0"/>
            <a:ext cx="814932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strike="noStrike" dirty="0" err="1">
                <a:solidFill>
                  <a:srgbClr val="118987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WiFi</a:t>
            </a:r>
            <a:endParaRPr dirty="0">
              <a:solidFill>
                <a:srgbClr val="1189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0" y="601560"/>
            <a:ext cx="529560" cy="2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71D59135-A962-4DC3-8827-A0AC1C7985D6}" type="slidenum">
              <a:rPr lang="en-US" sz="1400" b="1" strike="noStrike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6</a:t>
            </a:fld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2101174" y="1407346"/>
            <a:ext cx="5016562" cy="15086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118987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SSID: GRNOG16</a:t>
            </a:r>
            <a:endParaRPr lang="en-US" sz="2800" strike="noStrike" dirty="0">
              <a:solidFill>
                <a:srgbClr val="118987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11898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Password: GRNOG16-2024</a:t>
            </a:r>
            <a:endParaRPr sz="2800" dirty="0">
              <a:solidFill>
                <a:srgbClr val="11898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5" name="Picture 2"/>
          <p:cNvPicPr/>
          <p:nvPr/>
        </p:nvPicPr>
        <p:blipFill rotWithShape="1">
          <a:blip r:embed="rId2"/>
          <a:srcRect l="7509" r="12011"/>
          <a:stretch/>
        </p:blipFill>
        <p:spPr>
          <a:xfrm>
            <a:off x="3103123" y="3565186"/>
            <a:ext cx="2782111" cy="19760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086B-0D23-4D4C-B045-CBFB9F3D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Badges</a:t>
            </a: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66CA5EFD-4D58-4593-BAB7-2C3C0580E59B}"/>
              </a:ext>
            </a:extLst>
          </p:cNvPr>
          <p:cNvSpPr/>
          <p:nvPr/>
        </p:nvSpPr>
        <p:spPr>
          <a:xfrm>
            <a:off x="0" y="601560"/>
            <a:ext cx="529560" cy="2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71D59135-A962-4DC3-8827-A0AC1C7985D6}" type="slidenum">
              <a:rPr lang="en-US" sz="1400" b="1" strike="noStrike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7</a:t>
            </a:fld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B44A0F-73A4-736A-B770-FB5A3CEB5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11" y="1677786"/>
            <a:ext cx="5415378" cy="3502428"/>
          </a:xfrm>
          <a:prstGeom prst="rect">
            <a:avLst/>
          </a:prstGeom>
        </p:spPr>
      </p:pic>
      <p:pic>
        <p:nvPicPr>
          <p:cNvPr id="2051" name="Picture 22">
            <a:extLst>
              <a:ext uri="{FF2B5EF4-FFF2-40B4-BE49-F238E27FC236}">
                <a16:creationId xmlns:a16="http://schemas.microsoft.com/office/drawing/2014/main" id="{DF740CB2-11A7-076F-F2D5-BB8349635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 r="16692"/>
          <a:stretch>
            <a:fillRect/>
          </a:stretch>
        </p:blipFill>
        <p:spPr bwMode="auto">
          <a:xfrm>
            <a:off x="2344738" y="84138"/>
            <a:ext cx="10890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8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609480" y="0"/>
            <a:ext cx="8149320" cy="7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strike="noStrike" dirty="0">
                <a:solidFill>
                  <a:srgbClr val="006666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Are </a:t>
            </a:r>
            <a:r>
              <a:rPr lang="en-US" sz="3600" dirty="0">
                <a:solidFill>
                  <a:srgbClr val="006666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you new? </a:t>
            </a:r>
            <a:r>
              <a:rPr lang="en-US" sz="3600" strike="noStrike" dirty="0">
                <a:solidFill>
                  <a:srgbClr val="006666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Introduce yourself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0" y="601560"/>
            <a:ext cx="529560" cy="2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7D5991BB-1A67-48CC-BEA0-4FB2A9055A2E}" type="slidenum">
              <a:rPr lang="en-US" sz="1400" b="1" strike="noStrike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8</a:t>
            </a:fld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1" name="Picture 6"/>
          <p:cNvPicPr/>
          <p:nvPr/>
        </p:nvPicPr>
        <p:blipFill>
          <a:blip r:embed="rId2"/>
          <a:stretch/>
        </p:blipFill>
        <p:spPr>
          <a:xfrm>
            <a:off x="0" y="2819520"/>
            <a:ext cx="9140040" cy="4034520"/>
          </a:xfrm>
          <a:prstGeom prst="rect">
            <a:avLst/>
          </a:prstGeom>
          <a:ln>
            <a:noFill/>
          </a:ln>
        </p:spPr>
      </p:pic>
      <p:pic>
        <p:nvPicPr>
          <p:cNvPr id="182" name="Picture 5"/>
          <p:cNvPicPr/>
          <p:nvPr/>
        </p:nvPicPr>
        <p:blipFill>
          <a:blip r:embed="rId3"/>
          <a:stretch/>
        </p:blipFill>
        <p:spPr>
          <a:xfrm>
            <a:off x="1585080" y="990720"/>
            <a:ext cx="4202280" cy="182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43680" y="0"/>
            <a:ext cx="8499960" cy="759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600" b="0" strike="noStrike" spc="-1">
                <a:solidFill>
                  <a:schemeClr val="dk2"/>
                </a:solidFill>
                <a:latin typeface="Calibri"/>
                <a:ea typeface="Calibri"/>
              </a:rPr>
              <a:t>Supporting companies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Google Shape;135;p9"/>
          <p:cNvSpPr/>
          <p:nvPr/>
        </p:nvSpPr>
        <p:spPr>
          <a:xfrm>
            <a:off x="392040" y="982440"/>
            <a:ext cx="8499960" cy="5641560"/>
          </a:xfrm>
          <a:prstGeom prst="rect">
            <a:avLst/>
          </a:prstGeom>
          <a:solidFill>
            <a:schemeClr val="lt1"/>
          </a:solidFill>
          <a:ln w="19050">
            <a:solidFill>
              <a:srgbClr val="4DACC3"/>
            </a:solidFill>
            <a:miter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l-G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902C4-6E0B-E3AF-AD54-215CCFC0D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24" t="57103" r="26615" b="17834"/>
          <a:stretch/>
        </p:blipFill>
        <p:spPr>
          <a:xfrm>
            <a:off x="660160" y="2488559"/>
            <a:ext cx="7823679" cy="24779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DE57CF-CDEA-F819-97C5-3CEFFFABD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45" y="2367748"/>
            <a:ext cx="8041307" cy="2719540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</p:sld>
</file>

<file path=ppt/theme/theme1.xml><?xml version="1.0" encoding="utf-8"?>
<a:theme xmlns:a="http://schemas.openxmlformats.org/drawingml/2006/main" name="1_GRNOG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NOG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463</Words>
  <Application>Microsoft Macintosh PowerPoint</Application>
  <PresentationFormat>On-screen Show (4:3)</PresentationFormat>
  <Paragraphs>77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Symbol</vt:lpstr>
      <vt:lpstr>Times New Roman</vt:lpstr>
      <vt:lpstr>Wingdings</vt:lpstr>
      <vt:lpstr>1_GRNOG</vt:lpstr>
      <vt:lpstr>1_GRNOG</vt:lpstr>
      <vt:lpstr>PowerPoint Presentation</vt:lpstr>
      <vt:lpstr>PowerPoint Presentation</vt:lpstr>
      <vt:lpstr>Privacy Notice</vt:lpstr>
      <vt:lpstr>PowerPoint Presentation</vt:lpstr>
      <vt:lpstr>Presentations</vt:lpstr>
      <vt:lpstr>PowerPoint Presentation</vt:lpstr>
      <vt:lpstr>Badges</vt:lpstr>
      <vt:lpstr>PowerPoint Presentation</vt:lpstr>
      <vt:lpstr>Supporting companies</vt:lpstr>
      <vt:lpstr>Thank you, GRNOG16 sponsors!</vt:lpstr>
      <vt:lpstr>GRNOG16 Agenda! – 1st Session</vt:lpstr>
      <vt:lpstr>GRNOG16 Agenda! – 2nd  Session</vt:lpstr>
      <vt:lpstr>GRNOG16 Agenda! – 3rd   Session</vt:lpstr>
      <vt:lpstr>GRNOG16 Agenda! – 4th  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Michalis Oikonomakos</cp:lastModifiedBy>
  <cp:revision>24</cp:revision>
  <dcterms:modified xsi:type="dcterms:W3CDTF">2024-04-18T11:45:59Z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On-screen Show (4:3)</vt:lpwstr>
  </property>
  <property fmtid="{D5CDD505-2E9C-101B-9397-08002B2CF9AE}" pid="4" name="Slides">
    <vt:i4>11</vt:i4>
  </property>
  <property fmtid="{D5CDD505-2E9C-101B-9397-08002B2CF9AE}" pid="5" name="MSIP_Label_6db69d4b-6db4-4e4e-994a-6aa83cf1f742_Enabled">
    <vt:lpwstr>true</vt:lpwstr>
  </property>
  <property fmtid="{D5CDD505-2E9C-101B-9397-08002B2CF9AE}" pid="6" name="MSIP_Label_6db69d4b-6db4-4e4e-994a-6aa83cf1f742_SetDate">
    <vt:lpwstr>2023-05-02T21:16:59Z</vt:lpwstr>
  </property>
  <property fmtid="{D5CDD505-2E9C-101B-9397-08002B2CF9AE}" pid="7" name="MSIP_Label_6db69d4b-6db4-4e4e-994a-6aa83cf1f742_Method">
    <vt:lpwstr>Privileged</vt:lpwstr>
  </property>
  <property fmtid="{D5CDD505-2E9C-101B-9397-08002B2CF9AE}" pid="8" name="MSIP_Label_6db69d4b-6db4-4e4e-994a-6aa83cf1f742_Name">
    <vt:lpwstr>Internal Use</vt:lpwstr>
  </property>
  <property fmtid="{D5CDD505-2E9C-101B-9397-08002B2CF9AE}" pid="9" name="MSIP_Label_6db69d4b-6db4-4e4e-994a-6aa83cf1f742_SiteId">
    <vt:lpwstr>16aebab9-7ae0-41ca-aa2e-1922d8efc264</vt:lpwstr>
  </property>
  <property fmtid="{D5CDD505-2E9C-101B-9397-08002B2CF9AE}" pid="10" name="MSIP_Label_6db69d4b-6db4-4e4e-994a-6aa83cf1f742_ActionId">
    <vt:lpwstr>9d791e1e-95ae-41c4-abe3-b283d178fa89</vt:lpwstr>
  </property>
  <property fmtid="{D5CDD505-2E9C-101B-9397-08002B2CF9AE}" pid="11" name="MSIP_Label_6db69d4b-6db4-4e4e-994a-6aa83cf1f742_ContentBits">
    <vt:lpwstr>2</vt:lpwstr>
  </property>
  <property fmtid="{D5CDD505-2E9C-101B-9397-08002B2CF9AE}" pid="12" name="ClassificationContentMarkingFooterLocations">
    <vt:lpwstr>1_GRNOG:10\1_GRNOG:3</vt:lpwstr>
  </property>
  <property fmtid="{D5CDD505-2E9C-101B-9397-08002B2CF9AE}" pid="13" name="ClassificationContentMarkingFooterText">
    <vt:lpwstr>Classification: Internal Use</vt:lpwstr>
  </property>
</Properties>
</file>